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5.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7.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56.jpg" ContentType="image/jpg"/>
  <Override PartName="/ppt/media/image57.jpg" ContentType="image/jp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5" r:id="rId2"/>
    <p:sldMasterId id="2147483709" r:id="rId3"/>
    <p:sldMasterId id="2147483743" r:id="rId4"/>
    <p:sldMasterId id="2147483777" r:id="rId5"/>
    <p:sldMasterId id="2147483839" r:id="rId6"/>
    <p:sldMasterId id="2147483872" r:id="rId7"/>
    <p:sldMasterId id="2147483882" r:id="rId8"/>
  </p:sldMasterIdLst>
  <p:notesMasterIdLst>
    <p:notesMasterId r:id="rId149"/>
  </p:notesMasterIdLst>
  <p:handoutMasterIdLst>
    <p:handoutMasterId r:id="rId150"/>
  </p:handoutMasterIdLst>
  <p:sldIdLst>
    <p:sldId id="256" r:id="rId9"/>
    <p:sldId id="2147472135" r:id="rId10"/>
    <p:sldId id="2147472137" r:id="rId11"/>
    <p:sldId id="2147473538" r:id="rId12"/>
    <p:sldId id="2147374802" r:id="rId13"/>
    <p:sldId id="2147473537" r:id="rId14"/>
    <p:sldId id="2147473539" r:id="rId15"/>
    <p:sldId id="2147473540" r:id="rId16"/>
    <p:sldId id="2147473541" r:id="rId17"/>
    <p:sldId id="2147473542" r:id="rId18"/>
    <p:sldId id="2147374856" r:id="rId19"/>
    <p:sldId id="2147473476" r:id="rId20"/>
    <p:sldId id="2147374950" r:id="rId21"/>
    <p:sldId id="2147473495" r:id="rId22"/>
    <p:sldId id="2147473475" r:id="rId23"/>
    <p:sldId id="2147473477" r:id="rId24"/>
    <p:sldId id="2147473486" r:id="rId25"/>
    <p:sldId id="2147473487" r:id="rId26"/>
    <p:sldId id="2147473488" r:id="rId27"/>
    <p:sldId id="2147473489" r:id="rId28"/>
    <p:sldId id="2147473490" r:id="rId29"/>
    <p:sldId id="2147473491" r:id="rId30"/>
    <p:sldId id="2147473492" r:id="rId31"/>
    <p:sldId id="2147473493" r:id="rId32"/>
    <p:sldId id="2147473494" r:id="rId33"/>
    <p:sldId id="2147472272" r:id="rId34"/>
    <p:sldId id="2147473536" r:id="rId35"/>
    <p:sldId id="2147473505" r:id="rId36"/>
    <p:sldId id="2147473506" r:id="rId37"/>
    <p:sldId id="2147473508" r:id="rId38"/>
    <p:sldId id="2147473509" r:id="rId39"/>
    <p:sldId id="2147473510" r:id="rId40"/>
    <p:sldId id="2147473511" r:id="rId41"/>
    <p:sldId id="2147473512" r:id="rId42"/>
    <p:sldId id="2147473513" r:id="rId43"/>
    <p:sldId id="2147473514" r:id="rId44"/>
    <p:sldId id="2147473515" r:id="rId45"/>
    <p:sldId id="2147473516" r:id="rId46"/>
    <p:sldId id="2147473517" r:id="rId47"/>
    <p:sldId id="2147473518" r:id="rId48"/>
    <p:sldId id="2147473519" r:id="rId49"/>
    <p:sldId id="2147473520" r:id="rId50"/>
    <p:sldId id="2147473521" r:id="rId51"/>
    <p:sldId id="2147473522" r:id="rId52"/>
    <p:sldId id="2147473523" r:id="rId53"/>
    <p:sldId id="2147473524" r:id="rId54"/>
    <p:sldId id="2147473525" r:id="rId55"/>
    <p:sldId id="2147473543" r:id="rId56"/>
    <p:sldId id="2147473544" r:id="rId57"/>
    <p:sldId id="2147473526" r:id="rId58"/>
    <p:sldId id="2147473527" r:id="rId59"/>
    <p:sldId id="2147473545" r:id="rId60"/>
    <p:sldId id="2147473528" r:id="rId61"/>
    <p:sldId id="2147473529" r:id="rId62"/>
    <p:sldId id="2147473530" r:id="rId63"/>
    <p:sldId id="2147473531" r:id="rId64"/>
    <p:sldId id="2147473532" r:id="rId65"/>
    <p:sldId id="2147473533" r:id="rId66"/>
    <p:sldId id="2147473534" r:id="rId67"/>
    <p:sldId id="2147473535" r:id="rId68"/>
    <p:sldId id="2147472122" r:id="rId69"/>
    <p:sldId id="2147472126" r:id="rId70"/>
    <p:sldId id="2147374857" r:id="rId71"/>
    <p:sldId id="2147472127" r:id="rId72"/>
    <p:sldId id="2147473501" r:id="rId73"/>
    <p:sldId id="2147473502" r:id="rId74"/>
    <p:sldId id="2147473503" r:id="rId75"/>
    <p:sldId id="2147472249" r:id="rId76"/>
    <p:sldId id="2147374941" r:id="rId77"/>
    <p:sldId id="2147374942" r:id="rId78"/>
    <p:sldId id="2147472124" r:id="rId79"/>
    <p:sldId id="2147472215" r:id="rId80"/>
    <p:sldId id="2147472214" r:id="rId81"/>
    <p:sldId id="2147374943" r:id="rId82"/>
    <p:sldId id="2147374902" r:id="rId83"/>
    <p:sldId id="2147473504" r:id="rId84"/>
    <p:sldId id="2147374903" r:id="rId85"/>
    <p:sldId id="2147472134" r:id="rId86"/>
    <p:sldId id="2147374939" r:id="rId87"/>
    <p:sldId id="2147472121" r:id="rId88"/>
    <p:sldId id="2147472123" r:id="rId89"/>
    <p:sldId id="2147472120" r:id="rId90"/>
    <p:sldId id="2147374927" r:id="rId91"/>
    <p:sldId id="2147472115" r:id="rId92"/>
    <p:sldId id="2147472116" r:id="rId93"/>
    <p:sldId id="2147472117" r:id="rId94"/>
    <p:sldId id="2147374807" r:id="rId95"/>
    <p:sldId id="2147473479" r:id="rId96"/>
    <p:sldId id="2147473480" r:id="rId97"/>
    <p:sldId id="2147473481" r:id="rId98"/>
    <p:sldId id="2147472279" r:id="rId99"/>
    <p:sldId id="2147472237" r:id="rId100"/>
    <p:sldId id="2147472238" r:id="rId101"/>
    <p:sldId id="2147472239" r:id="rId102"/>
    <p:sldId id="2147472240" r:id="rId103"/>
    <p:sldId id="2147472241" r:id="rId104"/>
    <p:sldId id="2147472242" r:id="rId105"/>
    <p:sldId id="2147472130" r:id="rId106"/>
    <p:sldId id="2147472131" r:id="rId107"/>
    <p:sldId id="2147472232" r:id="rId108"/>
    <p:sldId id="2147472229" r:id="rId109"/>
    <p:sldId id="2147472233" r:id="rId110"/>
    <p:sldId id="2147472222" r:id="rId111"/>
    <p:sldId id="2147472228" r:id="rId112"/>
    <p:sldId id="260" r:id="rId113"/>
    <p:sldId id="2147472192" r:id="rId114"/>
    <p:sldId id="2147472253" r:id="rId115"/>
    <p:sldId id="2147472254" r:id="rId116"/>
    <p:sldId id="2147472258" r:id="rId117"/>
    <p:sldId id="2147472255" r:id="rId118"/>
    <p:sldId id="2147472259" r:id="rId119"/>
    <p:sldId id="2147472256" r:id="rId120"/>
    <p:sldId id="2147472257" r:id="rId121"/>
    <p:sldId id="2147472260" r:id="rId122"/>
    <p:sldId id="2147472261" r:id="rId123"/>
    <p:sldId id="2147472262" r:id="rId124"/>
    <p:sldId id="2147472264" r:id="rId125"/>
    <p:sldId id="2147472265" r:id="rId126"/>
    <p:sldId id="2147472266" r:id="rId127"/>
    <p:sldId id="2147472267" r:id="rId128"/>
    <p:sldId id="2147472268" r:id="rId129"/>
    <p:sldId id="2147472269" r:id="rId130"/>
    <p:sldId id="2147472270" r:id="rId131"/>
    <p:sldId id="2147472271" r:id="rId132"/>
    <p:sldId id="2147472274" r:id="rId133"/>
    <p:sldId id="2147472275" r:id="rId134"/>
    <p:sldId id="2147472276" r:id="rId135"/>
    <p:sldId id="2147472277" r:id="rId136"/>
    <p:sldId id="2147472278" r:id="rId137"/>
    <p:sldId id="2147472250" r:id="rId138"/>
    <p:sldId id="2147473496" r:id="rId139"/>
    <p:sldId id="2147473497" r:id="rId140"/>
    <p:sldId id="2147472251" r:id="rId141"/>
    <p:sldId id="2147472252" r:id="rId142"/>
    <p:sldId id="2147473498" r:id="rId143"/>
    <p:sldId id="2147473499" r:id="rId144"/>
    <p:sldId id="2147473500" r:id="rId145"/>
    <p:sldId id="2147472263" r:id="rId146"/>
    <p:sldId id="2147472191" r:id="rId147"/>
    <p:sldId id="2147473507" r:id="rId1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600"/>
    <a:srgbClr val="EEF2F5"/>
    <a:srgbClr val="595959"/>
    <a:srgbClr val="E8221D"/>
    <a:srgbClr val="C00000"/>
    <a:srgbClr val="E42A18"/>
    <a:srgbClr val="FB1725"/>
    <a:srgbClr val="760F0C"/>
    <a:srgbClr val="3A0204"/>
    <a:srgbClr val="B7D6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55" autoAdjust="0"/>
    <p:restoredTop sz="96260" autoAdjust="0"/>
  </p:normalViewPr>
  <p:slideViewPr>
    <p:cSldViewPr snapToGrid="0" snapToObjects="1">
      <p:cViewPr varScale="1">
        <p:scale>
          <a:sx n="116" d="100"/>
          <a:sy n="116" d="100"/>
        </p:scale>
        <p:origin x="936"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4099"/>
    </p:cViewPr>
  </p:sorterViewPr>
  <p:notesViewPr>
    <p:cSldViewPr snapToGrid="0" snapToObjects="1" showGuide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notesMaster" Target="notesMasters/notesMaster1.xml"/><Relationship Id="rId5" Type="http://schemas.openxmlformats.org/officeDocument/2006/relationships/slideMaster" Target="slideMasters/slideMaster5.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handoutMaster" Target="handoutMasters/handoutMaster1.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51" Type="http://schemas.openxmlformats.org/officeDocument/2006/relationships/presProps" Target="presProps.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viewProps" Target="viewProps.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theme" Target="theme/theme1.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4" Type="http://schemas.openxmlformats.org/officeDocument/2006/relationships/slideMaster" Target="slideMasters/slideMaster4.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tableStyles" Target="tableStyles.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65C452-01AE-9747-B041-BD331E15410B}" type="slidenum">
              <a:rPr lang="en-US" smtClean="0"/>
              <a:t>‹#›</a:t>
            </a:fld>
            <a:endParaRPr lang="en-US" dirty="0"/>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64022E-FDD5-CE41-ADD3-BF3B0C32E247}" type="datetimeFigureOut">
              <a:rPr lang="en-US" smtClean="0"/>
              <a:t>7/14/23</a:t>
            </a:fld>
            <a:endParaRPr lang="en-US" dirty="0"/>
          </a:p>
        </p:txBody>
      </p:sp>
    </p:spTree>
    <p:extLst>
      <p:ext uri="{BB962C8B-B14F-4D97-AF65-F5344CB8AC3E}">
        <p14:creationId xmlns:p14="http://schemas.microsoft.com/office/powerpoint/2010/main" val="1566204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F244B-4C15-4648-B71A-FBE8CB996248}" type="datetimeFigureOut">
              <a:rPr lang="en-US" smtClean="0"/>
              <a:t>7/14/23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86084-F5DD-D04F-ACB4-2FD8EE534A6C}" type="slidenum">
              <a:rPr lang="en-US" smtClean="0"/>
              <a:t>‹#›</a:t>
            </a:fld>
            <a:endParaRPr lang="en-US" dirty="0"/>
          </a:p>
        </p:txBody>
      </p:sp>
    </p:spTree>
    <p:extLst>
      <p:ext uri="{BB962C8B-B14F-4D97-AF65-F5344CB8AC3E}">
        <p14:creationId xmlns:p14="http://schemas.microsoft.com/office/powerpoint/2010/main" val="1065497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12586084-F5DD-D04F-ACB4-2FD8EE534A6C}" type="slidenum">
              <a:rPr lang="en-US" smtClean="0"/>
              <a:t>1</a:t>
            </a:fld>
            <a:endParaRPr lang="en-US" dirty="0"/>
          </a:p>
        </p:txBody>
      </p:sp>
    </p:spTree>
    <p:extLst>
      <p:ext uri="{BB962C8B-B14F-4D97-AF65-F5344CB8AC3E}">
        <p14:creationId xmlns:p14="http://schemas.microsoft.com/office/powerpoint/2010/main" val="2008959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180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4682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86084-F5DD-D04F-ACB4-2FD8EE534A6C}" type="slidenum">
              <a:rPr lang="en-US" smtClean="0"/>
              <a:t>74</a:t>
            </a:fld>
            <a:endParaRPr lang="en-US" dirty="0"/>
          </a:p>
        </p:txBody>
      </p:sp>
    </p:spTree>
    <p:extLst>
      <p:ext uri="{BB962C8B-B14F-4D97-AF65-F5344CB8AC3E}">
        <p14:creationId xmlns:p14="http://schemas.microsoft.com/office/powerpoint/2010/main" val="1774810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306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https://www.ibm.com/support/pages/node/1087149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474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206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011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86084-F5DD-D04F-ACB4-2FD8EE534A6C}" type="slidenum">
              <a:rPr lang="en-US" smtClean="0"/>
              <a:t>79</a:t>
            </a:fld>
            <a:endParaRPr lang="en-US" dirty="0"/>
          </a:p>
        </p:txBody>
      </p:sp>
    </p:spTree>
    <p:extLst>
      <p:ext uri="{BB962C8B-B14F-4D97-AF65-F5344CB8AC3E}">
        <p14:creationId xmlns:p14="http://schemas.microsoft.com/office/powerpoint/2010/main" val="3459806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https://www.ibm.com/support/pages/node/1087149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6738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panose="020B0604020202020204"/>
                <a:cs typeface="Arial" panose="020B0604020202020204" pitchFamily="34" charset="0"/>
              </a:rPr>
              <a:t>IBM Storage </a:t>
            </a:r>
            <a:r>
              <a:rPr kumimoji="0" lang="en-US" sz="1200" b="0" i="0" u="none" strike="noStrike" kern="0" cap="none" spc="0" normalizeH="0" baseline="0" noProof="0" dirty="0">
                <a:ln>
                  <a:noFill/>
                </a:ln>
                <a:solidFill>
                  <a:srgbClr val="FFFFFF"/>
                </a:solidFill>
                <a:effectLst/>
                <a:uLnTx/>
                <a:uFillTx/>
                <a:latin typeface="Arial" panose="020B0604020202020204"/>
                <a:cs typeface="Arial" panose="020B0604020202020204" pitchFamily="34" charset="0"/>
              </a:rPr>
              <a:t>Fusion is ready now in your data center and for your cloud data </a:t>
            </a:r>
            <a:r>
              <a:rPr lang="en-US" sz="1200" dirty="0">
                <a:solidFill>
                  <a:schemeClr val="bg1"/>
                </a:solidFill>
                <a:ea typeface="IBM Plex Sans" charset="0"/>
                <a:cs typeface="IBM Plex Sans" charset="0"/>
              </a:rPr>
              <a:t>a</a:t>
            </a:r>
            <a:r>
              <a:rPr lang="en-US" sz="1200" dirty="0">
                <a:solidFill>
                  <a:schemeClr val="bg1"/>
                </a:solidFill>
                <a:latin typeface="+mn-lt"/>
                <a:ea typeface="IBM Plex Sans" charset="0"/>
                <a:cs typeface="IBM Plex Sans" charset="0"/>
              </a:rPr>
              <a:t>nd coming soon to be deployed in the cloud including all the major cloud providers.</a:t>
            </a:r>
          </a:p>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892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5098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6610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822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399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3007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249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5472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945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86084-F5DD-D04F-ACB4-2FD8EE534A6C}" type="slidenum">
              <a:rPr lang="en-US" smtClean="0"/>
              <a:t>100</a:t>
            </a:fld>
            <a:endParaRPr lang="en-US" dirty="0"/>
          </a:p>
        </p:txBody>
      </p:sp>
    </p:spTree>
    <p:extLst>
      <p:ext uri="{BB962C8B-B14F-4D97-AF65-F5344CB8AC3E}">
        <p14:creationId xmlns:p14="http://schemas.microsoft.com/office/powerpoint/2010/main" val="1143821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If your notebook includes Spark APIs, or you want to create machine learning models or model flows with Spark runtimes, you need to associate the tool that you are using with a Spark environment. With Spark environments, you can configure the size of the Spark driver, and the size and number of the executors. </a:t>
            </a:r>
          </a:p>
          <a:p>
            <a:endParaRPr lang="en-SG" dirty="0"/>
          </a:p>
          <a:p>
            <a:r>
              <a:rPr lang="en-SG" dirty="0"/>
              <a:t>You can use the included Spark environment templates to quickly get started with Spark notebooks in Watson Studio tools, without having to create your own environment templates. The included environment templates are listed under </a:t>
            </a:r>
            <a:r>
              <a:rPr lang="en-SG" b="1" dirty="0"/>
              <a:t>Templates</a:t>
            </a:r>
            <a:r>
              <a:rPr lang="en-SG" dirty="0"/>
              <a:t> on the </a:t>
            </a:r>
            <a:r>
              <a:rPr lang="en-SG" b="1" dirty="0"/>
              <a:t>Environments</a:t>
            </a:r>
            <a:r>
              <a:rPr lang="en-SG" dirty="0"/>
              <a:t> page on the </a:t>
            </a:r>
            <a:r>
              <a:rPr lang="en-SG" b="1" dirty="0"/>
              <a:t>Manage</a:t>
            </a:r>
            <a:r>
              <a:rPr lang="en-SG" dirty="0"/>
              <a:t> tab of your project. </a:t>
            </a:r>
            <a:endParaRPr lang="en-US" dirty="0"/>
          </a:p>
        </p:txBody>
      </p:sp>
      <p:sp>
        <p:nvSpPr>
          <p:cNvPr id="4" name="Slide Number Placeholder 3"/>
          <p:cNvSpPr>
            <a:spLocks noGrp="1"/>
          </p:cNvSpPr>
          <p:nvPr>
            <p:ph type="sldNum" sz="quarter" idx="5"/>
          </p:nvPr>
        </p:nvSpPr>
        <p:spPr/>
        <p:txBody>
          <a:bodyPr/>
          <a:lstStyle/>
          <a:p>
            <a:fld id="{12586084-F5DD-D04F-ACB4-2FD8EE534A6C}" type="slidenum">
              <a:rPr lang="en-US" smtClean="0"/>
              <a:t>101</a:t>
            </a:fld>
            <a:endParaRPr lang="en-US" dirty="0"/>
          </a:p>
        </p:txBody>
      </p:sp>
    </p:spTree>
    <p:extLst>
      <p:ext uri="{BB962C8B-B14F-4D97-AF65-F5344CB8AC3E}">
        <p14:creationId xmlns:p14="http://schemas.microsoft.com/office/powerpoint/2010/main" val="607070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86084-F5DD-D04F-ACB4-2FD8EE534A6C}" type="slidenum">
              <a:rPr lang="en-US" smtClean="0"/>
              <a:t>102</a:t>
            </a:fld>
            <a:endParaRPr lang="en-US" dirty="0"/>
          </a:p>
        </p:txBody>
      </p:sp>
    </p:spTree>
    <p:extLst>
      <p:ext uri="{BB962C8B-B14F-4D97-AF65-F5344CB8AC3E}">
        <p14:creationId xmlns:p14="http://schemas.microsoft.com/office/powerpoint/2010/main" val="1341743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201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various  services in cloud </a:t>
            </a:r>
            <a:r>
              <a:rPr lang="en-US" dirty="0" err="1"/>
              <a:t>pak</a:t>
            </a:r>
            <a:r>
              <a:rPr lang="en-US" dirty="0"/>
              <a:t> for data like Watson studio, Watson Machine learning,  Watson </a:t>
            </a:r>
            <a:r>
              <a:rPr lang="en-US" dirty="0" err="1"/>
              <a:t>Openscale</a:t>
            </a:r>
            <a:r>
              <a:rPr lang="en-US" dirty="0"/>
              <a:t> </a:t>
            </a:r>
            <a:r>
              <a:rPr lang="en-US" dirty="0" err="1"/>
              <a:t>etc</a:t>
            </a:r>
            <a:r>
              <a:rPr lang="en-US" dirty="0"/>
              <a:t> come with various predefined Sizes </a:t>
            </a:r>
          </a:p>
          <a:p>
            <a:endParaRPr lang="en-US" dirty="0"/>
          </a:p>
          <a:p>
            <a:r>
              <a:rPr lang="en-US" sz="1200" dirty="0">
                <a:latin typeface="IBM Plex Sans Regular"/>
              </a:rPr>
              <a:t>Admins can decide to change scale as needed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IBM Plex Sans Regular"/>
                <a:ea typeface="+mn-ea"/>
                <a:cs typeface="+mn-cs"/>
              </a:rPr>
              <a:t>Users launching Data Science environments, Jobs,  Auto AI experiments or when provisioning databases etc. can pick a size/scale appropriate for their use case or HA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dirty="0">
              <a:ln>
                <a:noFill/>
              </a:ln>
              <a:effectLst/>
              <a:uLnTx/>
              <a:uFillTx/>
              <a:latin typeface="IBM Plex Sans Regula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dirty="0">
              <a:ln>
                <a:noFill/>
              </a:ln>
              <a:effectLst/>
              <a:uLnTx/>
              <a:uFillTx/>
              <a:latin typeface="IBM Plex Sans Regular"/>
              <a:ea typeface="+mn-ea"/>
              <a:cs typeface="+mn-cs"/>
            </a:endParaRPr>
          </a:p>
          <a:p>
            <a:pPr marL="342900" marR="0" lvl="0" indent="-342900" algn="l" defTabSz="914400" rtl="0" eaLnBrk="1" fontAlgn="auto" latinLnBrk="0" hangingPunct="1">
              <a:spcBef>
                <a:spcPts val="300"/>
              </a:spcBef>
              <a:spcAft>
                <a:spcPts val="300"/>
              </a:spcAft>
              <a:buClrTx/>
              <a:buSzTx/>
              <a:buFont typeface="Arial" panose="020B0604020202020204" pitchFamily="34" charset="0"/>
              <a:buChar char="•"/>
              <a:tabLst/>
              <a:defRPr/>
            </a:pPr>
            <a:r>
              <a:rPr kumimoji="0" lang="en-US" sz="1600" i="0" u="none" strike="noStrike" kern="1200" cap="none" spc="0" normalizeH="0" baseline="0" noProof="0" dirty="0">
                <a:ln>
                  <a:noFill/>
                </a:ln>
                <a:effectLst/>
                <a:uLnTx/>
                <a:uFillTx/>
                <a:latin typeface="IBM Plex Sans Regular"/>
                <a:ea typeface="+mn-ea"/>
                <a:cs typeface="+mn-cs"/>
              </a:rPr>
              <a:t>Auto Scaling</a:t>
            </a:r>
          </a:p>
          <a:p>
            <a:pPr marL="742950" lvl="1" indent="-285750">
              <a:spcBef>
                <a:spcPts val="300"/>
              </a:spcBef>
              <a:spcAft>
                <a:spcPts val="300"/>
              </a:spcAft>
              <a:buFontTx/>
              <a:buChar char="-"/>
              <a:defRPr/>
            </a:pPr>
            <a:r>
              <a:rPr lang="en-US" sz="1600" dirty="0">
                <a:latin typeface="IBM Plex Sans Regular"/>
              </a:rPr>
              <a:t>OpenShift’s Cluster auto-scaler scales up/down your cluster based on policies and modifies the cluster automatically.  It can add Machines/Nodes to the Cluster automatically or scale in as well based on load on the cluster</a:t>
            </a:r>
          </a:p>
          <a:p>
            <a:pPr marL="742950" lvl="1" indent="-285750">
              <a:spcBef>
                <a:spcPts val="300"/>
              </a:spcBef>
              <a:spcAft>
                <a:spcPts val="300"/>
              </a:spcAft>
              <a:buFontTx/>
              <a:buChar char="-"/>
              <a:defRPr/>
            </a:pPr>
            <a:r>
              <a:rPr lang="en-US" sz="1600" dirty="0">
                <a:latin typeface="IBM Plex Sans Regular"/>
              </a:rPr>
              <a:t>Scale out with Horizontal Pod </a:t>
            </a:r>
            <a:r>
              <a:rPr lang="en-US" sz="1600" dirty="0" err="1">
                <a:latin typeface="IBM Plex Sans Regular"/>
              </a:rPr>
              <a:t>AutoScaler</a:t>
            </a:r>
            <a:r>
              <a:rPr lang="en-US" sz="1600" dirty="0">
                <a:latin typeface="IBM Plex Sans Regular"/>
              </a:rPr>
              <a:t> (HPA):  The HPA changes a deployment or stateful set resource allocation by increasing or decreasing the number of Pod replicas in response to observed CPU or memory consumption. Multiple Services in Cloud Pak for Data v4.6 leverage HPA to granularly scale out micro-services. </a:t>
            </a:r>
          </a:p>
          <a:p>
            <a:pPr marL="742950" lvl="1" indent="-285750">
              <a:spcBef>
                <a:spcPts val="300"/>
              </a:spcBef>
              <a:spcAft>
                <a:spcPts val="300"/>
              </a:spcAft>
              <a:buFontTx/>
              <a:buChar char="-"/>
              <a:defRPr/>
            </a:pPr>
            <a:r>
              <a:rPr lang="en-US" sz="1600" dirty="0">
                <a:latin typeface="IBM Plex Sans Regular"/>
              </a:rPr>
              <a:t>Scale up with Vertical pod Auto Scaler (VPA): The VPA automatically computes historic and current CPU and memory usage for the containers in individual pods and uses this data to determine optimized resource limits and requests.  Since pods can restart or be recreated when automatically resized,  HA configuration is important.  </a:t>
            </a:r>
            <a:r>
              <a:rPr lang="en-US" sz="1200" dirty="0">
                <a:latin typeface="IBM Plex Sans Regular"/>
              </a:rPr>
              <a:t> </a:t>
            </a:r>
            <a:endParaRPr lang="en-US" sz="1600" dirty="0">
              <a:latin typeface="IBM Plex Sans 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dirty="0">
              <a:ln>
                <a:noFill/>
              </a:ln>
              <a:effectLst/>
              <a:uLnTx/>
              <a:uFillTx/>
              <a:latin typeface="IBM Plex Sans Regular"/>
              <a:ea typeface="+mn-ea"/>
              <a:cs typeface="+mn-cs"/>
            </a:endParaRPr>
          </a:p>
          <a:p>
            <a:endParaRPr lang="en-US" dirty="0"/>
          </a:p>
        </p:txBody>
      </p:sp>
      <p:sp>
        <p:nvSpPr>
          <p:cNvPr id="4" name="Slide Number Placeholder 3"/>
          <p:cNvSpPr>
            <a:spLocks noGrp="1"/>
          </p:cNvSpPr>
          <p:nvPr>
            <p:ph type="sldNum" sz="quarter" idx="5"/>
          </p:nvPr>
        </p:nvSpPr>
        <p:spPr/>
        <p:txBody>
          <a:bodyPr/>
          <a:lstStyle/>
          <a:p>
            <a:fld id="{12586084-F5DD-D04F-ACB4-2FD8EE534A6C}" type="slidenum">
              <a:rPr lang="en-US" smtClean="0"/>
              <a:t>103</a:t>
            </a:fld>
            <a:endParaRPr lang="en-US" dirty="0"/>
          </a:p>
        </p:txBody>
      </p:sp>
    </p:spTree>
    <p:extLst>
      <p:ext uri="{BB962C8B-B14F-4D97-AF65-F5344CB8AC3E}">
        <p14:creationId xmlns:p14="http://schemas.microsoft.com/office/powerpoint/2010/main" val="2422804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86084-F5DD-D04F-ACB4-2FD8EE534A6C}" type="slidenum">
              <a:rPr lang="en-US" smtClean="0"/>
              <a:t>104</a:t>
            </a:fld>
            <a:endParaRPr lang="en-US" dirty="0"/>
          </a:p>
        </p:txBody>
      </p:sp>
    </p:spTree>
    <p:extLst>
      <p:ext uri="{BB962C8B-B14F-4D97-AF65-F5344CB8AC3E}">
        <p14:creationId xmlns:p14="http://schemas.microsoft.com/office/powerpoint/2010/main" val="265828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078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86084-F5DD-D04F-ACB4-2FD8EE534A6C}" type="slidenum">
              <a:rPr lang="en-US" smtClean="0"/>
              <a:t>61</a:t>
            </a:fld>
            <a:endParaRPr lang="en-US" dirty="0"/>
          </a:p>
        </p:txBody>
      </p:sp>
    </p:spTree>
    <p:extLst>
      <p:ext uri="{BB962C8B-B14F-4D97-AF65-F5344CB8AC3E}">
        <p14:creationId xmlns:p14="http://schemas.microsoft.com/office/powerpoint/2010/main" val="1459210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650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86084-F5DD-D04F-ACB4-2FD8EE534A6C}" type="slidenum">
              <a:rPr lang="en-US" smtClean="0"/>
              <a:t>69</a:t>
            </a:fld>
            <a:endParaRPr lang="en-US" dirty="0"/>
          </a:p>
        </p:txBody>
      </p:sp>
    </p:spTree>
    <p:extLst>
      <p:ext uri="{BB962C8B-B14F-4D97-AF65-F5344CB8AC3E}">
        <p14:creationId xmlns:p14="http://schemas.microsoft.com/office/powerpoint/2010/main" val="4126942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86084-F5DD-D04F-ACB4-2FD8EE534A6C}" type="slidenum">
              <a:rPr lang="en-US" smtClean="0"/>
              <a:t>70</a:t>
            </a:fld>
            <a:endParaRPr lang="en-US" dirty="0"/>
          </a:p>
        </p:txBody>
      </p:sp>
    </p:spTree>
    <p:extLst>
      <p:ext uri="{BB962C8B-B14F-4D97-AF65-F5344CB8AC3E}">
        <p14:creationId xmlns:p14="http://schemas.microsoft.com/office/powerpoint/2010/main" val="726430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8210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7.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8.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0422A9-922A-4E4F-B727-B525675C625A}"/>
              </a:ext>
            </a:extLst>
          </p:cNvPr>
          <p:cNvSpPr/>
          <p:nvPr userDrawn="1"/>
        </p:nvSpPr>
        <p:spPr>
          <a:xfrm flipH="1">
            <a:off x="-1" y="1014984"/>
            <a:ext cx="12192000" cy="5843016"/>
          </a:xfrm>
          <a:prstGeom prst="rect">
            <a:avLst/>
          </a:prstGeom>
          <a:gradFill flip="none" rotWithShape="1">
            <a:gsLst>
              <a:gs pos="0">
                <a:schemeClr val="accent1"/>
              </a:gs>
              <a:gs pos="100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erson sitting on the keyboard of a computer&#10;&#10;Description automatically generated">
            <a:extLst>
              <a:ext uri="{FF2B5EF4-FFF2-40B4-BE49-F238E27FC236}">
                <a16:creationId xmlns:a16="http://schemas.microsoft.com/office/drawing/2014/main" id="{6A9DED77-DBCE-DC4D-8770-F75B19BD0F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22" b="-69769"/>
          <a:stretch/>
        </p:blipFill>
        <p:spPr>
          <a:xfrm>
            <a:off x="7051040" y="1014984"/>
            <a:ext cx="4708144" cy="4997037"/>
          </a:xfrm>
          <a:prstGeom prst="chevron">
            <a:avLst>
              <a:gd name="adj" fmla="val 41685"/>
            </a:avLst>
          </a:prstGeom>
        </p:spPr>
      </p:pic>
      <p:sp>
        <p:nvSpPr>
          <p:cNvPr id="20" name="Title 1">
            <a:extLst>
              <a:ext uri="{FF2B5EF4-FFF2-40B4-BE49-F238E27FC236}">
                <a16:creationId xmlns:a16="http://schemas.microsoft.com/office/drawing/2014/main" id="{14D99B0F-C74E-0A4A-A29F-1A3A9B5E0914}"/>
              </a:ext>
            </a:extLst>
          </p:cNvPr>
          <p:cNvSpPr>
            <a:spLocks noGrp="1"/>
          </p:cNvSpPr>
          <p:nvPr>
            <p:ph type="title" hasCustomPrompt="1"/>
          </p:nvPr>
        </p:nvSpPr>
        <p:spPr>
          <a:xfrm>
            <a:off x="894078" y="2591993"/>
            <a:ext cx="3602716" cy="1077705"/>
          </a:xfrm>
          <a:prstGeom prst="rect">
            <a:avLst/>
          </a:prstGeom>
        </p:spPr>
        <p:txBody>
          <a:bodyPr lIns="0" anchor="t"/>
          <a:lstStyle>
            <a:lvl1pPr algn="l">
              <a:defRPr sz="40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MASTER TITLE STYLE</a:t>
            </a:r>
          </a:p>
        </p:txBody>
      </p:sp>
      <p:sp>
        <p:nvSpPr>
          <p:cNvPr id="21" name="Segnaposto contenuto 2">
            <a:extLst>
              <a:ext uri="{FF2B5EF4-FFF2-40B4-BE49-F238E27FC236}">
                <a16:creationId xmlns:a16="http://schemas.microsoft.com/office/drawing/2014/main" id="{8DA96486-0E3E-504B-AC66-E1454D312221}"/>
              </a:ext>
            </a:extLst>
          </p:cNvPr>
          <p:cNvSpPr>
            <a:spLocks noGrp="1"/>
          </p:cNvSpPr>
          <p:nvPr>
            <p:ph idx="1" hasCustomPrompt="1"/>
          </p:nvPr>
        </p:nvSpPr>
        <p:spPr>
          <a:xfrm>
            <a:off x="894078" y="3810201"/>
            <a:ext cx="3602716" cy="296377"/>
          </a:xfrm>
          <a:prstGeom prst="rect">
            <a:avLst/>
          </a:prstGeom>
        </p:spPr>
        <p:txBody>
          <a:bodyPr vert="horz" lIns="51323" tIns="25667" rIns="51323" bIns="25667"/>
          <a:lstStyle>
            <a:lvl1pPr marL="0" indent="0" algn="l">
              <a:buFont typeface="Courier New" charset="0"/>
              <a:buNone/>
              <a:defRPr sz="1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6858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11430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6002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20574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subtitle</a:t>
            </a:r>
            <a:endParaRPr lang="it-IT" dirty="0"/>
          </a:p>
        </p:txBody>
      </p:sp>
      <p:sp>
        <p:nvSpPr>
          <p:cNvPr id="19" name="Parallelogram 18">
            <a:extLst>
              <a:ext uri="{FF2B5EF4-FFF2-40B4-BE49-F238E27FC236}">
                <a16:creationId xmlns:a16="http://schemas.microsoft.com/office/drawing/2014/main" id="{DA6588D0-0FFA-B34F-91F9-8EE2E7D375FC}"/>
              </a:ext>
            </a:extLst>
          </p:cNvPr>
          <p:cNvSpPr/>
          <p:nvPr userDrawn="1"/>
        </p:nvSpPr>
        <p:spPr>
          <a:xfrm flipH="1">
            <a:off x="6374407" y="1015060"/>
            <a:ext cx="2641602" cy="2500376"/>
          </a:xfrm>
          <a:prstGeom prst="parallelogram">
            <a:avLst>
              <a:gd name="adj" fmla="val 77173"/>
            </a:avLst>
          </a:prstGeom>
          <a:gradFill>
            <a:gsLst>
              <a:gs pos="0">
                <a:schemeClr val="accent1">
                  <a:lumMod val="5000"/>
                  <a:lumOff val="95000"/>
                  <a:alpha val="1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7B334C0F-A455-9B4A-9B34-04A23A60071E}"/>
              </a:ext>
            </a:extLst>
          </p:cNvPr>
          <p:cNvSpPr/>
          <p:nvPr userDrawn="1"/>
        </p:nvSpPr>
        <p:spPr>
          <a:xfrm>
            <a:off x="6374407" y="3515285"/>
            <a:ext cx="2641602" cy="2500376"/>
          </a:xfrm>
          <a:prstGeom prst="parallelogram">
            <a:avLst>
              <a:gd name="adj" fmla="val 76360"/>
            </a:avLst>
          </a:prstGeom>
          <a:gradFill>
            <a:gsLst>
              <a:gs pos="0">
                <a:schemeClr val="accent1">
                  <a:lumMod val="5000"/>
                  <a:lumOff val="95000"/>
                  <a:alpha val="1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person sitting on a table&#10;&#10;Description automatically generated">
            <a:extLst>
              <a:ext uri="{FF2B5EF4-FFF2-40B4-BE49-F238E27FC236}">
                <a16:creationId xmlns:a16="http://schemas.microsoft.com/office/drawing/2014/main" id="{151EFC94-CA13-394A-91FA-2DA609EBF68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r="-1"/>
          <a:stretch/>
        </p:blipFill>
        <p:spPr>
          <a:xfrm>
            <a:off x="7116062" y="3510367"/>
            <a:ext cx="4643122" cy="2500377"/>
          </a:xfrm>
          <a:prstGeom prst="parallelogram">
            <a:avLst>
              <a:gd name="adj" fmla="val 76199"/>
            </a:avLst>
          </a:prstGeom>
        </p:spPr>
      </p:pic>
      <p:sp>
        <p:nvSpPr>
          <p:cNvPr id="18" name="Parallelogram 17">
            <a:extLst>
              <a:ext uri="{FF2B5EF4-FFF2-40B4-BE49-F238E27FC236}">
                <a16:creationId xmlns:a16="http://schemas.microsoft.com/office/drawing/2014/main" id="{EEF5C496-15DF-4E48-9F07-546EDC421721}"/>
              </a:ext>
            </a:extLst>
          </p:cNvPr>
          <p:cNvSpPr/>
          <p:nvPr userDrawn="1"/>
        </p:nvSpPr>
        <p:spPr>
          <a:xfrm>
            <a:off x="7116062" y="3515285"/>
            <a:ext cx="4643122" cy="2500376"/>
          </a:xfrm>
          <a:prstGeom prst="parallelogram">
            <a:avLst>
              <a:gd name="adj" fmla="val 75954"/>
            </a:avLst>
          </a:prstGeom>
          <a:gradFill>
            <a:gsLst>
              <a:gs pos="0">
                <a:schemeClr val="accent2">
                  <a:alpha val="28000"/>
                </a:schemeClr>
              </a:gs>
              <a:gs pos="100000">
                <a:schemeClr val="bg1">
                  <a:alpha val="5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2C8B295-0CDA-6D4F-93FD-0A38D713B30E}"/>
              </a:ext>
            </a:extLst>
          </p:cNvPr>
          <p:cNvSpPr/>
          <p:nvPr userDrawn="1"/>
        </p:nvSpPr>
        <p:spPr>
          <a:xfrm flipH="1">
            <a:off x="432814" y="6010743"/>
            <a:ext cx="11326370" cy="847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C4161E6F-F80E-3147-A2AC-D218619FFDDC}"/>
              </a:ext>
            </a:extLst>
          </p:cNvPr>
          <p:cNvSpPr txBox="1"/>
          <p:nvPr userDrawn="1"/>
        </p:nvSpPr>
        <p:spPr>
          <a:xfrm>
            <a:off x="9008478" y="6522793"/>
            <a:ext cx="1469571" cy="230832"/>
          </a:xfrm>
          <a:prstGeom prst="rect">
            <a:avLst/>
          </a:prstGeom>
          <a:noFill/>
        </p:spPr>
        <p:txBody>
          <a:bodyPr wrap="square" lIns="0" rtlCol="0" anchor="ctr">
            <a:spAutoFit/>
          </a:bodyPr>
          <a:lstStyle/>
          <a:p>
            <a:pPr algn="r"/>
            <a:r>
              <a:rPr lang="de-DE" sz="900" dirty="0">
                <a:solidFill>
                  <a:schemeClr val="bg1"/>
                </a:solidFill>
                <a:latin typeface="IBM Plex Sans" panose="020B0503050203000203" pitchFamily="34" charset="0"/>
              </a:rPr>
              <a:t>© </a:t>
            </a:r>
            <a:r>
              <a:rPr lang="en-US" sz="900" dirty="0">
                <a:solidFill>
                  <a:schemeClr val="bg1"/>
                </a:solidFill>
                <a:latin typeface="IBM Plex Sans" panose="020B0503050203000203" pitchFamily="34" charset="0"/>
              </a:rPr>
              <a:t>IBM Confidential 2023</a:t>
            </a:r>
            <a:endParaRPr lang="en-US" sz="900" b="1" dirty="0">
              <a:solidFill>
                <a:schemeClr val="bg1"/>
              </a:solidFill>
              <a:latin typeface="IBM Plex Sans" panose="020B0503050203000203" pitchFamily="34" charset="0"/>
            </a:endParaRPr>
          </a:p>
        </p:txBody>
      </p:sp>
      <p:sp>
        <p:nvSpPr>
          <p:cNvPr id="15" name="Parallelogram 14">
            <a:extLst>
              <a:ext uri="{FF2B5EF4-FFF2-40B4-BE49-F238E27FC236}">
                <a16:creationId xmlns:a16="http://schemas.microsoft.com/office/drawing/2014/main" id="{2FEA1A60-8B94-4748-B188-880F8B1925AF}"/>
              </a:ext>
            </a:extLst>
          </p:cNvPr>
          <p:cNvSpPr/>
          <p:nvPr userDrawn="1"/>
        </p:nvSpPr>
        <p:spPr>
          <a:xfrm flipH="1">
            <a:off x="4299855" y="1015060"/>
            <a:ext cx="3994792" cy="2500376"/>
          </a:xfrm>
          <a:prstGeom prst="parallelogram">
            <a:avLst>
              <a:gd name="adj" fmla="val 77173"/>
            </a:avLst>
          </a:prstGeom>
          <a:gradFill>
            <a:gsLst>
              <a:gs pos="0">
                <a:schemeClr val="accent2">
                  <a:alpha val="69000"/>
                </a:schemeClr>
              </a:gs>
              <a:gs pos="100000">
                <a:schemeClr val="bg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allelogram 15">
            <a:extLst>
              <a:ext uri="{FF2B5EF4-FFF2-40B4-BE49-F238E27FC236}">
                <a16:creationId xmlns:a16="http://schemas.microsoft.com/office/drawing/2014/main" id="{78F11A1B-5042-A048-B9C8-3588D198100A}"/>
              </a:ext>
            </a:extLst>
          </p:cNvPr>
          <p:cNvSpPr/>
          <p:nvPr userDrawn="1"/>
        </p:nvSpPr>
        <p:spPr>
          <a:xfrm>
            <a:off x="4299857" y="3515285"/>
            <a:ext cx="3994792" cy="2500376"/>
          </a:xfrm>
          <a:prstGeom prst="parallelogram">
            <a:avLst>
              <a:gd name="adj" fmla="val 76360"/>
            </a:avLst>
          </a:prstGeom>
          <a:gradFill flip="none" rotWithShape="1">
            <a:gsLst>
              <a:gs pos="0">
                <a:schemeClr val="accent1"/>
              </a:gs>
              <a:gs pos="100000">
                <a:schemeClr val="bg2">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4414C0F-15C8-95EB-0109-CD8CABA1738D}"/>
              </a:ext>
            </a:extLst>
          </p:cNvPr>
          <p:cNvPicPr>
            <a:picLocks noChangeAspect="1"/>
          </p:cNvPicPr>
          <p:nvPr userDrawn="1"/>
        </p:nvPicPr>
        <p:blipFill>
          <a:blip r:embed="rId4" cstate="email">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10624340" y="125128"/>
            <a:ext cx="523857" cy="238117"/>
          </a:xfrm>
          <a:prstGeom prst="rect">
            <a:avLst/>
          </a:prstGeom>
        </p:spPr>
      </p:pic>
      <p:cxnSp>
        <p:nvCxnSpPr>
          <p:cNvPr id="6" name="Straight Connector 5">
            <a:extLst>
              <a:ext uri="{FF2B5EF4-FFF2-40B4-BE49-F238E27FC236}">
                <a16:creationId xmlns:a16="http://schemas.microsoft.com/office/drawing/2014/main" id="{1A59D6FB-1C34-728B-A329-63204B41EF08}"/>
              </a:ext>
            </a:extLst>
          </p:cNvPr>
          <p:cNvCxnSpPr>
            <a:cxnSpLocks/>
          </p:cNvCxnSpPr>
          <p:nvPr userDrawn="1"/>
        </p:nvCxnSpPr>
        <p:spPr>
          <a:xfrm>
            <a:off x="11231817" y="131752"/>
            <a:ext cx="0" cy="2314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UOB - Right By You">
            <a:extLst>
              <a:ext uri="{FF2B5EF4-FFF2-40B4-BE49-F238E27FC236}">
                <a16:creationId xmlns:a16="http://schemas.microsoft.com/office/drawing/2014/main" id="{844DC7A4-CA9C-E831-8FB6-08B55A95720C}"/>
              </a:ext>
            </a:extLst>
          </p:cNvPr>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1315437" y="67905"/>
            <a:ext cx="695477"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458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038567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68617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796" indent="0">
              <a:buNone/>
              <a:defRPr/>
            </a:lvl3pPr>
            <a:lvl4pPr marL="579923" indent="0">
              <a:buNone/>
              <a:defRPr/>
            </a:lvl4pPr>
            <a:lvl5pPr marL="842369"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3"/>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94415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0929" y="3083849"/>
            <a:ext cx="1730144" cy="69030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4981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10312"/>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4126" y="6047132"/>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40078" y="6047132"/>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41700" y="6268061"/>
            <a:ext cx="819043" cy="304800"/>
          </a:xfrm>
          <a:prstGeom prst="rect">
            <a:avLst/>
          </a:prstGeom>
        </p:spPr>
      </p:pic>
    </p:spTree>
    <p:extLst>
      <p:ext uri="{BB962C8B-B14F-4D97-AF65-F5344CB8AC3E}">
        <p14:creationId xmlns:p14="http://schemas.microsoft.com/office/powerpoint/2010/main" val="2893369703"/>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10312"/>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C01A05E1-C4FC-6CB8-4FF6-0C8D93ACE5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41700" y="6268061"/>
            <a:ext cx="819043" cy="304800"/>
          </a:xfrm>
          <a:prstGeom prst="rect">
            <a:avLst/>
          </a:prstGeom>
        </p:spPr>
      </p:pic>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4126" y="6047132"/>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40078" y="6047132"/>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36269421"/>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10312"/>
            <a:ext cx="5524575" cy="2286794"/>
          </a:xfrm>
        </p:spPr>
        <p:txBody>
          <a:bodyPr/>
          <a:lstStyle>
            <a:lvl1pPr>
              <a:lnSpc>
                <a:spcPct val="100000"/>
              </a:lnSpc>
              <a:defRPr sz="4299"/>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AD6B9281-0E53-739D-E17B-6D94770D30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41700" y="6268061"/>
            <a:ext cx="819043" cy="304800"/>
          </a:xfrm>
          <a:prstGeom prst="rect">
            <a:avLst/>
          </a:prstGeom>
        </p:spPr>
      </p:pic>
    </p:spTree>
    <p:extLst>
      <p:ext uri="{BB962C8B-B14F-4D97-AF65-F5344CB8AC3E}">
        <p14:creationId xmlns:p14="http://schemas.microsoft.com/office/powerpoint/2010/main" val="822055630"/>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10312"/>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4125" y="6239239"/>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122DCEBD-8062-3355-4A71-D28385043E0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41700" y="6268061"/>
            <a:ext cx="819043" cy="304800"/>
          </a:xfrm>
          <a:prstGeom prst="rect">
            <a:avLst/>
          </a:prstGeom>
        </p:spPr>
      </p:pic>
    </p:spTree>
    <p:extLst>
      <p:ext uri="{BB962C8B-B14F-4D97-AF65-F5344CB8AC3E}">
        <p14:creationId xmlns:p14="http://schemas.microsoft.com/office/powerpoint/2010/main" val="2712674447"/>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3428" y="210312"/>
            <a:ext cx="5049878" cy="5239544"/>
          </a:xfrm>
        </p:spPr>
        <p:txBody>
          <a:bodyPr/>
          <a:lstStyle>
            <a:lvl1pPr>
              <a:lnSpc>
                <a:spcPct val="100000"/>
              </a:lnSpc>
              <a:defRPr sz="4299">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4480" y="6267141"/>
            <a:ext cx="819043" cy="304800"/>
          </a:xfrm>
          <a:prstGeom prst="rect">
            <a:avLst/>
          </a:prstGeom>
        </p:spPr>
      </p:pic>
    </p:spTree>
    <p:extLst>
      <p:ext uri="{BB962C8B-B14F-4D97-AF65-F5344CB8AC3E}">
        <p14:creationId xmlns:p14="http://schemas.microsoft.com/office/powerpoint/2010/main" val="4164186020"/>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4126" y="855662"/>
            <a:ext cx="5049180" cy="4668838"/>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4126" y="285750"/>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3" name="Picture 2">
            <a:extLst>
              <a:ext uri="{FF2B5EF4-FFF2-40B4-BE49-F238E27FC236}">
                <a16:creationId xmlns:a16="http://schemas.microsoft.com/office/drawing/2014/main" id="{6E1E1290-FE86-28FE-CC32-A32973D2D1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4480" y="6267141"/>
            <a:ext cx="819043" cy="304800"/>
          </a:xfrm>
          <a:prstGeom prst="rect">
            <a:avLst/>
          </a:prstGeom>
        </p:spPr>
      </p:pic>
    </p:spTree>
    <p:extLst>
      <p:ext uri="{BB962C8B-B14F-4D97-AF65-F5344CB8AC3E}">
        <p14:creationId xmlns:p14="http://schemas.microsoft.com/office/powerpoint/2010/main" val="3973558491"/>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6" y="224028"/>
            <a:ext cx="2477765" cy="228679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Slide Number Placeholder">
            <a:extLst>
              <a:ext uri="{FF2B5EF4-FFF2-40B4-BE49-F238E27FC236}">
                <a16:creationId xmlns:a16="http://schemas.microsoft.com/office/drawing/2014/main" id="{7F4D3A79-AFC3-BF88-B6CC-E6183F6158F1}"/>
              </a:ext>
            </a:extLst>
          </p:cNvPr>
          <p:cNvSpPr>
            <a:spLocks noGrp="1"/>
          </p:cNvSpPr>
          <p:nvPr>
            <p:ph type="sldNum" sz="quarter" idx="12"/>
          </p:nvPr>
        </p:nvSpPr>
        <p:spPr>
          <a:xfrm>
            <a:off x="11769264" y="6450369"/>
            <a:ext cx="135436"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2C2DCF13-4170-1EDA-F05B-655609585EC6}"/>
              </a:ext>
            </a:extLst>
          </p:cNvPr>
          <p:cNvSpPr>
            <a:spLocks noGrp="1"/>
          </p:cNvSpPr>
          <p:nvPr>
            <p:ph type="ftr" sz="quarter" idx="13"/>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61647522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9043400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24028"/>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6" name="Slide Number Placeholder">
            <a:extLst>
              <a:ext uri="{FF2B5EF4-FFF2-40B4-BE49-F238E27FC236}">
                <a16:creationId xmlns:a16="http://schemas.microsoft.com/office/drawing/2014/main" id="{B1796CE7-FE67-2667-09E7-6A5DEF68AEB7}"/>
              </a:ext>
            </a:extLst>
          </p:cNvPr>
          <p:cNvSpPr>
            <a:spLocks noGrp="1"/>
          </p:cNvSpPr>
          <p:nvPr>
            <p:ph type="sldNum" sz="quarter" idx="11"/>
          </p:nvPr>
        </p:nvSpPr>
        <p:spPr>
          <a:xfrm>
            <a:off x="11769264" y="6450369"/>
            <a:ext cx="135436"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45FA44BF-58DD-7FDA-8FF0-96DD7616B72B}"/>
              </a:ext>
            </a:extLst>
          </p:cNvPr>
          <p:cNvSpPr>
            <a:spLocks noGrp="1"/>
          </p:cNvSpPr>
          <p:nvPr>
            <p:ph type="ftr" sz="quarter" idx="12"/>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321758496"/>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190500"/>
            <a:ext cx="8569797" cy="4095750"/>
          </a:xfrm>
        </p:spPr>
        <p:txBody>
          <a:bodyPr/>
          <a:lstStyle>
            <a:lvl1pPr>
              <a:defRPr sz="8598" b="0" i="0">
                <a:solidFill>
                  <a:schemeClr val="tx2"/>
                </a:solidFill>
                <a:latin typeface="IBM Plex Sans ExtraLight" panose="020B0303050203000203" pitchFamily="34" charset="0"/>
              </a:defRPr>
            </a:lvl1pPr>
          </a:lstStyle>
          <a:p>
            <a:r>
              <a:rPr lang="en-US"/>
              <a:t>Click to edit Master title style</a:t>
            </a:r>
            <a:endParaRPr lang="en-US" dirty="0"/>
          </a:p>
        </p:txBody>
      </p:sp>
      <p:sp>
        <p:nvSpPr>
          <p:cNvPr id="6" name="Slide Number Placeholder">
            <a:extLst>
              <a:ext uri="{FF2B5EF4-FFF2-40B4-BE49-F238E27FC236}">
                <a16:creationId xmlns:a16="http://schemas.microsoft.com/office/drawing/2014/main" id="{40C9739F-E9DC-E9F7-C95C-1CC2D2A4AD60}"/>
              </a:ext>
            </a:extLst>
          </p:cNvPr>
          <p:cNvSpPr>
            <a:spLocks noGrp="1"/>
          </p:cNvSpPr>
          <p:nvPr>
            <p:ph type="sldNum" sz="quarter" idx="11"/>
          </p:nvPr>
        </p:nvSpPr>
        <p:spPr>
          <a:xfrm>
            <a:off x="11769264" y="6450369"/>
            <a:ext cx="135436"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E759283E-393C-983A-4DEF-680312DA49CF}"/>
              </a:ext>
            </a:extLst>
          </p:cNvPr>
          <p:cNvSpPr>
            <a:spLocks noGrp="1"/>
          </p:cNvSpPr>
          <p:nvPr>
            <p:ph type="ftr" sz="quarter" idx="12"/>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41119050"/>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6" y="224028"/>
            <a:ext cx="4953942" cy="142954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4382"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Placeholder">
            <a:extLst>
              <a:ext uri="{FF2B5EF4-FFF2-40B4-BE49-F238E27FC236}">
                <a16:creationId xmlns:a16="http://schemas.microsoft.com/office/drawing/2014/main" id="{B8A15A1C-3CA6-9F1A-8EB1-9457489FC986}"/>
              </a:ext>
            </a:extLst>
          </p:cNvPr>
          <p:cNvSpPr>
            <a:spLocks noGrp="1"/>
          </p:cNvSpPr>
          <p:nvPr>
            <p:ph type="sldNum" sz="quarter" idx="11"/>
          </p:nvPr>
        </p:nvSpPr>
        <p:spPr>
          <a:xfrm>
            <a:off x="11770048" y="6450369"/>
            <a:ext cx="134652"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F22A9BFF-2196-C7EB-8D92-65A919712113}"/>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069494497"/>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01168"/>
            <a:ext cx="7330121" cy="4858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Slide Number Placeholder">
            <a:extLst>
              <a:ext uri="{FF2B5EF4-FFF2-40B4-BE49-F238E27FC236}">
                <a16:creationId xmlns:a16="http://schemas.microsoft.com/office/drawing/2014/main" id="{1AC698F3-E0DB-1FF3-7445-7480226D1D37}"/>
              </a:ext>
            </a:extLst>
          </p:cNvPr>
          <p:cNvSpPr>
            <a:spLocks noGrp="1"/>
          </p:cNvSpPr>
          <p:nvPr>
            <p:ph type="sldNum" sz="quarter" idx="11"/>
          </p:nvPr>
        </p:nvSpPr>
        <p:spPr>
          <a:xfrm>
            <a:off x="11769264" y="6450369"/>
            <a:ext cx="135436"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2D937611-FC61-E2BE-9D7D-38E4AAB40ED4}"/>
              </a:ext>
            </a:extLst>
          </p:cNvPr>
          <p:cNvSpPr>
            <a:spLocks noGrp="1"/>
          </p:cNvSpPr>
          <p:nvPr>
            <p:ph type="ftr" sz="quarter" idx="12"/>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1334399766"/>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4125" y="4648200"/>
            <a:ext cx="5524575" cy="1771650"/>
          </a:xfrm>
        </p:spPr>
        <p:txBody>
          <a:bodyPr anchor="b"/>
          <a:lstStyle>
            <a:lvl1pPr>
              <a:lnSpc>
                <a:spcPct val="90000"/>
              </a:lnSpc>
              <a:spcBef>
                <a:spcPts val="0"/>
              </a:spcBef>
              <a:defRPr sz="12897" b="0" i="0">
                <a:solidFill>
                  <a:schemeClr val="accent1"/>
                </a:solidFill>
                <a:latin typeface="IBM Plex Sans ExtraLigh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raLight" panose="020B0303050203000203" pitchFamily="34" charset="0"/>
              </a:defRPr>
            </a:lvl1pPr>
          </a:lstStyle>
          <a:p>
            <a:r>
              <a:rPr lang="en-US" dirty="0"/>
              <a:t>+00%</a:t>
            </a:r>
          </a:p>
        </p:txBody>
      </p:sp>
      <p:sp>
        <p:nvSpPr>
          <p:cNvPr id="3" name="Slide Number Placeholder 2">
            <a:extLst>
              <a:ext uri="{FF2B5EF4-FFF2-40B4-BE49-F238E27FC236}">
                <a16:creationId xmlns:a16="http://schemas.microsoft.com/office/drawing/2014/main" id="{15CC6925-298E-960E-CA92-0BC8FB18CE39}"/>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4957"/>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4126" y="284957"/>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D61E6B91-2983-AF71-00DD-3FBCA7243F8E}"/>
              </a:ext>
            </a:extLst>
          </p:cNvPr>
          <p:cNvSpPr>
            <a:spLocks noGrp="1"/>
          </p:cNvSpPr>
          <p:nvPr>
            <p:ph type="ftr" sz="quarter" idx="15"/>
          </p:nvPr>
        </p:nvSpPr>
        <p:spPr/>
        <p:txBody>
          <a:bodyPr/>
          <a:lstStyle/>
          <a:p>
            <a:endParaRPr lang="en-US" dirty="0"/>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2150790"/>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3228"/>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300" y="28495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00750"/>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48034" y="1166534"/>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AAEFAA-EB42-1E87-74E6-FE0BC9198F83}"/>
              </a:ext>
            </a:extLst>
          </p:cNvPr>
          <p:cNvSpPr>
            <a:spLocks noGrp="1"/>
          </p:cNvSpPr>
          <p:nvPr>
            <p:ph type="ftr" sz="quarter" idx="18"/>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2392759823"/>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dirty="0"/>
              <a:t>+000%</a:t>
            </a:r>
          </a:p>
        </p:txBody>
      </p:sp>
      <p:sp>
        <p:nvSpPr>
          <p:cNvPr id="3" name="Slide Number Placeholder 2">
            <a:extLst>
              <a:ext uri="{FF2B5EF4-FFF2-40B4-BE49-F238E27FC236}">
                <a16:creationId xmlns:a16="http://schemas.microsoft.com/office/drawing/2014/main" id="{12E26407-6C5D-60C9-0C0E-7B195B9AB4F9}"/>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FCB180B3-2893-7D56-D6DE-1FBBB98BCFF4}"/>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2328448638"/>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300" y="28495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00750"/>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495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dirty="0"/>
              <a:t>00%</a:t>
            </a:r>
          </a:p>
        </p:txBody>
      </p:sp>
      <p:sp>
        <p:nvSpPr>
          <p:cNvPr id="4" name="Footer Placeholder 3">
            <a:extLst>
              <a:ext uri="{FF2B5EF4-FFF2-40B4-BE49-F238E27FC236}">
                <a16:creationId xmlns:a16="http://schemas.microsoft.com/office/drawing/2014/main" id="{42C83D42-3DD5-2001-8C3E-782B4D95A03E}"/>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1249638592"/>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84957"/>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4126"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725F833F-819E-FEB3-6037-605097B8421D}"/>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3027850324"/>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84957"/>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4957"/>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6507"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C21FF02-34C5-308A-3988-828D780376CD}"/>
              </a:ext>
            </a:extLst>
          </p:cNvPr>
          <p:cNvSpPr>
            <a:spLocks noGrp="1"/>
          </p:cNvSpPr>
          <p:nvPr>
            <p:ph type="ftr" sz="quarter" idx="20"/>
          </p:nvPr>
        </p:nvSpPr>
        <p:spPr/>
        <p:txBody>
          <a:bodyPr/>
          <a:lstStyle/>
          <a:p>
            <a:endParaRPr lang="en-US" dirty="0"/>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883998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3" y="121920"/>
            <a:ext cx="11704229" cy="5872480"/>
          </a:xfrm>
        </p:spPr>
        <p:txBody>
          <a:bodyPr/>
          <a:lstStyle>
            <a:lvl1pPr>
              <a:defRPr sz="12799"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222494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84957"/>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4957"/>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D1DE0B47-A14A-7711-58D6-E30775CBE07B}"/>
              </a:ext>
            </a:extLst>
          </p:cNvPr>
          <p:cNvSpPr>
            <a:spLocks noGrp="1"/>
          </p:cNvSpPr>
          <p:nvPr>
            <p:ph type="ftr" sz="quarter" idx="18"/>
          </p:nvPr>
        </p:nvSpPr>
        <p:spPr/>
        <p:txBody>
          <a:bodyPr/>
          <a:lstStyle/>
          <a:p>
            <a:endParaRPr lang="en-US" dirty="0"/>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4416195"/>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300" y="284956"/>
            <a:ext cx="2474590"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66676393-AEDE-7EDE-3939-625DBAB04E9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4126" y="1714500"/>
            <a:ext cx="2477765" cy="2000250"/>
          </a:xfrm>
        </p:spPr>
        <p:txBody>
          <a:bodyPr/>
          <a:lstStyle>
            <a:lvl1pPr>
              <a:lnSpc>
                <a:spcPct val="100000"/>
              </a:lnSpc>
              <a:spcBef>
                <a:spcPts val="0"/>
              </a:spcBef>
              <a:defRPr sz="18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6359"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4957"/>
            <a:ext cx="571426" cy="570706"/>
          </a:xfrm>
        </p:spPr>
        <p:txBody>
          <a:bodyPr anchor="ctr"/>
          <a:lstStyle>
            <a:lvl1pPr algn="ctr">
              <a:defRPr sz="8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4957"/>
            <a:ext cx="571426" cy="570706"/>
          </a:xfrm>
        </p:spPr>
        <p:txBody>
          <a:bodyPr anchor="ctr"/>
          <a:lstStyle>
            <a:lvl1pPr algn="ctr">
              <a:defRPr sz="8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6147"/>
            <a:ext cx="571426" cy="57070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6310909"/>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01168"/>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01168"/>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917520792"/>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300" y="284956"/>
            <a:ext cx="3711980" cy="95329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5734B11-1656-9EAF-DD45-A5D6A33842D4}"/>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4126"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1524073688"/>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300" y="224028"/>
            <a:ext cx="5522193"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154675790"/>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300" y="284957"/>
            <a:ext cx="2476178" cy="2286794"/>
          </a:xfrm>
        </p:spPr>
        <p:txBody>
          <a:bodyPr/>
          <a:lstStyle>
            <a:lvl1pPr>
              <a:lnSpc>
                <a:spcPct val="10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42208140"/>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300" y="224028"/>
            <a:ext cx="5519019"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4957"/>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4957"/>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2592652735"/>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299" y="284957"/>
            <a:ext cx="2474591" cy="2286794"/>
          </a:xfrm>
        </p:spPr>
        <p:txBody>
          <a:bodyPr rIns="0"/>
          <a:lstStyle>
            <a:lvl1pPr>
              <a:lnSpc>
                <a:spcPct val="10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4957"/>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4957"/>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301922486"/>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01168"/>
            <a:ext cx="2474590" cy="570707"/>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01168"/>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p:cNvSpPr>
          <p:nvPr>
            <p:ph type="pic" sz="quarter" idx="16" hasCustomPrompt="1"/>
          </p:nvPr>
        </p:nvSpPr>
        <p:spPr>
          <a:xfrm>
            <a:off x="6380919" y="284957"/>
            <a:ext cx="571426" cy="570706"/>
          </a:xfrm>
        </p:spPr>
        <p:txBody>
          <a:bodyPr anchor="ctr"/>
          <a:lstStyle>
            <a:lvl1pPr algn="ctr">
              <a:defRPr sz="8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p:cNvSpPr>
          <p:nvPr>
            <p:ph type="pic" sz="quarter" idx="17" hasCustomPrompt="1"/>
          </p:nvPr>
        </p:nvSpPr>
        <p:spPr>
          <a:xfrm>
            <a:off x="9428522" y="284957"/>
            <a:ext cx="571426" cy="57070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192362"/>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1EAF36-C07D-DC5F-83A7-C84A1CC9D60A}"/>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4126" y="1238250"/>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4125" y="4191000"/>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4919" y="284957"/>
            <a:ext cx="573013" cy="570706"/>
          </a:xfrm>
        </p:spPr>
        <p:txBody>
          <a:bodyPr anchor="ctr"/>
          <a:lstStyle>
            <a:lvl1pPr algn="ctr">
              <a:defRPr sz="8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4957"/>
            <a:ext cx="571426" cy="570706"/>
          </a:xfrm>
        </p:spPr>
        <p:txBody>
          <a:bodyPr anchor="ctr"/>
          <a:lstStyle>
            <a:lvl1pPr algn="ctr">
              <a:defRPr sz="8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4919" y="3238500"/>
            <a:ext cx="573013" cy="571500"/>
          </a:xfrm>
        </p:spPr>
        <p:txBody>
          <a:bodyPr anchor="ctr"/>
          <a:lstStyle>
            <a:lvl1pPr algn="ctr">
              <a:defRPr sz="8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571426" cy="571500"/>
          </a:xfrm>
        </p:spPr>
        <p:txBody>
          <a:bodyPr anchor="ctr"/>
          <a:lstStyle>
            <a:lvl1pPr algn="ctr">
              <a:defRPr sz="8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850550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9" y="268225"/>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2944328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855663"/>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4126" y="284957"/>
            <a:ext cx="2477765" cy="570706"/>
          </a:xfrm>
        </p:spPr>
        <p:txBody>
          <a:bodyPr/>
          <a:lstStyle>
            <a:lvl1pPr>
              <a:defRPr sz="14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58421445"/>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299" y="763524"/>
            <a:ext cx="5521401" cy="1138428"/>
          </a:xfrm>
        </p:spPr>
        <p:txBody>
          <a:bodyPr rIns="457200"/>
          <a:lstStyle>
            <a:lvl1pPr>
              <a:lnSpc>
                <a:spcPct val="110000"/>
              </a:lnSpc>
              <a:defRPr sz="3199">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4126" y="284957"/>
            <a:ext cx="2477765" cy="224028"/>
          </a:xfrm>
        </p:spPr>
        <p:txBody>
          <a:bodyPr/>
          <a:lstStyle>
            <a:lvl1pPr>
              <a:defRPr sz="14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871070741"/>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4126" y="284956"/>
            <a:ext cx="2477765" cy="2286794"/>
          </a:xfrm>
        </p:spPr>
        <p:txBody>
          <a:bodyPr/>
          <a:lstStyle>
            <a:lvl1pPr>
              <a:lnSpc>
                <a:spcPct val="10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300" y="3328292"/>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463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173861717"/>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4125" y="224028"/>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300" y="3328292"/>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463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1216470434"/>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8495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3464"/>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2554"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Tree>
    <p:extLst>
      <p:ext uri="{BB962C8B-B14F-4D97-AF65-F5344CB8AC3E}">
        <p14:creationId xmlns:p14="http://schemas.microsoft.com/office/powerpoint/2010/main" val="3947615240"/>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300" y="284956"/>
            <a:ext cx="2474590" cy="142954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28B9E673-95F7-7EF4-87D5-476568C52D4B}"/>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74638"/>
            <a:ext cx="201142" cy="201613"/>
          </a:xfrm>
        </p:spPr>
        <p:txBody>
          <a:bodyPr/>
          <a:lstStyle>
            <a:lvl1pPr>
              <a:defRPr sz="7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74638"/>
            <a:ext cx="201142" cy="201613"/>
          </a:xfrm>
        </p:spPr>
        <p:txBody>
          <a:bodyPr/>
          <a:lstStyle>
            <a:lvl1pPr>
              <a:defRPr sz="7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74638"/>
            <a:ext cx="201142" cy="201613"/>
          </a:xfrm>
        </p:spPr>
        <p:txBody>
          <a:bodyPr/>
          <a:lstStyle>
            <a:lvl1pPr>
              <a:defRPr sz="7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50183722"/>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300" y="224028"/>
            <a:ext cx="5519019" cy="1706563"/>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495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1697" y="28495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1697"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2538"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071888"/>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300" y="284957"/>
            <a:ext cx="2474590"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495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1697" y="28495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1697"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2538"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64197171"/>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4126"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11" name="Picture Placeholder 10">
            <a:extLst>
              <a:ext uri="{FF2B5EF4-FFF2-40B4-BE49-F238E27FC236}">
                <a16:creationId xmlns:a16="http://schemas.microsoft.com/office/drawing/2014/main" id="{A3525DFF-EC8A-8C67-14A3-80DE024D87E2}"/>
              </a:ext>
            </a:extLst>
          </p:cNvPr>
          <p:cNvSpPr>
            <a:spLocks noGrp="1"/>
          </p:cNvSpPr>
          <p:nvPr>
            <p:ph type="pic" sz="quarter" idx="15"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4036374"/>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4126"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05268176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271479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4126"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992981627"/>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369172149"/>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92470669"/>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4126"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4126"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4126" y="1333500"/>
            <a:ext cx="1236501" cy="123825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37691943"/>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306661984"/>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37218686"/>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28863-5461-63E4-5E4C-381DE7E84E6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4126" y="284956"/>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363456893"/>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28863-5461-63E4-5E4C-381DE7E84E6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4126" y="284956"/>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Tree>
    <p:extLst>
      <p:ext uri="{BB962C8B-B14F-4D97-AF65-F5344CB8AC3E}">
        <p14:creationId xmlns:p14="http://schemas.microsoft.com/office/powerpoint/2010/main" val="939411520"/>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42360" y="3093069"/>
            <a:ext cx="1727991" cy="689541"/>
          </a:xfrm>
          <a:prstGeom prst="rect">
            <a:avLst/>
          </a:prstGeom>
        </p:spPr>
      </p:pic>
    </p:spTree>
    <p:extLst>
      <p:ext uri="{BB962C8B-B14F-4D97-AF65-F5344CB8AC3E}">
        <p14:creationId xmlns:p14="http://schemas.microsoft.com/office/powerpoint/2010/main" val="1721403207"/>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0983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1" y="1658112"/>
            <a:ext cx="549850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5677431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ulleted slide">
    <p:spTree>
      <p:nvGrpSpPr>
        <p:cNvPr id="1" name=""/>
        <p:cNvGrpSpPr/>
        <p:nvPr/>
      </p:nvGrpSpPr>
      <p:grpSpPr>
        <a:xfrm>
          <a:off x="0" y="0"/>
          <a:ext cx="0" cy="0"/>
          <a:chOff x="0" y="0"/>
          <a:chExt cx="0" cy="0"/>
        </a:xfrm>
      </p:grpSpPr>
      <p:sp>
        <p:nvSpPr>
          <p:cNvPr id="2" name="Title 1"/>
          <p:cNvSpPr>
            <a:spLocks noGrp="1"/>
          </p:cNvSpPr>
          <p:nvPr>
            <p:ph type="title"/>
          </p:nvPr>
        </p:nvSpPr>
        <p:spPr>
          <a:xfrm>
            <a:off x="367419" y="207390"/>
            <a:ext cx="9672128" cy="461915"/>
          </a:xfrm>
        </p:spPr>
        <p:txBody>
          <a:bodyPr>
            <a:noAutofit/>
          </a:bodyPr>
          <a:lstStyle>
            <a:lvl1pPr>
              <a:defRPr sz="2799">
                <a:solidFill>
                  <a:srgbClr val="491D8B"/>
                </a:solidFill>
              </a:defRPr>
            </a:lvl1pPr>
          </a:lstStyle>
          <a:p>
            <a:r>
              <a:rPr lang="en-US" dirty="0"/>
              <a:t>Click to edit Master title style</a:t>
            </a:r>
          </a:p>
        </p:txBody>
      </p:sp>
      <p:sp>
        <p:nvSpPr>
          <p:cNvPr id="7" name="Footer Placeholder">
            <a:extLst>
              <a:ext uri="{FF2B5EF4-FFF2-40B4-BE49-F238E27FC236}">
                <a16:creationId xmlns:a16="http://schemas.microsoft.com/office/drawing/2014/main" id="{55CA5B0E-C5CB-8445-9898-995B5563B694}"/>
              </a:ext>
            </a:extLst>
          </p:cNvPr>
          <p:cNvSpPr>
            <a:spLocks noGrp="1"/>
          </p:cNvSpPr>
          <p:nvPr>
            <p:ph type="ftr" sz="quarter" idx="3"/>
          </p:nvPr>
        </p:nvSpPr>
        <p:spPr>
          <a:xfrm>
            <a:off x="272210" y="6435272"/>
            <a:ext cx="6513218" cy="241300"/>
          </a:xfrm>
          <a:prstGeom prst="rect">
            <a:avLst/>
          </a:prstGeom>
        </p:spPr>
        <p:txBody>
          <a:bodyPr/>
          <a:lstStyle>
            <a:lvl1pPr algn="l">
              <a:defRPr sz="900" b="0" i="0">
                <a:latin typeface="IBM Plex Sans" panose="020B0503050203000203" pitchFamily="34" charset="0"/>
              </a:defRPr>
            </a:lvl1pPr>
          </a:lstStyle>
          <a:p>
            <a:r>
              <a:rPr lang="en-US" dirty="0"/>
              <a:t>© 2021 IBM Corporation</a:t>
            </a:r>
            <a:endParaRPr lang="en-US" sz="900" dirty="0"/>
          </a:p>
        </p:txBody>
      </p:sp>
      <p:sp>
        <p:nvSpPr>
          <p:cNvPr id="8" name="Slide Number Placeholder">
            <a:extLst>
              <a:ext uri="{FF2B5EF4-FFF2-40B4-BE49-F238E27FC236}">
                <a16:creationId xmlns:a16="http://schemas.microsoft.com/office/drawing/2014/main" id="{E683E0B7-CD2E-FB44-B43F-5E181950D1A5}"/>
              </a:ext>
            </a:extLst>
          </p:cNvPr>
          <p:cNvSpPr>
            <a:spLocks noGrp="1"/>
          </p:cNvSpPr>
          <p:nvPr>
            <p:ph type="sldNum" sz="quarter" idx="4"/>
          </p:nvPr>
        </p:nvSpPr>
        <p:spPr>
          <a:xfrm>
            <a:off x="11732358" y="6486673"/>
            <a:ext cx="152286" cy="138499"/>
          </a:xfrm>
          <a:prstGeom prst="rect">
            <a:avLst/>
          </a:prstGeom>
        </p:spPr>
        <p:txBody>
          <a:bodyPr/>
          <a:lstStyle>
            <a:lvl1pPr algn="r">
              <a:defRPr sz="900" b="0" i="0">
                <a:latin typeface="IBM Plex Sans" panose="020B0503050203000203" pitchFamily="34" charset="0"/>
              </a:defRPr>
            </a:lvl1pPr>
          </a:lstStyle>
          <a:p>
            <a:fld id="{59395FB3-9C97-154F-86B2-7E381B951268}" type="slidenum">
              <a:rPr lang="en-US" smtClean="0"/>
              <a:pPr/>
              <a:t>‹#›</a:t>
            </a:fld>
            <a:endParaRPr lang="en-US" sz="900" dirty="0"/>
          </a:p>
        </p:txBody>
      </p:sp>
      <p:sp>
        <p:nvSpPr>
          <p:cNvPr id="12" name="Content Placeholder 2">
            <a:extLst>
              <a:ext uri="{FF2B5EF4-FFF2-40B4-BE49-F238E27FC236}">
                <a16:creationId xmlns:a16="http://schemas.microsoft.com/office/drawing/2014/main" id="{C41829DA-DB71-9F42-BC13-B59959E5EBD8}"/>
              </a:ext>
            </a:extLst>
          </p:cNvPr>
          <p:cNvSpPr>
            <a:spLocks noGrp="1"/>
          </p:cNvSpPr>
          <p:nvPr>
            <p:ph idx="1"/>
          </p:nvPr>
        </p:nvSpPr>
        <p:spPr>
          <a:xfrm>
            <a:off x="367419" y="969282"/>
            <a:ext cx="11517223" cy="52355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954508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6161-5B0D-B554-0790-E11BF8B1EF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B6FA4F-F91A-D06E-35D4-2796EF26F8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D35F49-C357-2371-E6B9-59777906421B}"/>
              </a:ext>
            </a:extLst>
          </p:cNvPr>
          <p:cNvSpPr>
            <a:spLocks noGrp="1"/>
          </p:cNvSpPr>
          <p:nvPr>
            <p:ph type="dt" sz="half" idx="10"/>
          </p:nvPr>
        </p:nvSpPr>
        <p:spPr/>
        <p:txBody>
          <a:bodyPr/>
          <a:lstStyle/>
          <a:p>
            <a:fld id="{FF8DF9DB-C208-A04F-A656-F2B9BBAF25A2}" type="datetimeFigureOut">
              <a:rPr lang="en-US" smtClean="0"/>
              <a:t>7/14/23</a:t>
            </a:fld>
            <a:endParaRPr lang="en-US"/>
          </a:p>
        </p:txBody>
      </p:sp>
      <p:sp>
        <p:nvSpPr>
          <p:cNvPr id="5" name="Footer Placeholder 4">
            <a:extLst>
              <a:ext uri="{FF2B5EF4-FFF2-40B4-BE49-F238E27FC236}">
                <a16:creationId xmlns:a16="http://schemas.microsoft.com/office/drawing/2014/main" id="{9D771653-425B-34AC-DFD2-A086A06F5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3781E-9827-3026-75CE-0FDA99E52271}"/>
              </a:ext>
            </a:extLst>
          </p:cNvPr>
          <p:cNvSpPr>
            <a:spLocks noGrp="1"/>
          </p:cNvSpPr>
          <p:nvPr>
            <p:ph type="sldNum" sz="quarter" idx="12"/>
          </p:nvPr>
        </p:nvSpPr>
        <p:spPr/>
        <p:txBody>
          <a:bodyPr/>
          <a:lstStyle/>
          <a:p>
            <a:fld id="{9E15DE36-A055-5049-80C4-250B6559B21F}" type="slidenum">
              <a:rPr lang="en-US" smtClean="0"/>
              <a:t>‹#›</a:t>
            </a:fld>
            <a:endParaRPr lang="en-US"/>
          </a:p>
        </p:txBody>
      </p:sp>
    </p:spTree>
    <p:extLst>
      <p:ext uri="{BB962C8B-B14F-4D97-AF65-F5344CB8AC3E}">
        <p14:creationId xmlns:p14="http://schemas.microsoft.com/office/powerpoint/2010/main" val="368937020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0B29F-3A4B-42FB-BEE2-D660E165694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8F09F6-6069-4FAF-B970-87F82A792D67}"/>
              </a:ext>
            </a:extLst>
          </p:cNvPr>
          <p:cNvSpPr>
            <a:spLocks noGrp="1"/>
          </p:cNvSpPr>
          <p:nvPr>
            <p:ph type="dt" sz="half" idx="10"/>
          </p:nvPr>
        </p:nvSpPr>
        <p:spPr/>
        <p:txBody>
          <a:bodyPr/>
          <a:lstStyle/>
          <a:p>
            <a:fld id="{100A48DE-A2B1-4885-ABA4-EC6EE8733304}" type="datetimeFigureOut">
              <a:rPr lang="en-GB" smtClean="0"/>
              <a:t>14/07/2023</a:t>
            </a:fld>
            <a:endParaRPr lang="en-GB"/>
          </a:p>
        </p:txBody>
      </p:sp>
      <p:sp>
        <p:nvSpPr>
          <p:cNvPr id="4" name="Footer Placeholder 3">
            <a:extLst>
              <a:ext uri="{FF2B5EF4-FFF2-40B4-BE49-F238E27FC236}">
                <a16:creationId xmlns:a16="http://schemas.microsoft.com/office/drawing/2014/main" id="{41D5BF23-7C44-4A11-AC60-E610C3AD70B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CFEAB10-E000-4CCF-886A-9EFAA67024CD}"/>
              </a:ext>
            </a:extLst>
          </p:cNvPr>
          <p:cNvSpPr>
            <a:spLocks noGrp="1"/>
          </p:cNvSpPr>
          <p:nvPr>
            <p:ph type="sldNum" sz="quarter" idx="12"/>
          </p:nvPr>
        </p:nvSpPr>
        <p:spPr/>
        <p:txBody>
          <a:bodyPr/>
          <a:lstStyle/>
          <a:p>
            <a:fld id="{8A24D8B8-300D-47D4-B455-359FD50E48CA}" type="slidenum">
              <a:rPr lang="en-GB" smtClean="0"/>
              <a:t>‹#›</a:t>
            </a:fld>
            <a:endParaRPr lang="en-GB"/>
          </a:p>
        </p:txBody>
      </p:sp>
    </p:spTree>
    <p:extLst>
      <p:ext uri="{BB962C8B-B14F-4D97-AF65-F5344CB8AC3E}">
        <p14:creationId xmlns:p14="http://schemas.microsoft.com/office/powerpoint/2010/main" val="59563482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9231108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8373213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047211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7843886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268340587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1" y="121920"/>
            <a:ext cx="11704229" cy="5872480"/>
          </a:xfrm>
        </p:spPr>
        <p:txBody>
          <a:bodyPr/>
          <a:lstStyle>
            <a:lvl1pPr>
              <a:defRPr sz="12800" b="1">
                <a:latin typeface="+mn-lt"/>
              </a:defRPr>
            </a:lvl1pPr>
          </a:lstStyle>
          <a:p>
            <a:r>
              <a:rPr lang="en-US" dirty="0"/>
              <a:t>Click to edit Master title style</a:t>
            </a:r>
          </a:p>
        </p:txBody>
      </p:sp>
    </p:spTree>
    <p:extLst>
      <p:ext uri="{BB962C8B-B14F-4D97-AF65-F5344CB8AC3E}">
        <p14:creationId xmlns:p14="http://schemas.microsoft.com/office/powerpoint/2010/main" val="294857929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Tree>
    <p:extLst>
      <p:ext uri="{BB962C8B-B14F-4D97-AF65-F5344CB8AC3E}">
        <p14:creationId xmlns:p14="http://schemas.microsoft.com/office/powerpoint/2010/main" val="3992600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291004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795056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09"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581664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345365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51415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43430102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10135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470803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12543602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Tree>
    <p:extLst>
      <p:ext uri="{BB962C8B-B14F-4D97-AF65-F5344CB8AC3E}">
        <p14:creationId xmlns:p14="http://schemas.microsoft.com/office/powerpoint/2010/main" val="417601618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39538110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007365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70273957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rgbClr val="161616"/>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84922349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0038441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rgbClr val="FFFFFF"/>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70171795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rgbClr val="FFFFFF"/>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19064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F62FE"/>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02D9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01D6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6872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015142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146030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lvl1pPr>
            <a:lvl2pPr>
              <a:spcBef>
                <a:spcPts val="0"/>
              </a:spcBef>
              <a:defRPr sz="1867"/>
            </a:lvl2pPr>
            <a:lvl3pPr>
              <a:spcBef>
                <a:spcPts val="0"/>
              </a:spcBef>
              <a:defRPr sz="1867"/>
            </a:lvl3pPr>
            <a:lvl4pPr>
              <a:spcBef>
                <a:spcPts val="0"/>
              </a:spcBef>
              <a:defRPr sz="1867"/>
            </a:lvl4pPr>
            <a:lvl5pPr>
              <a:spcBef>
                <a:spcPts val="0"/>
              </a:spcBef>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47843392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83512"/>
            <a:ext cx="2450592" cy="4336288"/>
          </a:xfrm>
        </p:spPr>
        <p:txBody>
          <a:bodyPr/>
          <a:lstStyle>
            <a:lvl1pPr marL="0" indent="0" algn="l" rtl="0" eaLnBrk="1" fontAlgn="base" hangingPunct="1">
              <a:lnSpc>
                <a:spcPct val="100000"/>
              </a:lnSpc>
              <a:spcBef>
                <a:spcPts val="0"/>
              </a:spcBef>
              <a:spcAft>
                <a:spcPct val="0"/>
              </a:spcAft>
              <a:buClr>
                <a:schemeClr val="tx1"/>
              </a:buClr>
              <a:buFont typeface="Arial" panose="020B0604020202020204" pitchFamily="34" charset="0"/>
              <a:buNone/>
              <a:tabLst/>
              <a:defRPr lang="en-US" sz="1867" b="0" i="0" dirty="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4048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07576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413066336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1978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654310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413474693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Tree>
    <p:extLst>
      <p:ext uri="{BB962C8B-B14F-4D97-AF65-F5344CB8AC3E}">
        <p14:creationId xmlns:p14="http://schemas.microsoft.com/office/powerpoint/2010/main" val="198336478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0422A9-922A-4E4F-B727-B525675C625A}"/>
              </a:ext>
            </a:extLst>
          </p:cNvPr>
          <p:cNvSpPr/>
          <p:nvPr userDrawn="1"/>
        </p:nvSpPr>
        <p:spPr>
          <a:xfrm flipH="1">
            <a:off x="-1" y="1014984"/>
            <a:ext cx="12192000" cy="5843016"/>
          </a:xfrm>
          <a:prstGeom prst="rect">
            <a:avLst/>
          </a:prstGeom>
          <a:gradFill flip="none" rotWithShape="1">
            <a:gsLst>
              <a:gs pos="0">
                <a:schemeClr val="accent1"/>
              </a:gs>
              <a:gs pos="100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9" name="Picture 8" descr="A person sitting on the keyboard of a computer&#10;&#10;Description automatically generated">
            <a:extLst>
              <a:ext uri="{FF2B5EF4-FFF2-40B4-BE49-F238E27FC236}">
                <a16:creationId xmlns:a16="http://schemas.microsoft.com/office/drawing/2014/main" id="{6A9DED77-DBCE-DC4D-8770-F75B19BD0F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22" b="-69769"/>
          <a:stretch/>
        </p:blipFill>
        <p:spPr>
          <a:xfrm>
            <a:off x="7051040" y="1014984"/>
            <a:ext cx="4708144" cy="4997037"/>
          </a:xfrm>
          <a:prstGeom prst="chevron">
            <a:avLst>
              <a:gd name="adj" fmla="val 41685"/>
            </a:avLst>
          </a:prstGeom>
        </p:spPr>
      </p:pic>
      <p:sp>
        <p:nvSpPr>
          <p:cNvPr id="20" name="Title 1">
            <a:extLst>
              <a:ext uri="{FF2B5EF4-FFF2-40B4-BE49-F238E27FC236}">
                <a16:creationId xmlns:a16="http://schemas.microsoft.com/office/drawing/2014/main" id="{14D99B0F-C74E-0A4A-A29F-1A3A9B5E0914}"/>
              </a:ext>
            </a:extLst>
          </p:cNvPr>
          <p:cNvSpPr>
            <a:spLocks noGrp="1"/>
          </p:cNvSpPr>
          <p:nvPr>
            <p:ph type="title" hasCustomPrompt="1"/>
          </p:nvPr>
        </p:nvSpPr>
        <p:spPr>
          <a:xfrm>
            <a:off x="894079" y="2591994"/>
            <a:ext cx="3602716" cy="1077705"/>
          </a:xfrm>
          <a:prstGeom prst="rect">
            <a:avLst/>
          </a:prstGeom>
        </p:spPr>
        <p:txBody>
          <a:bodyPr lIns="0" anchor="t"/>
          <a:lstStyle>
            <a:lvl1pPr algn="l">
              <a:defRPr sz="40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MASTER TITLE STYLE</a:t>
            </a:r>
          </a:p>
        </p:txBody>
      </p:sp>
      <p:sp>
        <p:nvSpPr>
          <p:cNvPr id="21" name="Segnaposto contenuto 2">
            <a:extLst>
              <a:ext uri="{FF2B5EF4-FFF2-40B4-BE49-F238E27FC236}">
                <a16:creationId xmlns:a16="http://schemas.microsoft.com/office/drawing/2014/main" id="{8DA96486-0E3E-504B-AC66-E1454D312221}"/>
              </a:ext>
            </a:extLst>
          </p:cNvPr>
          <p:cNvSpPr>
            <a:spLocks noGrp="1"/>
          </p:cNvSpPr>
          <p:nvPr>
            <p:ph idx="1" hasCustomPrompt="1"/>
          </p:nvPr>
        </p:nvSpPr>
        <p:spPr>
          <a:xfrm>
            <a:off x="894079" y="3810202"/>
            <a:ext cx="3602716" cy="296377"/>
          </a:xfrm>
          <a:prstGeom prst="rect">
            <a:avLst/>
          </a:prstGeom>
        </p:spPr>
        <p:txBody>
          <a:bodyPr vert="horz" lIns="51323" tIns="25667" rIns="51323" bIns="25667"/>
          <a:lstStyle>
            <a:lvl1pPr marL="0" indent="0" algn="l">
              <a:buFont typeface="Courier New" charset="0"/>
              <a:buNone/>
              <a:defRPr sz="1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685783" indent="-228594">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1142971" indent="-228594">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600160" indent="-228594">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2057349" indent="-228594">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subtitle</a:t>
            </a:r>
            <a:endParaRPr lang="it-IT" dirty="0"/>
          </a:p>
        </p:txBody>
      </p:sp>
      <p:sp>
        <p:nvSpPr>
          <p:cNvPr id="19" name="Parallelogram 18">
            <a:extLst>
              <a:ext uri="{FF2B5EF4-FFF2-40B4-BE49-F238E27FC236}">
                <a16:creationId xmlns:a16="http://schemas.microsoft.com/office/drawing/2014/main" id="{DA6588D0-0FFA-B34F-91F9-8EE2E7D375FC}"/>
              </a:ext>
            </a:extLst>
          </p:cNvPr>
          <p:cNvSpPr/>
          <p:nvPr userDrawn="1"/>
        </p:nvSpPr>
        <p:spPr>
          <a:xfrm flipH="1">
            <a:off x="6374406" y="1015060"/>
            <a:ext cx="2641603" cy="2500376"/>
          </a:xfrm>
          <a:prstGeom prst="parallelogram">
            <a:avLst>
              <a:gd name="adj" fmla="val 77173"/>
            </a:avLst>
          </a:prstGeom>
          <a:gradFill>
            <a:gsLst>
              <a:gs pos="0">
                <a:schemeClr val="accent1">
                  <a:lumMod val="5000"/>
                  <a:lumOff val="95000"/>
                  <a:alpha val="1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2" name="Parallelogram 21">
            <a:extLst>
              <a:ext uri="{FF2B5EF4-FFF2-40B4-BE49-F238E27FC236}">
                <a16:creationId xmlns:a16="http://schemas.microsoft.com/office/drawing/2014/main" id="{7B334C0F-A455-9B4A-9B34-04A23A60071E}"/>
              </a:ext>
            </a:extLst>
          </p:cNvPr>
          <p:cNvSpPr/>
          <p:nvPr userDrawn="1"/>
        </p:nvSpPr>
        <p:spPr>
          <a:xfrm>
            <a:off x="6374406" y="3515285"/>
            <a:ext cx="2641603" cy="2500376"/>
          </a:xfrm>
          <a:prstGeom prst="parallelogram">
            <a:avLst>
              <a:gd name="adj" fmla="val 76360"/>
            </a:avLst>
          </a:prstGeom>
          <a:gradFill>
            <a:gsLst>
              <a:gs pos="0">
                <a:schemeClr val="accent1">
                  <a:lumMod val="5000"/>
                  <a:lumOff val="95000"/>
                  <a:alpha val="1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12" name="Picture 11" descr="A person sitting on a table&#10;&#10;Description automatically generated">
            <a:extLst>
              <a:ext uri="{FF2B5EF4-FFF2-40B4-BE49-F238E27FC236}">
                <a16:creationId xmlns:a16="http://schemas.microsoft.com/office/drawing/2014/main" id="{151EFC94-CA13-394A-91FA-2DA609EBF68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r="-1"/>
          <a:stretch/>
        </p:blipFill>
        <p:spPr>
          <a:xfrm>
            <a:off x="7116061" y="3510369"/>
            <a:ext cx="4643123" cy="2500377"/>
          </a:xfrm>
          <a:prstGeom prst="parallelogram">
            <a:avLst>
              <a:gd name="adj" fmla="val 76199"/>
            </a:avLst>
          </a:prstGeom>
        </p:spPr>
      </p:pic>
      <p:sp>
        <p:nvSpPr>
          <p:cNvPr id="18" name="Parallelogram 17">
            <a:extLst>
              <a:ext uri="{FF2B5EF4-FFF2-40B4-BE49-F238E27FC236}">
                <a16:creationId xmlns:a16="http://schemas.microsoft.com/office/drawing/2014/main" id="{EEF5C496-15DF-4E48-9F07-546EDC421721}"/>
              </a:ext>
            </a:extLst>
          </p:cNvPr>
          <p:cNvSpPr/>
          <p:nvPr userDrawn="1"/>
        </p:nvSpPr>
        <p:spPr>
          <a:xfrm>
            <a:off x="7116061" y="3515285"/>
            <a:ext cx="4643123" cy="2500376"/>
          </a:xfrm>
          <a:prstGeom prst="parallelogram">
            <a:avLst>
              <a:gd name="adj" fmla="val 75954"/>
            </a:avLst>
          </a:prstGeom>
          <a:gradFill>
            <a:gsLst>
              <a:gs pos="0">
                <a:schemeClr val="accent2">
                  <a:alpha val="28000"/>
                </a:schemeClr>
              </a:gs>
              <a:gs pos="100000">
                <a:schemeClr val="bg1">
                  <a:alpha val="5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4" name="Rectangle 13">
            <a:extLst>
              <a:ext uri="{FF2B5EF4-FFF2-40B4-BE49-F238E27FC236}">
                <a16:creationId xmlns:a16="http://schemas.microsoft.com/office/drawing/2014/main" id="{C2C8B295-0CDA-6D4F-93FD-0A38D713B30E}"/>
              </a:ext>
            </a:extLst>
          </p:cNvPr>
          <p:cNvSpPr/>
          <p:nvPr userDrawn="1"/>
        </p:nvSpPr>
        <p:spPr>
          <a:xfrm flipH="1">
            <a:off x="432813" y="6010745"/>
            <a:ext cx="11326371" cy="847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3" name="TextBox 42">
            <a:extLst>
              <a:ext uri="{FF2B5EF4-FFF2-40B4-BE49-F238E27FC236}">
                <a16:creationId xmlns:a16="http://schemas.microsoft.com/office/drawing/2014/main" id="{C4161E6F-F80E-3147-A2AC-D218619FFDDC}"/>
              </a:ext>
            </a:extLst>
          </p:cNvPr>
          <p:cNvSpPr txBox="1"/>
          <p:nvPr userDrawn="1"/>
        </p:nvSpPr>
        <p:spPr>
          <a:xfrm>
            <a:off x="9008479" y="6522793"/>
            <a:ext cx="1469571" cy="230832"/>
          </a:xfrm>
          <a:prstGeom prst="rect">
            <a:avLst/>
          </a:prstGeom>
          <a:noFill/>
        </p:spPr>
        <p:txBody>
          <a:bodyPr wrap="square" lIns="0" rtlCol="0" anchor="ctr">
            <a:spAutoFit/>
          </a:bodyPr>
          <a:lstStyle/>
          <a:p>
            <a:pPr algn="r"/>
            <a:r>
              <a:rPr lang="de-DE" sz="900" dirty="0">
                <a:solidFill>
                  <a:schemeClr val="bg1"/>
                </a:solidFill>
                <a:latin typeface="IBM Plex Sans" panose="020B0503050203000203" pitchFamily="34" charset="0"/>
              </a:rPr>
              <a:t>© </a:t>
            </a:r>
            <a:r>
              <a:rPr lang="en-US" sz="900" dirty="0">
                <a:solidFill>
                  <a:schemeClr val="bg1"/>
                </a:solidFill>
                <a:latin typeface="IBM Plex Sans" panose="020B0503050203000203" pitchFamily="34" charset="0"/>
              </a:rPr>
              <a:t>IBM Confidential 2023</a:t>
            </a:r>
            <a:endParaRPr lang="en-US" sz="900" b="1" dirty="0">
              <a:solidFill>
                <a:schemeClr val="bg1"/>
              </a:solidFill>
              <a:latin typeface="IBM Plex Sans" panose="020B0503050203000203" pitchFamily="34" charset="0"/>
            </a:endParaRPr>
          </a:p>
        </p:txBody>
      </p:sp>
      <p:sp>
        <p:nvSpPr>
          <p:cNvPr id="15" name="Parallelogram 14">
            <a:extLst>
              <a:ext uri="{FF2B5EF4-FFF2-40B4-BE49-F238E27FC236}">
                <a16:creationId xmlns:a16="http://schemas.microsoft.com/office/drawing/2014/main" id="{2FEA1A60-8B94-4748-B188-880F8B1925AF}"/>
              </a:ext>
            </a:extLst>
          </p:cNvPr>
          <p:cNvSpPr/>
          <p:nvPr userDrawn="1"/>
        </p:nvSpPr>
        <p:spPr>
          <a:xfrm flipH="1">
            <a:off x="4299855" y="1015060"/>
            <a:ext cx="3994792" cy="2500376"/>
          </a:xfrm>
          <a:prstGeom prst="parallelogram">
            <a:avLst>
              <a:gd name="adj" fmla="val 77173"/>
            </a:avLst>
          </a:prstGeom>
          <a:gradFill>
            <a:gsLst>
              <a:gs pos="0">
                <a:schemeClr val="accent2">
                  <a:alpha val="69000"/>
                </a:schemeClr>
              </a:gs>
              <a:gs pos="100000">
                <a:schemeClr val="bg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6" name="Parallelogram 15">
            <a:extLst>
              <a:ext uri="{FF2B5EF4-FFF2-40B4-BE49-F238E27FC236}">
                <a16:creationId xmlns:a16="http://schemas.microsoft.com/office/drawing/2014/main" id="{78F11A1B-5042-A048-B9C8-3588D198100A}"/>
              </a:ext>
            </a:extLst>
          </p:cNvPr>
          <p:cNvSpPr/>
          <p:nvPr userDrawn="1"/>
        </p:nvSpPr>
        <p:spPr>
          <a:xfrm>
            <a:off x="4299857" y="3515285"/>
            <a:ext cx="3994792" cy="2500376"/>
          </a:xfrm>
          <a:prstGeom prst="parallelogram">
            <a:avLst>
              <a:gd name="adj" fmla="val 76360"/>
            </a:avLst>
          </a:prstGeom>
          <a:gradFill flip="none" rotWithShape="1">
            <a:gsLst>
              <a:gs pos="0">
                <a:schemeClr val="accent1"/>
              </a:gs>
              <a:gs pos="100000">
                <a:schemeClr val="bg2">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5" name="Picture 4">
            <a:extLst>
              <a:ext uri="{FF2B5EF4-FFF2-40B4-BE49-F238E27FC236}">
                <a16:creationId xmlns:a16="http://schemas.microsoft.com/office/drawing/2014/main" id="{54414C0F-15C8-95EB-0109-CD8CABA1738D}"/>
              </a:ext>
            </a:extLst>
          </p:cNvPr>
          <p:cNvPicPr>
            <a:picLocks noChangeAspect="1"/>
          </p:cNvPicPr>
          <p:nvPr userDrawn="1"/>
        </p:nvPicPr>
        <p:blipFill>
          <a:blip r:embed="rId4" cstate="email">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10624341" y="125128"/>
            <a:ext cx="523857" cy="238117"/>
          </a:xfrm>
          <a:prstGeom prst="rect">
            <a:avLst/>
          </a:prstGeom>
        </p:spPr>
      </p:pic>
      <p:cxnSp>
        <p:nvCxnSpPr>
          <p:cNvPr id="6" name="Straight Connector 5">
            <a:extLst>
              <a:ext uri="{FF2B5EF4-FFF2-40B4-BE49-F238E27FC236}">
                <a16:creationId xmlns:a16="http://schemas.microsoft.com/office/drawing/2014/main" id="{1A59D6FB-1C34-728B-A329-63204B41EF08}"/>
              </a:ext>
            </a:extLst>
          </p:cNvPr>
          <p:cNvCxnSpPr>
            <a:cxnSpLocks/>
          </p:cNvCxnSpPr>
          <p:nvPr userDrawn="1"/>
        </p:nvCxnSpPr>
        <p:spPr>
          <a:xfrm>
            <a:off x="11231817" y="131752"/>
            <a:ext cx="0" cy="2314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UOB - Right By You">
            <a:extLst>
              <a:ext uri="{FF2B5EF4-FFF2-40B4-BE49-F238E27FC236}">
                <a16:creationId xmlns:a16="http://schemas.microsoft.com/office/drawing/2014/main" id="{844DC7A4-CA9C-E831-8FB6-08B55A95720C}"/>
              </a:ext>
            </a:extLst>
          </p:cNvPr>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1315438" y="67906"/>
            <a:ext cx="695477"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56128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57810-FF58-864D-AB33-72DFF324AACD}"/>
              </a:ext>
            </a:extLst>
          </p:cNvPr>
          <p:cNvSpPr/>
          <p:nvPr userDrawn="1"/>
        </p:nvSpPr>
        <p:spPr>
          <a:xfrm>
            <a:off x="0" y="444501"/>
            <a:ext cx="12192000" cy="79439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9" name="Segnaposto contenuto 2">
            <a:extLst>
              <a:ext uri="{FF2B5EF4-FFF2-40B4-BE49-F238E27FC236}">
                <a16:creationId xmlns:a16="http://schemas.microsoft.com/office/drawing/2014/main" id="{E8F0D88E-A4E1-4548-910E-1E3AAA2123E9}"/>
              </a:ext>
            </a:extLst>
          </p:cNvPr>
          <p:cNvSpPr>
            <a:spLocks noGrp="1"/>
          </p:cNvSpPr>
          <p:nvPr>
            <p:ph idx="1" hasCustomPrompt="1"/>
          </p:nvPr>
        </p:nvSpPr>
        <p:spPr>
          <a:xfrm>
            <a:off x="363257" y="1562101"/>
            <a:ext cx="11442921" cy="4574540"/>
          </a:xfrm>
          <a:prstGeom prst="rect">
            <a:avLst/>
          </a:prstGeom>
        </p:spPr>
        <p:txBody>
          <a:bodyPr vert="horz" lIns="51323" tIns="25667" rIns="51323" bIns="25667"/>
          <a:lstStyle>
            <a:lvl1pPr marL="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189"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377"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566"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754"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content</a:t>
            </a:r>
            <a:endParaRPr lang="it-IT" dirty="0"/>
          </a:p>
        </p:txBody>
      </p:sp>
      <p:sp>
        <p:nvSpPr>
          <p:cNvPr id="20" name="Title 1">
            <a:extLst>
              <a:ext uri="{FF2B5EF4-FFF2-40B4-BE49-F238E27FC236}">
                <a16:creationId xmlns:a16="http://schemas.microsoft.com/office/drawing/2014/main" id="{2ADDAC4E-3876-5440-8487-4FDEF7F5B344}"/>
              </a:ext>
            </a:extLst>
          </p:cNvPr>
          <p:cNvSpPr>
            <a:spLocks noGrp="1"/>
          </p:cNvSpPr>
          <p:nvPr>
            <p:ph type="title" hasCustomPrompt="1"/>
          </p:nvPr>
        </p:nvSpPr>
        <p:spPr>
          <a:xfrm>
            <a:off x="363255" y="627141"/>
            <a:ext cx="11442923" cy="429116"/>
          </a:xfrm>
          <a:prstGeom prst="rect">
            <a:avLst/>
          </a:prstGeom>
        </p:spPr>
        <p:txBody>
          <a:bodyPr lIns="0" anchor="t"/>
          <a:lstStyle>
            <a:lvl1pPr>
              <a:defRPr sz="24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82144976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57810-FF58-864D-AB33-72DFF324AACD}"/>
              </a:ext>
            </a:extLst>
          </p:cNvPr>
          <p:cNvSpPr/>
          <p:nvPr userDrawn="1"/>
        </p:nvSpPr>
        <p:spPr>
          <a:xfrm>
            <a:off x="0" y="444501"/>
            <a:ext cx="12192000" cy="79439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0" name="Title 1">
            <a:extLst>
              <a:ext uri="{FF2B5EF4-FFF2-40B4-BE49-F238E27FC236}">
                <a16:creationId xmlns:a16="http://schemas.microsoft.com/office/drawing/2014/main" id="{2ADDAC4E-3876-5440-8487-4FDEF7F5B344}"/>
              </a:ext>
            </a:extLst>
          </p:cNvPr>
          <p:cNvSpPr>
            <a:spLocks noGrp="1"/>
          </p:cNvSpPr>
          <p:nvPr>
            <p:ph type="title" hasCustomPrompt="1"/>
          </p:nvPr>
        </p:nvSpPr>
        <p:spPr>
          <a:xfrm>
            <a:off x="363255" y="627141"/>
            <a:ext cx="11442923" cy="429116"/>
          </a:xfrm>
          <a:prstGeom prst="rect">
            <a:avLst/>
          </a:prstGeom>
        </p:spPr>
        <p:txBody>
          <a:bodyPr lIns="0" anchor="t"/>
          <a:lstStyle>
            <a:lvl1pPr>
              <a:defRPr sz="24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
        <p:nvSpPr>
          <p:cNvPr id="5" name="Rectangle 4">
            <a:extLst>
              <a:ext uri="{FF2B5EF4-FFF2-40B4-BE49-F238E27FC236}">
                <a16:creationId xmlns:a16="http://schemas.microsoft.com/office/drawing/2014/main" id="{651FE312-AB99-3C42-A1A3-D98C8BDA794A}"/>
              </a:ext>
            </a:extLst>
          </p:cNvPr>
          <p:cNvSpPr/>
          <p:nvPr userDrawn="1"/>
        </p:nvSpPr>
        <p:spPr>
          <a:xfrm>
            <a:off x="0" y="1"/>
            <a:ext cx="12192000" cy="444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Tree>
    <p:extLst>
      <p:ext uri="{BB962C8B-B14F-4D97-AF65-F5344CB8AC3E}">
        <p14:creationId xmlns:p14="http://schemas.microsoft.com/office/powerpoint/2010/main" val="206962344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5" name="Segnaposto contenuto 2"/>
          <p:cNvSpPr>
            <a:spLocks noGrp="1"/>
          </p:cNvSpPr>
          <p:nvPr>
            <p:ph idx="1" hasCustomPrompt="1"/>
          </p:nvPr>
        </p:nvSpPr>
        <p:spPr>
          <a:xfrm>
            <a:off x="4033383" y="940734"/>
            <a:ext cx="7629428" cy="4670916"/>
          </a:xfrm>
          <a:prstGeom prst="rect">
            <a:avLst/>
          </a:prstGeom>
        </p:spPr>
        <p:txBody>
          <a:bodyPr vert="horz" lIns="51323" tIns="25667" rIns="51323" bIns="25667"/>
          <a:lstStyle>
            <a:lvl1pPr marL="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189"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377"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566"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754"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content</a:t>
            </a:r>
            <a:endParaRPr lang="it-IT" dirty="0"/>
          </a:p>
        </p:txBody>
      </p:sp>
      <p:sp>
        <p:nvSpPr>
          <p:cNvPr id="7" name="Title 1"/>
          <p:cNvSpPr>
            <a:spLocks noGrp="1"/>
          </p:cNvSpPr>
          <p:nvPr>
            <p:ph type="title" hasCustomPrompt="1"/>
          </p:nvPr>
        </p:nvSpPr>
        <p:spPr>
          <a:xfrm>
            <a:off x="691390" y="940733"/>
            <a:ext cx="2916108" cy="1634139"/>
          </a:xfrm>
          <a:prstGeom prst="rect">
            <a:avLst/>
          </a:prstGeom>
        </p:spPr>
        <p:txBody>
          <a:bodyPr lIns="0" anchor="t"/>
          <a:lstStyle>
            <a:lvl1pPr>
              <a:defRPr sz="2400" b="0" i="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74440549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_Content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9DE3AE-5301-6A4C-A97D-683704BC7F6C}"/>
              </a:ext>
            </a:extLst>
          </p:cNvPr>
          <p:cNvSpPr>
            <a:spLocks noGrp="1"/>
          </p:cNvSpPr>
          <p:nvPr>
            <p:ph type="pic" sz="quarter" idx="10" hasCustomPrompt="1"/>
          </p:nvPr>
        </p:nvSpPr>
        <p:spPr>
          <a:xfrm>
            <a:off x="1" y="1"/>
            <a:ext cx="8102279" cy="6858000"/>
          </a:xfrm>
          <a:prstGeom prst="rect">
            <a:avLst/>
          </a:prstGeom>
        </p:spPr>
        <p:txBody>
          <a:bodyPr anchor="ctr"/>
          <a:lstStyle>
            <a:lvl1pPr marL="0" indent="0" algn="ctr">
              <a:buFont typeface="Arial" panose="020B0604020202020204" pitchFamily="34" charset="0"/>
              <a:buNone/>
              <a:defRPr sz="1800">
                <a:latin typeface="IBM Plex Sans" panose="020B0503050203000203" pitchFamily="34" charset="0"/>
              </a:defRPr>
            </a:lvl1pPr>
          </a:lstStyle>
          <a:p>
            <a:r>
              <a:rPr lang="en-US" dirty="0"/>
              <a:t>Click icon to insert picture</a:t>
            </a:r>
          </a:p>
        </p:txBody>
      </p:sp>
      <p:sp>
        <p:nvSpPr>
          <p:cNvPr id="2" name="Rectangle 1">
            <a:extLst>
              <a:ext uri="{FF2B5EF4-FFF2-40B4-BE49-F238E27FC236}">
                <a16:creationId xmlns:a16="http://schemas.microsoft.com/office/drawing/2014/main" id="{252822F7-EB6E-5248-B200-EFB52F877C86}"/>
              </a:ext>
            </a:extLst>
          </p:cNvPr>
          <p:cNvSpPr/>
          <p:nvPr userDrawn="1"/>
        </p:nvSpPr>
        <p:spPr>
          <a:xfrm>
            <a:off x="6095469" y="1066800"/>
            <a:ext cx="6096531" cy="4572000"/>
          </a:xfrm>
          <a:prstGeom prst="rect">
            <a:avLst/>
          </a:prstGeom>
          <a:gradFill flip="none" rotWithShape="1">
            <a:gsLst>
              <a:gs pos="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7" name="Title 1"/>
          <p:cNvSpPr>
            <a:spLocks noGrp="1"/>
          </p:cNvSpPr>
          <p:nvPr>
            <p:ph type="title" hasCustomPrompt="1"/>
          </p:nvPr>
        </p:nvSpPr>
        <p:spPr>
          <a:xfrm>
            <a:off x="6632463" y="3172476"/>
            <a:ext cx="3381791" cy="1135085"/>
          </a:xfrm>
          <a:prstGeom prst="rect">
            <a:avLst/>
          </a:prstGeom>
        </p:spPr>
        <p:txBody>
          <a:bodyPr lIns="0" anchor="t"/>
          <a:lstStyle>
            <a:lvl1pPr>
              <a:defRPr sz="3600" b="0" i="0">
                <a:solidFill>
                  <a:schemeClr val="bg1"/>
                </a:solidFill>
                <a:effectLst/>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DIVIDER</a:t>
            </a:r>
            <a:br>
              <a:rPr lang="en-US" dirty="0"/>
            </a:br>
            <a:r>
              <a:rPr lang="en-US" dirty="0"/>
              <a:t>TITLE STYLE</a:t>
            </a:r>
          </a:p>
        </p:txBody>
      </p:sp>
      <p:sp>
        <p:nvSpPr>
          <p:cNvPr id="9" name="Text Placeholder 8">
            <a:extLst>
              <a:ext uri="{FF2B5EF4-FFF2-40B4-BE49-F238E27FC236}">
                <a16:creationId xmlns:a16="http://schemas.microsoft.com/office/drawing/2014/main" id="{60537EEA-CE9F-5E40-9751-6F612638AB2D}"/>
              </a:ext>
            </a:extLst>
          </p:cNvPr>
          <p:cNvSpPr>
            <a:spLocks noGrp="1"/>
          </p:cNvSpPr>
          <p:nvPr>
            <p:ph type="body" sz="quarter" idx="11" hasCustomPrompt="1"/>
          </p:nvPr>
        </p:nvSpPr>
        <p:spPr>
          <a:xfrm>
            <a:off x="6632994" y="2126089"/>
            <a:ext cx="1690687" cy="850232"/>
          </a:xfrm>
          <a:prstGeom prst="rect">
            <a:avLst/>
          </a:prstGeom>
        </p:spPr>
        <p:txBody>
          <a:bodyPr/>
          <a:lstStyle>
            <a:lvl1pPr marL="0" indent="0">
              <a:buNone/>
              <a:defRPr sz="5400">
                <a:solidFill>
                  <a:schemeClr val="accent6">
                    <a:lumMod val="90000"/>
                  </a:schemeClr>
                </a:solidFill>
                <a:effectLst/>
                <a:latin typeface="IBM Plex Sans" panose="020B0503050203000203" pitchFamily="34" charset="0"/>
              </a:defRPr>
            </a:lvl1pPr>
          </a:lstStyle>
          <a:p>
            <a:pPr lvl="0"/>
            <a:r>
              <a:rPr lang="en-GB" dirty="0"/>
              <a:t>01</a:t>
            </a:r>
            <a:endParaRPr lang="en-US" dirty="0"/>
          </a:p>
        </p:txBody>
      </p:sp>
    </p:spTree>
    <p:extLst>
      <p:ext uri="{BB962C8B-B14F-4D97-AF65-F5344CB8AC3E}">
        <p14:creationId xmlns:p14="http://schemas.microsoft.com/office/powerpoint/2010/main" val="20387786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00477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Ending">
    <p:spTree>
      <p:nvGrpSpPr>
        <p:cNvPr id="1" name=""/>
        <p:cNvGrpSpPr/>
        <p:nvPr/>
      </p:nvGrpSpPr>
      <p:grpSpPr>
        <a:xfrm>
          <a:off x="0" y="0"/>
          <a:ext cx="0" cy="0"/>
          <a:chOff x="0" y="0"/>
          <a:chExt cx="0" cy="0"/>
        </a:xfrm>
      </p:grpSpPr>
      <p:pic>
        <p:nvPicPr>
          <p:cNvPr id="4" name="Picture 3" descr="A picture containing building, window, drawing, light&#10;&#10;Description automatically generated">
            <a:extLst>
              <a:ext uri="{FF2B5EF4-FFF2-40B4-BE49-F238E27FC236}">
                <a16:creationId xmlns:a16="http://schemas.microsoft.com/office/drawing/2014/main" id="{7CA5FD38-C65E-4745-A8B2-0E398DDE46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93729" y="2927967"/>
            <a:ext cx="2204545" cy="1002067"/>
          </a:xfrm>
          <a:prstGeom prst="rect">
            <a:avLst/>
          </a:prstGeom>
        </p:spPr>
      </p:pic>
    </p:spTree>
    <p:extLst>
      <p:ext uri="{BB962C8B-B14F-4D97-AF65-F5344CB8AC3E}">
        <p14:creationId xmlns:p14="http://schemas.microsoft.com/office/powerpoint/2010/main" val="168961999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Expert Labs / Learning Team / August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5420815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B24D69-48A3-994A-82FD-77B98FF4991F}"/>
              </a:ext>
            </a:extLst>
          </p:cNvPr>
          <p:cNvSpPr>
            <a:spLocks noGrp="1"/>
          </p:cNvSpPr>
          <p:nvPr>
            <p:ph type="dt" sz="half" idx="10"/>
          </p:nvPr>
        </p:nvSpPr>
        <p:spPr/>
        <p:txBody>
          <a:bodyPr/>
          <a:lstStyle/>
          <a:p>
            <a:fld id="{3753D5C9-2C8C-DE4F-A0AF-A138116C37D6}" type="datetimeFigureOut">
              <a:rPr lang="en-US" smtClean="0"/>
              <a:t>7/14/23</a:t>
            </a:fld>
            <a:endParaRPr lang="en-US"/>
          </a:p>
        </p:txBody>
      </p:sp>
      <p:sp>
        <p:nvSpPr>
          <p:cNvPr id="3" name="Footer Placeholder 2">
            <a:extLst>
              <a:ext uri="{FF2B5EF4-FFF2-40B4-BE49-F238E27FC236}">
                <a16:creationId xmlns:a16="http://schemas.microsoft.com/office/drawing/2014/main" id="{0BC21CF3-EAE9-6143-8AD8-A331A3DFEE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EDB80B-DC15-054F-8810-105C4E0F98D4}"/>
              </a:ext>
            </a:extLst>
          </p:cNvPr>
          <p:cNvSpPr>
            <a:spLocks noGrp="1"/>
          </p:cNvSpPr>
          <p:nvPr>
            <p:ph type="sldNum" sz="quarter" idx="12"/>
          </p:nvPr>
        </p:nvSpPr>
        <p:spPr/>
        <p:txBody>
          <a:bodyPr/>
          <a:lstStyle/>
          <a:p>
            <a:fld id="{42CE0680-1FEF-CA43-B5B1-DB9E2052A3F1}" type="slidenum">
              <a:rPr lang="en-US" smtClean="0"/>
              <a:t>‹#›</a:t>
            </a:fld>
            <a:endParaRPr lang="en-US"/>
          </a:p>
        </p:txBody>
      </p:sp>
    </p:spTree>
    <p:extLst>
      <p:ext uri="{BB962C8B-B14F-4D97-AF65-F5344CB8AC3E}">
        <p14:creationId xmlns:p14="http://schemas.microsoft.com/office/powerpoint/2010/main" val="281478091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76" b="0"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7/14/23</a:t>
            </a:fld>
            <a:endParaRPr lang="en-US"/>
          </a:p>
        </p:txBody>
      </p:sp>
      <p:sp>
        <p:nvSpPr>
          <p:cNvPr id="6" name="Holder 6"/>
          <p:cNvSpPr>
            <a:spLocks noGrp="1"/>
          </p:cNvSpPr>
          <p:nvPr>
            <p:ph type="sldNum" sz="quarter" idx="7"/>
          </p:nvPr>
        </p:nvSpPr>
        <p:spPr/>
        <p:txBody>
          <a:bodyPr lIns="0" tIns="0" rIns="0" bIns="0"/>
          <a:lstStyle>
            <a:lvl1pPr>
              <a:defRPr sz="997" b="0" i="0">
                <a:solidFill>
                  <a:schemeClr val="tx1"/>
                </a:solidFill>
                <a:latin typeface="Verdana"/>
                <a:cs typeface="Verdana"/>
              </a:defRPr>
            </a:lvl1pPr>
          </a:lstStyle>
          <a:p>
            <a:pPr marL="34548">
              <a:spcBef>
                <a:spcPts val="117"/>
              </a:spcBef>
            </a:pPr>
            <a:r>
              <a:rPr lang="en-SG" sz="1088" spc="-49"/>
              <a:t>would</a:t>
            </a:r>
            <a:r>
              <a:rPr lang="en-SG" sz="1088" spc="-132"/>
              <a:t> </a:t>
            </a:r>
            <a:r>
              <a:rPr lang="en-SG" sz="1088" spc="-55"/>
              <a:t>contain</a:t>
            </a:r>
            <a:r>
              <a:rPr lang="en-SG" sz="1088" spc="-136"/>
              <a:t> </a:t>
            </a:r>
            <a:r>
              <a:rPr lang="en-SG" sz="1088" spc="-68"/>
              <a:t>figures,</a:t>
            </a:r>
            <a:r>
              <a:rPr lang="en-SG" sz="1088" spc="-132"/>
              <a:t> </a:t>
            </a:r>
            <a:r>
              <a:rPr lang="en-SG" sz="1088" spc="-41"/>
              <a:t>'Recalled'</a:t>
            </a:r>
            <a:r>
              <a:rPr lang="en-SG" sz="1088" spc="-123"/>
              <a:t> </a:t>
            </a:r>
            <a:r>
              <a:rPr lang="en-SG" sz="1088" spc="-49"/>
              <a:t>would</a:t>
            </a:r>
            <a:r>
              <a:rPr lang="en-SG" sz="1088" spc="-127"/>
              <a:t> </a:t>
            </a:r>
            <a:r>
              <a:rPr lang="en-SG" sz="1088" spc="-41"/>
              <a:t>be</a:t>
            </a:r>
            <a:r>
              <a:rPr lang="en-SG" sz="1088" spc="-140"/>
              <a:t> </a:t>
            </a:r>
            <a:r>
              <a:rPr lang="en-SG" sz="1088" spc="-68"/>
              <a:t>zero.</a:t>
            </a:r>
            <a:endParaRPr lang="en-SG" sz="1088"/>
          </a:p>
          <a:p>
            <a:pPr marL="34548">
              <a:spcBef>
                <a:spcPts val="1211"/>
              </a:spcBef>
            </a:pPr>
            <a:fld id="{81D60167-4931-47E6-BA6A-407CBD079E47}" type="slidenum">
              <a:rPr spc="-36" smtClean="0"/>
              <a:pPr marL="34548">
                <a:spcBef>
                  <a:spcPts val="1211"/>
                </a:spcBef>
              </a:pPr>
              <a:t>‹#›</a:t>
            </a:fld>
            <a:r>
              <a:rPr spc="-68"/>
              <a:t> </a:t>
            </a:r>
            <a:r>
              <a:rPr spc="-27"/>
              <a:t>IBM </a:t>
            </a:r>
            <a:r>
              <a:rPr spc="-49"/>
              <a:t>Knowledge </a:t>
            </a:r>
            <a:r>
              <a:rPr spc="-45"/>
              <a:t>Accelerator </a:t>
            </a:r>
            <a:r>
              <a:rPr spc="-49"/>
              <a:t>for </a:t>
            </a:r>
            <a:r>
              <a:rPr spc="-41"/>
              <a:t>Financial </a:t>
            </a:r>
            <a:r>
              <a:rPr spc="-59"/>
              <a:t>Services</a:t>
            </a:r>
            <a:endParaRPr spc="-59" dirty="0"/>
          </a:p>
        </p:txBody>
      </p:sp>
    </p:spTree>
    <p:extLst>
      <p:ext uri="{BB962C8B-B14F-4D97-AF65-F5344CB8AC3E}">
        <p14:creationId xmlns:p14="http://schemas.microsoft.com/office/powerpoint/2010/main" val="375757111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0422A9-922A-4E4F-B727-B525675C625A}"/>
              </a:ext>
            </a:extLst>
          </p:cNvPr>
          <p:cNvSpPr/>
          <p:nvPr userDrawn="1"/>
        </p:nvSpPr>
        <p:spPr>
          <a:xfrm flipH="1">
            <a:off x="-1" y="1014984"/>
            <a:ext cx="12192000" cy="5843016"/>
          </a:xfrm>
          <a:prstGeom prst="rect">
            <a:avLst/>
          </a:prstGeom>
          <a:gradFill flip="none" rotWithShape="1">
            <a:gsLst>
              <a:gs pos="0">
                <a:schemeClr val="accent1"/>
              </a:gs>
              <a:gs pos="100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erson sitting on the keyboard of a computer&#10;&#10;Description automatically generated">
            <a:extLst>
              <a:ext uri="{FF2B5EF4-FFF2-40B4-BE49-F238E27FC236}">
                <a16:creationId xmlns:a16="http://schemas.microsoft.com/office/drawing/2014/main" id="{6A9DED77-DBCE-DC4D-8770-F75B19BD0F96}"/>
              </a:ext>
            </a:extLst>
          </p:cNvPr>
          <p:cNvPicPr>
            <a:picLocks noChangeAspect="1"/>
          </p:cNvPicPr>
          <p:nvPr userDrawn="1"/>
        </p:nvPicPr>
        <p:blipFill rotWithShape="1">
          <a:blip r:embed="rId2"/>
          <a:srcRect l="840" t="6897" r="-121" b="-64957"/>
          <a:stretch/>
        </p:blipFill>
        <p:spPr>
          <a:xfrm>
            <a:off x="7051040" y="1014984"/>
            <a:ext cx="4708144" cy="4997037"/>
          </a:xfrm>
          <a:prstGeom prst="chevron">
            <a:avLst>
              <a:gd name="adj" fmla="val 41685"/>
            </a:avLst>
          </a:prstGeom>
        </p:spPr>
      </p:pic>
      <p:sp>
        <p:nvSpPr>
          <p:cNvPr id="20" name="Title 1">
            <a:extLst>
              <a:ext uri="{FF2B5EF4-FFF2-40B4-BE49-F238E27FC236}">
                <a16:creationId xmlns:a16="http://schemas.microsoft.com/office/drawing/2014/main" id="{14D99B0F-C74E-0A4A-A29F-1A3A9B5E0914}"/>
              </a:ext>
            </a:extLst>
          </p:cNvPr>
          <p:cNvSpPr>
            <a:spLocks noGrp="1"/>
          </p:cNvSpPr>
          <p:nvPr>
            <p:ph type="title" hasCustomPrompt="1"/>
          </p:nvPr>
        </p:nvSpPr>
        <p:spPr>
          <a:xfrm>
            <a:off x="894078" y="2591993"/>
            <a:ext cx="3602716" cy="1077705"/>
          </a:xfrm>
          <a:prstGeom prst="rect">
            <a:avLst/>
          </a:prstGeom>
        </p:spPr>
        <p:txBody>
          <a:bodyPr lIns="0" anchor="t"/>
          <a:lstStyle>
            <a:lvl1pPr algn="l">
              <a:defRPr sz="40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MASTER TITLE STYLE</a:t>
            </a:r>
          </a:p>
        </p:txBody>
      </p:sp>
      <p:sp>
        <p:nvSpPr>
          <p:cNvPr id="21" name="Segnaposto contenuto 2">
            <a:extLst>
              <a:ext uri="{FF2B5EF4-FFF2-40B4-BE49-F238E27FC236}">
                <a16:creationId xmlns:a16="http://schemas.microsoft.com/office/drawing/2014/main" id="{8DA96486-0E3E-504B-AC66-E1454D312221}"/>
              </a:ext>
            </a:extLst>
          </p:cNvPr>
          <p:cNvSpPr>
            <a:spLocks noGrp="1"/>
          </p:cNvSpPr>
          <p:nvPr>
            <p:ph idx="1" hasCustomPrompt="1"/>
          </p:nvPr>
        </p:nvSpPr>
        <p:spPr>
          <a:xfrm>
            <a:off x="894078" y="3810201"/>
            <a:ext cx="3602716" cy="296377"/>
          </a:xfrm>
          <a:prstGeom prst="rect">
            <a:avLst/>
          </a:prstGeom>
        </p:spPr>
        <p:txBody>
          <a:bodyPr vert="horz" lIns="51323" tIns="25667" rIns="51323" bIns="25667"/>
          <a:lstStyle>
            <a:lvl1pPr marL="0" indent="0" algn="l">
              <a:buFont typeface="Courier New" charset="0"/>
              <a:buNone/>
              <a:defRPr sz="1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6858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11430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6002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20574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subtitle</a:t>
            </a:r>
            <a:endParaRPr lang="it-IT" dirty="0"/>
          </a:p>
        </p:txBody>
      </p:sp>
      <p:sp>
        <p:nvSpPr>
          <p:cNvPr id="19" name="Parallelogram 18">
            <a:extLst>
              <a:ext uri="{FF2B5EF4-FFF2-40B4-BE49-F238E27FC236}">
                <a16:creationId xmlns:a16="http://schemas.microsoft.com/office/drawing/2014/main" id="{DA6588D0-0FFA-B34F-91F9-8EE2E7D375FC}"/>
              </a:ext>
            </a:extLst>
          </p:cNvPr>
          <p:cNvSpPr/>
          <p:nvPr userDrawn="1"/>
        </p:nvSpPr>
        <p:spPr>
          <a:xfrm flipH="1">
            <a:off x="6374407" y="1015060"/>
            <a:ext cx="2641602" cy="2500376"/>
          </a:xfrm>
          <a:prstGeom prst="parallelogram">
            <a:avLst>
              <a:gd name="adj" fmla="val 77173"/>
            </a:avLst>
          </a:prstGeom>
          <a:gradFill>
            <a:gsLst>
              <a:gs pos="0">
                <a:schemeClr val="accent1">
                  <a:lumMod val="5000"/>
                  <a:lumOff val="95000"/>
                  <a:alpha val="1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7B334C0F-A455-9B4A-9B34-04A23A60071E}"/>
              </a:ext>
            </a:extLst>
          </p:cNvPr>
          <p:cNvSpPr/>
          <p:nvPr userDrawn="1"/>
        </p:nvSpPr>
        <p:spPr>
          <a:xfrm>
            <a:off x="6374407" y="3515285"/>
            <a:ext cx="2641602" cy="2500376"/>
          </a:xfrm>
          <a:prstGeom prst="parallelogram">
            <a:avLst>
              <a:gd name="adj" fmla="val 76360"/>
            </a:avLst>
          </a:prstGeom>
          <a:gradFill>
            <a:gsLst>
              <a:gs pos="0">
                <a:schemeClr val="accent1">
                  <a:lumMod val="5000"/>
                  <a:lumOff val="95000"/>
                  <a:alpha val="1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person sitting on a table&#10;&#10;Description automatically generated">
            <a:extLst>
              <a:ext uri="{FF2B5EF4-FFF2-40B4-BE49-F238E27FC236}">
                <a16:creationId xmlns:a16="http://schemas.microsoft.com/office/drawing/2014/main" id="{151EFC94-CA13-394A-91FA-2DA609EBF683}"/>
              </a:ext>
            </a:extLst>
          </p:cNvPr>
          <p:cNvPicPr>
            <a:picLocks noChangeAspect="1"/>
          </p:cNvPicPr>
          <p:nvPr userDrawn="1"/>
        </p:nvPicPr>
        <p:blipFill rotWithShape="1">
          <a:blip r:embed="rId3"/>
          <a:srcRect l="22" t="15173" r="-1" b="4067"/>
          <a:stretch/>
        </p:blipFill>
        <p:spPr>
          <a:xfrm>
            <a:off x="7116062" y="3510367"/>
            <a:ext cx="4643122" cy="2500377"/>
          </a:xfrm>
          <a:prstGeom prst="parallelogram">
            <a:avLst>
              <a:gd name="adj" fmla="val 76199"/>
            </a:avLst>
          </a:prstGeom>
        </p:spPr>
      </p:pic>
      <p:sp>
        <p:nvSpPr>
          <p:cNvPr id="18" name="Parallelogram 17">
            <a:extLst>
              <a:ext uri="{FF2B5EF4-FFF2-40B4-BE49-F238E27FC236}">
                <a16:creationId xmlns:a16="http://schemas.microsoft.com/office/drawing/2014/main" id="{EEF5C496-15DF-4E48-9F07-546EDC421721}"/>
              </a:ext>
            </a:extLst>
          </p:cNvPr>
          <p:cNvSpPr/>
          <p:nvPr userDrawn="1"/>
        </p:nvSpPr>
        <p:spPr>
          <a:xfrm>
            <a:off x="7116062" y="3515285"/>
            <a:ext cx="4643122" cy="2500376"/>
          </a:xfrm>
          <a:prstGeom prst="parallelogram">
            <a:avLst>
              <a:gd name="adj" fmla="val 75954"/>
            </a:avLst>
          </a:prstGeom>
          <a:gradFill>
            <a:gsLst>
              <a:gs pos="0">
                <a:schemeClr val="accent2">
                  <a:alpha val="28000"/>
                </a:schemeClr>
              </a:gs>
              <a:gs pos="100000">
                <a:schemeClr val="bg1">
                  <a:alpha val="5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2C8B295-0CDA-6D4F-93FD-0A38D713B30E}"/>
              </a:ext>
            </a:extLst>
          </p:cNvPr>
          <p:cNvSpPr/>
          <p:nvPr userDrawn="1"/>
        </p:nvSpPr>
        <p:spPr>
          <a:xfrm flipH="1">
            <a:off x="432814" y="6010743"/>
            <a:ext cx="11326370" cy="847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C4161E6F-F80E-3147-A2AC-D218619FFDDC}"/>
              </a:ext>
            </a:extLst>
          </p:cNvPr>
          <p:cNvSpPr txBox="1"/>
          <p:nvPr userDrawn="1"/>
        </p:nvSpPr>
        <p:spPr>
          <a:xfrm>
            <a:off x="9008478" y="6522793"/>
            <a:ext cx="1469571" cy="230832"/>
          </a:xfrm>
          <a:prstGeom prst="rect">
            <a:avLst/>
          </a:prstGeom>
          <a:noFill/>
        </p:spPr>
        <p:txBody>
          <a:bodyPr wrap="square" lIns="0" rtlCol="0" anchor="ctr">
            <a:spAutoFit/>
          </a:bodyPr>
          <a:lstStyle/>
          <a:p>
            <a:pPr algn="r"/>
            <a:r>
              <a:rPr lang="de-DE" sz="900" dirty="0">
                <a:solidFill>
                  <a:schemeClr val="bg1"/>
                </a:solidFill>
                <a:latin typeface="IBM Plex Sans" panose="020B0503050203000203" pitchFamily="34" charset="0"/>
              </a:rPr>
              <a:t>© </a:t>
            </a:r>
            <a:r>
              <a:rPr lang="en-US" sz="900" dirty="0">
                <a:solidFill>
                  <a:schemeClr val="bg1"/>
                </a:solidFill>
                <a:latin typeface="IBM Plex Sans" panose="020B0503050203000203" pitchFamily="34" charset="0"/>
              </a:rPr>
              <a:t>IBM Confidential 2023</a:t>
            </a:r>
            <a:endParaRPr lang="en-US" sz="900" b="1" dirty="0">
              <a:solidFill>
                <a:schemeClr val="bg1"/>
              </a:solidFill>
              <a:latin typeface="IBM Plex Sans" panose="020B0503050203000203" pitchFamily="34" charset="0"/>
            </a:endParaRPr>
          </a:p>
        </p:txBody>
      </p:sp>
      <p:sp>
        <p:nvSpPr>
          <p:cNvPr id="15" name="Parallelogram 14">
            <a:extLst>
              <a:ext uri="{FF2B5EF4-FFF2-40B4-BE49-F238E27FC236}">
                <a16:creationId xmlns:a16="http://schemas.microsoft.com/office/drawing/2014/main" id="{2FEA1A60-8B94-4748-B188-880F8B1925AF}"/>
              </a:ext>
            </a:extLst>
          </p:cNvPr>
          <p:cNvSpPr/>
          <p:nvPr userDrawn="1"/>
        </p:nvSpPr>
        <p:spPr>
          <a:xfrm flipH="1">
            <a:off x="4299855" y="1015060"/>
            <a:ext cx="3994792" cy="2500376"/>
          </a:xfrm>
          <a:prstGeom prst="parallelogram">
            <a:avLst>
              <a:gd name="adj" fmla="val 77173"/>
            </a:avLst>
          </a:prstGeom>
          <a:gradFill>
            <a:gsLst>
              <a:gs pos="0">
                <a:schemeClr val="accent2">
                  <a:alpha val="69000"/>
                </a:schemeClr>
              </a:gs>
              <a:gs pos="100000">
                <a:schemeClr val="bg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allelogram 15">
            <a:extLst>
              <a:ext uri="{FF2B5EF4-FFF2-40B4-BE49-F238E27FC236}">
                <a16:creationId xmlns:a16="http://schemas.microsoft.com/office/drawing/2014/main" id="{78F11A1B-5042-A048-B9C8-3588D198100A}"/>
              </a:ext>
            </a:extLst>
          </p:cNvPr>
          <p:cNvSpPr/>
          <p:nvPr userDrawn="1"/>
        </p:nvSpPr>
        <p:spPr>
          <a:xfrm>
            <a:off x="4299857" y="3515285"/>
            <a:ext cx="3994792" cy="2500376"/>
          </a:xfrm>
          <a:prstGeom prst="parallelogram">
            <a:avLst>
              <a:gd name="adj" fmla="val 76360"/>
            </a:avLst>
          </a:prstGeom>
          <a:gradFill flip="none" rotWithShape="1">
            <a:gsLst>
              <a:gs pos="0">
                <a:schemeClr val="accent1"/>
              </a:gs>
              <a:gs pos="100000">
                <a:schemeClr val="bg2">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4414C0F-15C8-95EB-0109-CD8CABA1738D}"/>
              </a:ext>
            </a:extLst>
          </p:cNvPr>
          <p:cNvPicPr>
            <a:picLocks noChangeAspect="1"/>
          </p:cNvPicPr>
          <p:nvPr userDrawn="1"/>
        </p:nvPicPr>
        <p:blipFill>
          <a:blip r:embed="rId4">
            <a:duotone>
              <a:prstClr val="black"/>
              <a:srgbClr val="D9C3A5">
                <a:tint val="50000"/>
                <a:satMod val="180000"/>
              </a:srgbClr>
            </a:duotone>
          </a:blip>
          <a:srcRect/>
          <a:stretch/>
        </p:blipFill>
        <p:spPr>
          <a:xfrm>
            <a:off x="10624340" y="125128"/>
            <a:ext cx="523857" cy="238117"/>
          </a:xfrm>
          <a:prstGeom prst="rect">
            <a:avLst/>
          </a:prstGeom>
        </p:spPr>
      </p:pic>
      <p:cxnSp>
        <p:nvCxnSpPr>
          <p:cNvPr id="6" name="Straight Connector 5">
            <a:extLst>
              <a:ext uri="{FF2B5EF4-FFF2-40B4-BE49-F238E27FC236}">
                <a16:creationId xmlns:a16="http://schemas.microsoft.com/office/drawing/2014/main" id="{1A59D6FB-1C34-728B-A329-63204B41EF08}"/>
              </a:ext>
            </a:extLst>
          </p:cNvPr>
          <p:cNvCxnSpPr>
            <a:cxnSpLocks/>
          </p:cNvCxnSpPr>
          <p:nvPr userDrawn="1"/>
        </p:nvCxnSpPr>
        <p:spPr>
          <a:xfrm>
            <a:off x="11231817" y="131752"/>
            <a:ext cx="0" cy="2314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UOB - Right By You">
            <a:extLst>
              <a:ext uri="{FF2B5EF4-FFF2-40B4-BE49-F238E27FC236}">
                <a16:creationId xmlns:a16="http://schemas.microsoft.com/office/drawing/2014/main" id="{844DC7A4-CA9C-E831-8FB6-08B55A95720C}"/>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1315437" y="67905"/>
            <a:ext cx="695477"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3486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57810-FF58-864D-AB33-72DFF324AACD}"/>
              </a:ext>
            </a:extLst>
          </p:cNvPr>
          <p:cNvSpPr/>
          <p:nvPr userDrawn="1"/>
        </p:nvSpPr>
        <p:spPr>
          <a:xfrm>
            <a:off x="0" y="444500"/>
            <a:ext cx="12192000" cy="79439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egnaposto contenuto 2">
            <a:extLst>
              <a:ext uri="{FF2B5EF4-FFF2-40B4-BE49-F238E27FC236}">
                <a16:creationId xmlns:a16="http://schemas.microsoft.com/office/drawing/2014/main" id="{E8F0D88E-A4E1-4548-910E-1E3AAA2123E9}"/>
              </a:ext>
            </a:extLst>
          </p:cNvPr>
          <p:cNvSpPr>
            <a:spLocks noGrp="1"/>
          </p:cNvSpPr>
          <p:nvPr>
            <p:ph idx="1" hasCustomPrompt="1"/>
          </p:nvPr>
        </p:nvSpPr>
        <p:spPr>
          <a:xfrm>
            <a:off x="363256" y="1562100"/>
            <a:ext cx="11442921" cy="4574540"/>
          </a:xfrm>
          <a:prstGeom prst="rect">
            <a:avLst/>
          </a:prstGeom>
        </p:spPr>
        <p:txBody>
          <a:bodyPr vert="horz" lIns="51323" tIns="25667" rIns="51323" bIns="25667"/>
          <a:lstStyle>
            <a:lvl1pPr marL="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2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4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6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8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content</a:t>
            </a:r>
            <a:endParaRPr lang="it-IT" dirty="0"/>
          </a:p>
        </p:txBody>
      </p:sp>
      <p:sp>
        <p:nvSpPr>
          <p:cNvPr id="20" name="Title 1">
            <a:extLst>
              <a:ext uri="{FF2B5EF4-FFF2-40B4-BE49-F238E27FC236}">
                <a16:creationId xmlns:a16="http://schemas.microsoft.com/office/drawing/2014/main" id="{2ADDAC4E-3876-5440-8487-4FDEF7F5B344}"/>
              </a:ext>
            </a:extLst>
          </p:cNvPr>
          <p:cNvSpPr>
            <a:spLocks noGrp="1"/>
          </p:cNvSpPr>
          <p:nvPr>
            <p:ph type="title" hasCustomPrompt="1"/>
          </p:nvPr>
        </p:nvSpPr>
        <p:spPr>
          <a:xfrm>
            <a:off x="363255" y="627140"/>
            <a:ext cx="11442922" cy="429116"/>
          </a:xfrm>
          <a:prstGeom prst="rect">
            <a:avLst/>
          </a:prstGeom>
        </p:spPr>
        <p:txBody>
          <a:bodyPr lIns="0" anchor="t"/>
          <a:lstStyle>
            <a:lvl1pPr>
              <a:defRPr sz="24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284415965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57810-FF58-864D-AB33-72DFF324AACD}"/>
              </a:ext>
            </a:extLst>
          </p:cNvPr>
          <p:cNvSpPr/>
          <p:nvPr userDrawn="1"/>
        </p:nvSpPr>
        <p:spPr>
          <a:xfrm>
            <a:off x="0" y="444500"/>
            <a:ext cx="12192000" cy="79439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a:extLst>
              <a:ext uri="{FF2B5EF4-FFF2-40B4-BE49-F238E27FC236}">
                <a16:creationId xmlns:a16="http://schemas.microsoft.com/office/drawing/2014/main" id="{2ADDAC4E-3876-5440-8487-4FDEF7F5B344}"/>
              </a:ext>
            </a:extLst>
          </p:cNvPr>
          <p:cNvSpPr>
            <a:spLocks noGrp="1"/>
          </p:cNvSpPr>
          <p:nvPr>
            <p:ph type="title" hasCustomPrompt="1"/>
          </p:nvPr>
        </p:nvSpPr>
        <p:spPr>
          <a:xfrm>
            <a:off x="363255" y="627140"/>
            <a:ext cx="11442922" cy="429116"/>
          </a:xfrm>
          <a:prstGeom prst="rect">
            <a:avLst/>
          </a:prstGeom>
        </p:spPr>
        <p:txBody>
          <a:bodyPr lIns="0" anchor="t"/>
          <a:lstStyle>
            <a:lvl1pPr>
              <a:defRPr sz="24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
        <p:nvSpPr>
          <p:cNvPr id="5" name="Rectangle 4">
            <a:extLst>
              <a:ext uri="{FF2B5EF4-FFF2-40B4-BE49-F238E27FC236}">
                <a16:creationId xmlns:a16="http://schemas.microsoft.com/office/drawing/2014/main" id="{651FE312-AB99-3C42-A1A3-D98C8BDA794A}"/>
              </a:ext>
            </a:extLst>
          </p:cNvPr>
          <p:cNvSpPr/>
          <p:nvPr userDrawn="1"/>
        </p:nvSpPr>
        <p:spPr>
          <a:xfrm>
            <a:off x="0" y="0"/>
            <a:ext cx="12192000" cy="444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739866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5" name="Segnaposto contenuto 2"/>
          <p:cNvSpPr>
            <a:spLocks noGrp="1"/>
          </p:cNvSpPr>
          <p:nvPr>
            <p:ph idx="1" hasCustomPrompt="1"/>
          </p:nvPr>
        </p:nvSpPr>
        <p:spPr>
          <a:xfrm>
            <a:off x="4033382" y="940733"/>
            <a:ext cx="7629428" cy="4670916"/>
          </a:xfrm>
          <a:prstGeom prst="rect">
            <a:avLst/>
          </a:prstGeom>
        </p:spPr>
        <p:txBody>
          <a:bodyPr vert="horz" lIns="51323" tIns="25667" rIns="51323" bIns="25667"/>
          <a:lstStyle>
            <a:lvl1pPr marL="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2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4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6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8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content</a:t>
            </a:r>
            <a:endParaRPr lang="it-IT" dirty="0"/>
          </a:p>
        </p:txBody>
      </p:sp>
      <p:sp>
        <p:nvSpPr>
          <p:cNvPr id="7" name="Title 1"/>
          <p:cNvSpPr>
            <a:spLocks noGrp="1"/>
          </p:cNvSpPr>
          <p:nvPr>
            <p:ph type="title" hasCustomPrompt="1"/>
          </p:nvPr>
        </p:nvSpPr>
        <p:spPr>
          <a:xfrm>
            <a:off x="691389" y="940733"/>
            <a:ext cx="2916108" cy="1634139"/>
          </a:xfrm>
          <a:prstGeom prst="rect">
            <a:avLst/>
          </a:prstGeom>
        </p:spPr>
        <p:txBody>
          <a:bodyPr lIns="0" anchor="t"/>
          <a:lstStyle>
            <a:lvl1pPr>
              <a:defRPr sz="2400" b="0" i="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200001828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_Content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9DE3AE-5301-6A4C-A97D-683704BC7F6C}"/>
              </a:ext>
            </a:extLst>
          </p:cNvPr>
          <p:cNvSpPr>
            <a:spLocks noGrp="1"/>
          </p:cNvSpPr>
          <p:nvPr>
            <p:ph type="pic" sz="quarter" idx="10" hasCustomPrompt="1"/>
          </p:nvPr>
        </p:nvSpPr>
        <p:spPr>
          <a:xfrm>
            <a:off x="0" y="1"/>
            <a:ext cx="8102278" cy="6858000"/>
          </a:xfrm>
          <a:prstGeom prst="rect">
            <a:avLst/>
          </a:prstGeom>
        </p:spPr>
        <p:txBody>
          <a:bodyPr anchor="ctr"/>
          <a:lstStyle>
            <a:lvl1pPr marL="0" indent="0" algn="ctr">
              <a:buFont typeface="Arial" panose="020B0604020202020204" pitchFamily="34" charset="0"/>
              <a:buNone/>
              <a:defRPr sz="1800">
                <a:latin typeface="IBM Plex Sans" panose="020B0503050203000203" pitchFamily="34" charset="0"/>
              </a:defRPr>
            </a:lvl1pPr>
          </a:lstStyle>
          <a:p>
            <a:r>
              <a:rPr lang="en-US" dirty="0"/>
              <a:t>Click icon to insert picture</a:t>
            </a:r>
          </a:p>
        </p:txBody>
      </p:sp>
      <p:sp>
        <p:nvSpPr>
          <p:cNvPr id="2" name="Rectangle 1">
            <a:extLst>
              <a:ext uri="{FF2B5EF4-FFF2-40B4-BE49-F238E27FC236}">
                <a16:creationId xmlns:a16="http://schemas.microsoft.com/office/drawing/2014/main" id="{252822F7-EB6E-5248-B200-EFB52F877C86}"/>
              </a:ext>
            </a:extLst>
          </p:cNvPr>
          <p:cNvSpPr/>
          <p:nvPr userDrawn="1"/>
        </p:nvSpPr>
        <p:spPr>
          <a:xfrm>
            <a:off x="6095470" y="1066800"/>
            <a:ext cx="6096530" cy="4572000"/>
          </a:xfrm>
          <a:prstGeom prst="rect">
            <a:avLst/>
          </a:prstGeom>
          <a:gradFill flip="none" rotWithShape="1">
            <a:gsLst>
              <a:gs pos="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title" hasCustomPrompt="1"/>
          </p:nvPr>
        </p:nvSpPr>
        <p:spPr>
          <a:xfrm>
            <a:off x="6632462" y="3172475"/>
            <a:ext cx="3381791" cy="1135085"/>
          </a:xfrm>
          <a:prstGeom prst="rect">
            <a:avLst/>
          </a:prstGeom>
        </p:spPr>
        <p:txBody>
          <a:bodyPr lIns="0" anchor="t"/>
          <a:lstStyle>
            <a:lvl1pPr>
              <a:defRPr sz="3600" b="0" i="0">
                <a:solidFill>
                  <a:schemeClr val="bg1"/>
                </a:solidFill>
                <a:effectLst/>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DIVIDER</a:t>
            </a:r>
            <a:br>
              <a:rPr lang="en-US" dirty="0"/>
            </a:br>
            <a:r>
              <a:rPr lang="en-US" dirty="0"/>
              <a:t>TITLE STYLE</a:t>
            </a:r>
          </a:p>
        </p:txBody>
      </p:sp>
      <p:sp>
        <p:nvSpPr>
          <p:cNvPr id="9" name="Text Placeholder 8">
            <a:extLst>
              <a:ext uri="{FF2B5EF4-FFF2-40B4-BE49-F238E27FC236}">
                <a16:creationId xmlns:a16="http://schemas.microsoft.com/office/drawing/2014/main" id="{60537EEA-CE9F-5E40-9751-6F612638AB2D}"/>
              </a:ext>
            </a:extLst>
          </p:cNvPr>
          <p:cNvSpPr>
            <a:spLocks noGrp="1"/>
          </p:cNvSpPr>
          <p:nvPr>
            <p:ph type="body" sz="quarter" idx="11" hasCustomPrompt="1"/>
          </p:nvPr>
        </p:nvSpPr>
        <p:spPr>
          <a:xfrm>
            <a:off x="6632992" y="2126089"/>
            <a:ext cx="1690687" cy="850232"/>
          </a:xfrm>
          <a:prstGeom prst="rect">
            <a:avLst/>
          </a:prstGeom>
        </p:spPr>
        <p:txBody>
          <a:bodyPr/>
          <a:lstStyle>
            <a:lvl1pPr marL="0" indent="0">
              <a:buNone/>
              <a:defRPr sz="5400">
                <a:solidFill>
                  <a:schemeClr val="accent6">
                    <a:lumMod val="90000"/>
                  </a:schemeClr>
                </a:solidFill>
                <a:effectLst/>
                <a:latin typeface="IBM Plex Sans" panose="020B0503050203000203" pitchFamily="34" charset="0"/>
              </a:defRPr>
            </a:lvl1pPr>
          </a:lstStyle>
          <a:p>
            <a:pPr lvl="0"/>
            <a:r>
              <a:rPr lang="en-GB" dirty="0"/>
              <a:t>01</a:t>
            </a:r>
            <a:endParaRPr lang="en-US" dirty="0"/>
          </a:p>
        </p:txBody>
      </p:sp>
    </p:spTree>
    <p:extLst>
      <p:ext uri="{BB962C8B-B14F-4D97-AF65-F5344CB8AC3E}">
        <p14:creationId xmlns:p14="http://schemas.microsoft.com/office/powerpoint/2010/main" val="250910867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Ending">
    <p:spTree>
      <p:nvGrpSpPr>
        <p:cNvPr id="1" name=""/>
        <p:cNvGrpSpPr/>
        <p:nvPr/>
      </p:nvGrpSpPr>
      <p:grpSpPr>
        <a:xfrm>
          <a:off x="0" y="0"/>
          <a:ext cx="0" cy="0"/>
          <a:chOff x="0" y="0"/>
          <a:chExt cx="0" cy="0"/>
        </a:xfrm>
      </p:grpSpPr>
      <p:pic>
        <p:nvPicPr>
          <p:cNvPr id="4" name="Picture 3" descr="A picture containing building, window, drawing, light&#10;&#10;Description automatically generated">
            <a:extLst>
              <a:ext uri="{FF2B5EF4-FFF2-40B4-BE49-F238E27FC236}">
                <a16:creationId xmlns:a16="http://schemas.microsoft.com/office/drawing/2014/main" id="{7CA5FD38-C65E-4745-A8B2-0E398DDE462C}"/>
              </a:ext>
            </a:extLst>
          </p:cNvPr>
          <p:cNvPicPr>
            <a:picLocks noChangeAspect="1"/>
          </p:cNvPicPr>
          <p:nvPr userDrawn="1"/>
        </p:nvPicPr>
        <p:blipFill>
          <a:blip r:embed="rId2"/>
          <a:stretch>
            <a:fillRect/>
          </a:stretch>
        </p:blipFill>
        <p:spPr>
          <a:xfrm>
            <a:off x="4993727" y="2927967"/>
            <a:ext cx="2204545" cy="1002066"/>
          </a:xfrm>
          <a:prstGeom prst="rect">
            <a:avLst/>
          </a:prstGeom>
        </p:spPr>
      </p:pic>
    </p:spTree>
    <p:extLst>
      <p:ext uri="{BB962C8B-B14F-4D97-AF65-F5344CB8AC3E}">
        <p14:creationId xmlns:p14="http://schemas.microsoft.com/office/powerpoint/2010/main" val="4196852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57810-FF58-864D-AB33-72DFF324AACD}"/>
              </a:ext>
            </a:extLst>
          </p:cNvPr>
          <p:cNvSpPr/>
          <p:nvPr userDrawn="1"/>
        </p:nvSpPr>
        <p:spPr>
          <a:xfrm>
            <a:off x="0" y="444500"/>
            <a:ext cx="12192000" cy="79439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egnaposto contenuto 2">
            <a:extLst>
              <a:ext uri="{FF2B5EF4-FFF2-40B4-BE49-F238E27FC236}">
                <a16:creationId xmlns:a16="http://schemas.microsoft.com/office/drawing/2014/main" id="{E8F0D88E-A4E1-4548-910E-1E3AAA2123E9}"/>
              </a:ext>
            </a:extLst>
          </p:cNvPr>
          <p:cNvSpPr>
            <a:spLocks noGrp="1"/>
          </p:cNvSpPr>
          <p:nvPr>
            <p:ph idx="1" hasCustomPrompt="1"/>
          </p:nvPr>
        </p:nvSpPr>
        <p:spPr>
          <a:xfrm>
            <a:off x="363256" y="1562100"/>
            <a:ext cx="11442921" cy="4574540"/>
          </a:xfrm>
          <a:prstGeom prst="rect">
            <a:avLst/>
          </a:prstGeom>
        </p:spPr>
        <p:txBody>
          <a:bodyPr vert="horz" lIns="51323" tIns="25667" rIns="51323" bIns="25667"/>
          <a:lstStyle>
            <a:lvl1pPr marL="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2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4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6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8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content</a:t>
            </a:r>
            <a:endParaRPr lang="it-IT" dirty="0"/>
          </a:p>
        </p:txBody>
      </p:sp>
      <p:sp>
        <p:nvSpPr>
          <p:cNvPr id="20" name="Title 1">
            <a:extLst>
              <a:ext uri="{FF2B5EF4-FFF2-40B4-BE49-F238E27FC236}">
                <a16:creationId xmlns:a16="http://schemas.microsoft.com/office/drawing/2014/main" id="{2ADDAC4E-3876-5440-8487-4FDEF7F5B344}"/>
              </a:ext>
            </a:extLst>
          </p:cNvPr>
          <p:cNvSpPr>
            <a:spLocks noGrp="1"/>
          </p:cNvSpPr>
          <p:nvPr>
            <p:ph type="title" hasCustomPrompt="1"/>
          </p:nvPr>
        </p:nvSpPr>
        <p:spPr>
          <a:xfrm>
            <a:off x="363255" y="627140"/>
            <a:ext cx="11442922" cy="429116"/>
          </a:xfrm>
          <a:prstGeom prst="rect">
            <a:avLst/>
          </a:prstGeom>
        </p:spPr>
        <p:txBody>
          <a:bodyPr lIns="0" anchor="t"/>
          <a:lstStyle>
            <a:lvl1pPr>
              <a:defRPr sz="24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136795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9" y="268225"/>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5"/>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9820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06106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445712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23327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25398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2"/>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6"/>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99310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6"/>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2" y="3426886"/>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85105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15888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2" y="3429000"/>
            <a:ext cx="3048004"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08527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513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57810-FF58-864D-AB33-72DFF324AACD}"/>
              </a:ext>
            </a:extLst>
          </p:cNvPr>
          <p:cNvSpPr/>
          <p:nvPr userDrawn="1"/>
        </p:nvSpPr>
        <p:spPr>
          <a:xfrm>
            <a:off x="0" y="444500"/>
            <a:ext cx="12192000" cy="79439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a:extLst>
              <a:ext uri="{FF2B5EF4-FFF2-40B4-BE49-F238E27FC236}">
                <a16:creationId xmlns:a16="http://schemas.microsoft.com/office/drawing/2014/main" id="{2ADDAC4E-3876-5440-8487-4FDEF7F5B344}"/>
              </a:ext>
            </a:extLst>
          </p:cNvPr>
          <p:cNvSpPr>
            <a:spLocks noGrp="1"/>
          </p:cNvSpPr>
          <p:nvPr>
            <p:ph type="title" hasCustomPrompt="1"/>
          </p:nvPr>
        </p:nvSpPr>
        <p:spPr>
          <a:xfrm>
            <a:off x="363255" y="627140"/>
            <a:ext cx="11442922" cy="429116"/>
          </a:xfrm>
          <a:prstGeom prst="rect">
            <a:avLst/>
          </a:prstGeom>
        </p:spPr>
        <p:txBody>
          <a:bodyPr lIns="0" anchor="t"/>
          <a:lstStyle>
            <a:lvl1pPr>
              <a:defRPr sz="24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
        <p:nvSpPr>
          <p:cNvPr id="5" name="Rectangle 4">
            <a:extLst>
              <a:ext uri="{FF2B5EF4-FFF2-40B4-BE49-F238E27FC236}">
                <a16:creationId xmlns:a16="http://schemas.microsoft.com/office/drawing/2014/main" id="{651FE312-AB99-3C42-A1A3-D98C8BDA794A}"/>
              </a:ext>
            </a:extLst>
          </p:cNvPr>
          <p:cNvSpPr/>
          <p:nvPr userDrawn="1"/>
        </p:nvSpPr>
        <p:spPr>
          <a:xfrm>
            <a:off x="0" y="0"/>
            <a:ext cx="12192000" cy="444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60395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64212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28906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44115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5"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1818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5"/>
            <a:ext cx="8546502"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151217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66320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2245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03" indent="0">
              <a:buNone/>
              <a:defRPr/>
            </a:lvl3pPr>
            <a:lvl4pPr marL="579937" indent="0">
              <a:buNone/>
              <a:defRPr/>
            </a:lvl4pPr>
            <a:lvl5pPr marL="842389"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3"/>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178303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0929" y="3083849"/>
            <a:ext cx="1730144" cy="69030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90963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6" name="Pictur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91751" y="6256741"/>
            <a:ext cx="695452" cy="277477"/>
          </a:xfrm>
          <a:prstGeom prst="rect">
            <a:avLst/>
          </a:prstGeom>
        </p:spPr>
      </p:pic>
    </p:spTree>
    <p:extLst>
      <p:ext uri="{BB962C8B-B14F-4D97-AF65-F5344CB8AC3E}">
        <p14:creationId xmlns:p14="http://schemas.microsoft.com/office/powerpoint/2010/main" val="299306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5" name="Segnaposto contenuto 2"/>
          <p:cNvSpPr>
            <a:spLocks noGrp="1"/>
          </p:cNvSpPr>
          <p:nvPr>
            <p:ph idx="1" hasCustomPrompt="1"/>
          </p:nvPr>
        </p:nvSpPr>
        <p:spPr>
          <a:xfrm>
            <a:off x="4033382" y="940733"/>
            <a:ext cx="7629428" cy="4670916"/>
          </a:xfrm>
          <a:prstGeom prst="rect">
            <a:avLst/>
          </a:prstGeom>
        </p:spPr>
        <p:txBody>
          <a:bodyPr vert="horz" lIns="51323" tIns="25667" rIns="51323" bIns="25667"/>
          <a:lstStyle>
            <a:lvl1pPr marL="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2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4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6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8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content</a:t>
            </a:r>
            <a:endParaRPr lang="it-IT" dirty="0"/>
          </a:p>
        </p:txBody>
      </p:sp>
      <p:sp>
        <p:nvSpPr>
          <p:cNvPr id="7" name="Title 1"/>
          <p:cNvSpPr>
            <a:spLocks noGrp="1"/>
          </p:cNvSpPr>
          <p:nvPr>
            <p:ph type="title" hasCustomPrompt="1"/>
          </p:nvPr>
        </p:nvSpPr>
        <p:spPr>
          <a:xfrm>
            <a:off x="691389" y="940733"/>
            <a:ext cx="2916108" cy="1634139"/>
          </a:xfrm>
          <a:prstGeom prst="rect">
            <a:avLst/>
          </a:prstGeom>
        </p:spPr>
        <p:txBody>
          <a:bodyPr lIns="0" anchor="t"/>
          <a:lstStyle>
            <a:lvl1pPr>
              <a:defRPr sz="2400" b="0" i="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11132931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059886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789" indent="0">
              <a:buNone/>
              <a:defRPr/>
            </a:lvl3pPr>
            <a:lvl4pPr marL="579908" indent="0">
              <a:buNone/>
              <a:defRPr/>
            </a:lvl4pPr>
            <a:lvl5pPr marL="842348"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789" indent="0">
              <a:buNone/>
              <a:defRPr/>
            </a:lvl3pPr>
            <a:lvl4pPr marL="579908" indent="0">
              <a:buNone/>
              <a:defRPr/>
            </a:lvl4pPr>
            <a:lvl5pPr marL="842348"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239517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15705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97319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5" y="121920"/>
            <a:ext cx="11704229" cy="5872480"/>
          </a:xfrm>
        </p:spPr>
        <p:txBody>
          <a:bodyPr/>
          <a:lstStyle>
            <a:lvl1pPr>
              <a:defRPr sz="12799"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48839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2" y="268225"/>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64204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2290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3"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882623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55022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88589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ntent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9DE3AE-5301-6A4C-A97D-683704BC7F6C}"/>
              </a:ext>
            </a:extLst>
          </p:cNvPr>
          <p:cNvSpPr>
            <a:spLocks noGrp="1"/>
          </p:cNvSpPr>
          <p:nvPr>
            <p:ph type="pic" sz="quarter" idx="10" hasCustomPrompt="1"/>
          </p:nvPr>
        </p:nvSpPr>
        <p:spPr>
          <a:xfrm>
            <a:off x="0" y="1"/>
            <a:ext cx="8102278" cy="6858000"/>
          </a:xfrm>
          <a:prstGeom prst="rect">
            <a:avLst/>
          </a:prstGeom>
        </p:spPr>
        <p:txBody>
          <a:bodyPr anchor="ctr"/>
          <a:lstStyle>
            <a:lvl1pPr marL="0" indent="0" algn="ctr">
              <a:buFont typeface="Arial" panose="020B0604020202020204" pitchFamily="34" charset="0"/>
              <a:buNone/>
              <a:defRPr sz="1800">
                <a:latin typeface="IBM Plex Sans" panose="020B0503050203000203" pitchFamily="34" charset="0"/>
              </a:defRPr>
            </a:lvl1pPr>
          </a:lstStyle>
          <a:p>
            <a:r>
              <a:rPr lang="en-US" dirty="0"/>
              <a:t>Click icon to insert picture</a:t>
            </a:r>
          </a:p>
        </p:txBody>
      </p:sp>
      <p:sp>
        <p:nvSpPr>
          <p:cNvPr id="2" name="Rectangle 1">
            <a:extLst>
              <a:ext uri="{FF2B5EF4-FFF2-40B4-BE49-F238E27FC236}">
                <a16:creationId xmlns:a16="http://schemas.microsoft.com/office/drawing/2014/main" id="{252822F7-EB6E-5248-B200-EFB52F877C86}"/>
              </a:ext>
            </a:extLst>
          </p:cNvPr>
          <p:cNvSpPr/>
          <p:nvPr userDrawn="1"/>
        </p:nvSpPr>
        <p:spPr>
          <a:xfrm>
            <a:off x="6095470" y="1066800"/>
            <a:ext cx="6096530" cy="4572000"/>
          </a:xfrm>
          <a:prstGeom prst="rect">
            <a:avLst/>
          </a:prstGeom>
          <a:gradFill flip="none" rotWithShape="1">
            <a:gsLst>
              <a:gs pos="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title" hasCustomPrompt="1"/>
          </p:nvPr>
        </p:nvSpPr>
        <p:spPr>
          <a:xfrm>
            <a:off x="6632462" y="3172475"/>
            <a:ext cx="3381791" cy="1135085"/>
          </a:xfrm>
          <a:prstGeom prst="rect">
            <a:avLst/>
          </a:prstGeom>
        </p:spPr>
        <p:txBody>
          <a:bodyPr lIns="0" anchor="t"/>
          <a:lstStyle>
            <a:lvl1pPr>
              <a:defRPr sz="3600" b="0" i="0">
                <a:solidFill>
                  <a:schemeClr val="bg1"/>
                </a:solidFill>
                <a:effectLst/>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DIVIDER</a:t>
            </a:r>
            <a:br>
              <a:rPr lang="en-US" dirty="0"/>
            </a:br>
            <a:r>
              <a:rPr lang="en-US" dirty="0"/>
              <a:t>TITLE STYLE</a:t>
            </a:r>
          </a:p>
        </p:txBody>
      </p:sp>
      <p:sp>
        <p:nvSpPr>
          <p:cNvPr id="9" name="Text Placeholder 8">
            <a:extLst>
              <a:ext uri="{FF2B5EF4-FFF2-40B4-BE49-F238E27FC236}">
                <a16:creationId xmlns:a16="http://schemas.microsoft.com/office/drawing/2014/main" id="{60537EEA-CE9F-5E40-9751-6F612638AB2D}"/>
              </a:ext>
            </a:extLst>
          </p:cNvPr>
          <p:cNvSpPr>
            <a:spLocks noGrp="1"/>
          </p:cNvSpPr>
          <p:nvPr>
            <p:ph type="body" sz="quarter" idx="11" hasCustomPrompt="1"/>
          </p:nvPr>
        </p:nvSpPr>
        <p:spPr>
          <a:xfrm>
            <a:off x="6632992" y="2126089"/>
            <a:ext cx="1690687" cy="850232"/>
          </a:xfrm>
          <a:prstGeom prst="rect">
            <a:avLst/>
          </a:prstGeom>
        </p:spPr>
        <p:txBody>
          <a:bodyPr/>
          <a:lstStyle>
            <a:lvl1pPr marL="0" indent="0">
              <a:buNone/>
              <a:defRPr sz="5400">
                <a:solidFill>
                  <a:schemeClr val="accent6">
                    <a:lumMod val="90000"/>
                  </a:schemeClr>
                </a:solidFill>
                <a:effectLst/>
                <a:latin typeface="IBM Plex Sans" panose="020B0503050203000203" pitchFamily="34" charset="0"/>
              </a:defRPr>
            </a:lvl1pPr>
          </a:lstStyle>
          <a:p>
            <a:pPr lvl="0"/>
            <a:r>
              <a:rPr lang="en-GB" dirty="0"/>
              <a:t>01</a:t>
            </a:r>
            <a:endParaRPr lang="en-US" dirty="0"/>
          </a:p>
        </p:txBody>
      </p:sp>
    </p:spTree>
    <p:extLst>
      <p:ext uri="{BB962C8B-B14F-4D97-AF65-F5344CB8AC3E}">
        <p14:creationId xmlns:p14="http://schemas.microsoft.com/office/powerpoint/2010/main" val="23693604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896583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5147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21" y="268225"/>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5"/>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2460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34311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85087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912115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8"/>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924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8"/>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8"/>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9796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3"/>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8"/>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8"/>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147271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5687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ing">
    <p:spTree>
      <p:nvGrpSpPr>
        <p:cNvPr id="1" name=""/>
        <p:cNvGrpSpPr/>
        <p:nvPr/>
      </p:nvGrpSpPr>
      <p:grpSpPr>
        <a:xfrm>
          <a:off x="0" y="0"/>
          <a:ext cx="0" cy="0"/>
          <a:chOff x="0" y="0"/>
          <a:chExt cx="0" cy="0"/>
        </a:xfrm>
      </p:grpSpPr>
      <p:pic>
        <p:nvPicPr>
          <p:cNvPr id="4" name="Picture 3" descr="A picture containing building, window, drawing, light&#10;&#10;Description automatically generated">
            <a:extLst>
              <a:ext uri="{FF2B5EF4-FFF2-40B4-BE49-F238E27FC236}">
                <a16:creationId xmlns:a16="http://schemas.microsoft.com/office/drawing/2014/main" id="{7CA5FD38-C65E-4745-A8B2-0E398DDE46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93727" y="2927967"/>
            <a:ext cx="2204545" cy="1002066"/>
          </a:xfrm>
          <a:prstGeom prst="rect">
            <a:avLst/>
          </a:prstGeom>
        </p:spPr>
      </p:pic>
    </p:spTree>
    <p:extLst>
      <p:ext uri="{BB962C8B-B14F-4D97-AF65-F5344CB8AC3E}">
        <p14:creationId xmlns:p14="http://schemas.microsoft.com/office/powerpoint/2010/main" val="25221284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2" y="3429000"/>
            <a:ext cx="3048004"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921584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703525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450321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58458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411670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5"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41710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10" y="268225"/>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02791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5469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7263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789" indent="0">
              <a:buNone/>
              <a:defRPr/>
            </a:lvl3pPr>
            <a:lvl4pPr marL="579908" indent="0">
              <a:buNone/>
              <a:defRPr/>
            </a:lvl4pPr>
            <a:lvl5pPr marL="842348"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3"/>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5016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6" name="Pictur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91752" y="6256739"/>
            <a:ext cx="695452" cy="277478"/>
          </a:xfrm>
          <a:prstGeom prst="rect">
            <a:avLst/>
          </a:prstGeom>
        </p:spPr>
      </p:pic>
    </p:spTree>
    <p:extLst>
      <p:ext uri="{BB962C8B-B14F-4D97-AF65-F5344CB8AC3E}">
        <p14:creationId xmlns:p14="http://schemas.microsoft.com/office/powerpoint/2010/main" val="7393368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0929" y="3083849"/>
            <a:ext cx="1730144" cy="69030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13628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6" name="Pictur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91752" y="6256740"/>
            <a:ext cx="695452" cy="277478"/>
          </a:xfrm>
          <a:prstGeom prst="rect">
            <a:avLst/>
          </a:prstGeom>
        </p:spPr>
      </p:pic>
    </p:spTree>
    <p:extLst>
      <p:ext uri="{BB962C8B-B14F-4D97-AF65-F5344CB8AC3E}">
        <p14:creationId xmlns:p14="http://schemas.microsoft.com/office/powerpoint/2010/main" val="13434067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8341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796" indent="0">
              <a:buNone/>
              <a:defRPr/>
            </a:lvl3pPr>
            <a:lvl4pPr marL="579923" indent="0">
              <a:buNone/>
              <a:defRPr/>
            </a:lvl4pPr>
            <a:lvl5pPr marL="842369"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796" indent="0">
              <a:buNone/>
              <a:defRPr/>
            </a:lvl3pPr>
            <a:lvl4pPr marL="579923" indent="0">
              <a:buNone/>
              <a:defRPr/>
            </a:lvl4pPr>
            <a:lvl5pPr marL="842369"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93150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58601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257341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5" y="121920"/>
            <a:ext cx="11704229" cy="5872480"/>
          </a:xfrm>
        </p:spPr>
        <p:txBody>
          <a:bodyPr/>
          <a:lstStyle>
            <a:lvl1pPr>
              <a:defRPr sz="12799"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613559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1" y="268225"/>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21068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0085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2" y="1658112"/>
            <a:ext cx="549850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04290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69986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95974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16247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467452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76923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20" y="268225"/>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5"/>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312285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55660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970374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83733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8"/>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60671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2"/>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8"/>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8"/>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1917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03" indent="0">
              <a:buNone/>
              <a:defRPr/>
            </a:lvl3pPr>
            <a:lvl4pPr marL="579937" indent="0">
              <a:buNone/>
              <a:defRPr/>
            </a:lvl4pPr>
            <a:lvl5pPr marL="842389"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03" indent="0">
              <a:buNone/>
              <a:defRPr/>
            </a:lvl3pPr>
            <a:lvl4pPr marL="579937" indent="0">
              <a:buNone/>
              <a:defRPr/>
            </a:lvl4pPr>
            <a:lvl5pPr marL="842389"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695865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8"/>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2" y="3426888"/>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4605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683094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2" y="3429000"/>
            <a:ext cx="3048004"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9744962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50068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38508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77059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630092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5"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471760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5"/>
            <a:ext cx="8546502"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111404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4284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33" Type="http://schemas.openxmlformats.org/officeDocument/2006/relationships/theme" Target="../theme/theme2.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slideLayout" Target="../slideLayouts/slideLayout38.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slideLayout" Target="../slideLayouts/slideLayout37.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theme" Target="../theme/theme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8"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theme" Target="../theme/theme4.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8"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47" Type="http://schemas.openxmlformats.org/officeDocument/2006/relationships/slideLayout" Target="../slideLayouts/slideLayout149.xml"/><Relationship Id="rId50" Type="http://schemas.openxmlformats.org/officeDocument/2006/relationships/slideLayout" Target="../slideLayouts/slideLayout152.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9" Type="http://schemas.openxmlformats.org/officeDocument/2006/relationships/slideLayout" Target="../slideLayouts/slideLayout131.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slideLayout" Target="../slideLayouts/slideLayout147.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49" Type="http://schemas.openxmlformats.org/officeDocument/2006/relationships/slideLayout" Target="../slideLayouts/slideLayout151.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48" Type="http://schemas.openxmlformats.org/officeDocument/2006/relationships/slideLayout" Target="../slideLayouts/slideLayout150.xml"/><Relationship Id="rId8" Type="http://schemas.openxmlformats.org/officeDocument/2006/relationships/slideLayout" Target="../slideLayouts/slideLayout110.xml"/><Relationship Id="rId51" Type="http://schemas.openxmlformats.org/officeDocument/2006/relationships/theme" Target="../theme/theme5.xml"/><Relationship Id="rId3" Type="http://schemas.openxmlformats.org/officeDocument/2006/relationships/slideLayout" Target="../slideLayouts/slideLayout105.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46" Type="http://schemas.openxmlformats.org/officeDocument/2006/relationships/slideLayout" Target="../slideLayouts/slideLayout148.xml"/><Relationship Id="rId20" Type="http://schemas.openxmlformats.org/officeDocument/2006/relationships/slideLayout" Target="../slideLayouts/slideLayout122.xml"/><Relationship Id="rId41" Type="http://schemas.openxmlformats.org/officeDocument/2006/relationships/slideLayout" Target="../slideLayouts/slideLayout143.xml"/><Relationship Id="rId1" Type="http://schemas.openxmlformats.org/officeDocument/2006/relationships/slideLayout" Target="../slideLayouts/slideLayout103.xml"/><Relationship Id="rId6" Type="http://schemas.openxmlformats.org/officeDocument/2006/relationships/slideLayout" Target="../slideLayouts/slideLayout10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theme" Target="../theme/theme6.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8" Type="http://schemas.openxmlformats.org/officeDocument/2006/relationships/slideLayout" Target="../slideLayouts/slideLayout1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2.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image" Target="../media/image2.png"/><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image" Target="../media/image1.png"/><Relationship Id="rId5" Type="http://schemas.openxmlformats.org/officeDocument/2006/relationships/slideLayout" Target="../slideLayouts/slideLayout189.xml"/><Relationship Id="rId10" Type="http://schemas.openxmlformats.org/officeDocument/2006/relationships/theme" Target="../theme/theme7.xml"/><Relationship Id="rId4" Type="http://schemas.openxmlformats.org/officeDocument/2006/relationships/slideLayout" Target="../slideLayouts/slideLayout188.xml"/><Relationship Id="rId9" Type="http://schemas.openxmlformats.org/officeDocument/2006/relationships/slideLayout" Target="../slideLayouts/slideLayout193.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96.xml"/><Relationship Id="rId7" Type="http://schemas.openxmlformats.org/officeDocument/2006/relationships/theme" Target="../theme/theme8.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5" Type="http://schemas.openxmlformats.org/officeDocument/2006/relationships/slideLayout" Target="../slideLayouts/slideLayout198.xml"/><Relationship Id="rId4" Type="http://schemas.openxmlformats.org/officeDocument/2006/relationships/slideLayout" Target="../slideLayouts/slideLayout197.xml"/><Relationship Id="rId9"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CCD031-269F-024B-AB8D-BCDF951314E4}"/>
              </a:ext>
            </a:extLst>
          </p:cNvPr>
          <p:cNvSpPr/>
          <p:nvPr userDrawn="1"/>
        </p:nvSpPr>
        <p:spPr>
          <a:xfrm>
            <a:off x="-1238491" y="656169"/>
            <a:ext cx="277792" cy="277792"/>
          </a:xfrm>
          <a:prstGeom prst="rect">
            <a:avLst/>
          </a:prstGeom>
          <a:solidFill>
            <a:srgbClr val="E42A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5F6DA58-B2AE-2945-A06E-BB0942FE897B}"/>
              </a:ext>
            </a:extLst>
          </p:cNvPr>
          <p:cNvSpPr/>
          <p:nvPr userDrawn="1"/>
        </p:nvSpPr>
        <p:spPr>
          <a:xfrm>
            <a:off x="-902825" y="656169"/>
            <a:ext cx="277792" cy="277792"/>
          </a:xfrm>
          <a:prstGeom prst="rect">
            <a:avLst/>
          </a:prstGeom>
          <a:solidFill>
            <a:srgbClr val="EE42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47C21998-62A1-474D-8ADC-739CB37ED7F8}"/>
              </a:ext>
            </a:extLst>
          </p:cNvPr>
          <p:cNvSpPr/>
          <p:nvPr userDrawn="1"/>
        </p:nvSpPr>
        <p:spPr>
          <a:xfrm>
            <a:off x="-561373" y="656169"/>
            <a:ext cx="277792" cy="27779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01C1E4D-60CD-274B-B518-3C9878DE859F}"/>
              </a:ext>
            </a:extLst>
          </p:cNvPr>
          <p:cNvSpPr/>
          <p:nvPr userDrawn="1"/>
        </p:nvSpPr>
        <p:spPr>
          <a:xfrm>
            <a:off x="-1238491" y="1014984"/>
            <a:ext cx="277792" cy="277792"/>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B535FE7-E8D6-DF4D-B582-7F43427A714B}"/>
              </a:ext>
            </a:extLst>
          </p:cNvPr>
          <p:cNvSpPr/>
          <p:nvPr userDrawn="1"/>
        </p:nvSpPr>
        <p:spPr>
          <a:xfrm>
            <a:off x="-902825" y="1014984"/>
            <a:ext cx="277792" cy="27779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55148CC-752D-4742-80B4-E718FB095068}"/>
              </a:ext>
            </a:extLst>
          </p:cNvPr>
          <p:cNvSpPr/>
          <p:nvPr userDrawn="1"/>
        </p:nvSpPr>
        <p:spPr>
          <a:xfrm>
            <a:off x="-561373" y="1014984"/>
            <a:ext cx="277792" cy="277792"/>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 Same-side Corner of Rectangle 7">
            <a:extLst>
              <a:ext uri="{FF2B5EF4-FFF2-40B4-BE49-F238E27FC236}">
                <a16:creationId xmlns:a16="http://schemas.microsoft.com/office/drawing/2014/main" id="{4E790A89-DC7E-2449-BA68-9A166111876E}"/>
              </a:ext>
            </a:extLst>
          </p:cNvPr>
          <p:cNvSpPr/>
          <p:nvPr userDrawn="1"/>
        </p:nvSpPr>
        <p:spPr>
          <a:xfrm rot="5400000">
            <a:off x="178761" y="6262321"/>
            <a:ext cx="337753" cy="695276"/>
          </a:xfrm>
          <a:prstGeom prst="round2SameRect">
            <a:avLst>
              <a:gd name="adj1" fmla="val 50000"/>
              <a:gd name="adj2" fmla="val 0"/>
            </a:avLst>
          </a:prstGeom>
          <a:solidFill>
            <a:srgbClr val="E42A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EE2CE183-16CF-8343-B24C-EAF6F79E1DB5}"/>
              </a:ext>
            </a:extLst>
          </p:cNvPr>
          <p:cNvSpPr txBox="1">
            <a:spLocks/>
          </p:cNvSpPr>
          <p:nvPr userDrawn="1"/>
        </p:nvSpPr>
        <p:spPr>
          <a:xfrm>
            <a:off x="159026" y="6441082"/>
            <a:ext cx="536250" cy="365125"/>
          </a:xfrm>
          <a:prstGeom prst="rect">
            <a:avLst/>
          </a:prstGeom>
        </p:spPr>
        <p:txBody>
          <a:bodyPr vert="horz" lIns="90000" tIns="45720" rIns="91440" bIns="45720" rtlCol="0" anchor="ctr"/>
          <a:lstStyle>
            <a:defPPr>
              <a:defRPr lang="en-US"/>
            </a:defPPr>
            <a:lvl1pPr marL="0" algn="l"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CAB7D1-9C8D-9B4A-9550-561F0B9D52A2}" type="slidenum">
              <a:rPr lang="en-US" sz="900" b="0" smtClean="0">
                <a:solidFill>
                  <a:schemeClr val="bg1"/>
                </a:solidFill>
                <a:latin typeface="IBM Plex Sans" panose="020B0503050203000203" pitchFamily="34" charset="0"/>
              </a:rPr>
              <a:pPr/>
              <a:t>‹#›</a:t>
            </a:fld>
            <a:endParaRPr lang="en-US" sz="900" b="0" dirty="0">
              <a:solidFill>
                <a:schemeClr val="bg1"/>
              </a:solidFill>
              <a:latin typeface="IBM Plex Sans" panose="020B0503050203000203" pitchFamily="34" charset="0"/>
            </a:endParaRPr>
          </a:p>
        </p:txBody>
      </p:sp>
      <p:sp>
        <p:nvSpPr>
          <p:cNvPr id="10" name="TextBox 9">
            <a:extLst>
              <a:ext uri="{FF2B5EF4-FFF2-40B4-BE49-F238E27FC236}">
                <a16:creationId xmlns:a16="http://schemas.microsoft.com/office/drawing/2014/main" id="{FCAFCC77-54B1-3D44-987D-ADCE1E621CA6}"/>
              </a:ext>
            </a:extLst>
          </p:cNvPr>
          <p:cNvSpPr txBox="1"/>
          <p:nvPr userDrawn="1"/>
        </p:nvSpPr>
        <p:spPr>
          <a:xfrm>
            <a:off x="819536" y="6522793"/>
            <a:ext cx="1821619" cy="230832"/>
          </a:xfrm>
          <a:prstGeom prst="rect">
            <a:avLst/>
          </a:prstGeom>
          <a:noFill/>
        </p:spPr>
        <p:txBody>
          <a:bodyPr wrap="square" lIns="0" rtlCol="0" anchor="ctr">
            <a:spAutoFit/>
          </a:bodyPr>
          <a:lstStyle/>
          <a:p>
            <a:pPr algn="l"/>
            <a:r>
              <a:rPr lang="de-DE" sz="900" dirty="0">
                <a:solidFill>
                  <a:schemeClr val="tx1">
                    <a:lumMod val="50000"/>
                    <a:lumOff val="50000"/>
                  </a:schemeClr>
                </a:solidFill>
                <a:latin typeface="IBM Plex Sans" panose="020B0503050203000203" pitchFamily="34" charset="0"/>
              </a:rPr>
              <a:t>|   © </a:t>
            </a:r>
            <a:r>
              <a:rPr lang="en-US" sz="900" dirty="0">
                <a:solidFill>
                  <a:schemeClr val="tx1">
                    <a:lumMod val="50000"/>
                    <a:lumOff val="50000"/>
                  </a:schemeClr>
                </a:solidFill>
                <a:latin typeface="IBM Plex Sans" panose="020B0503050203000203" pitchFamily="34" charset="0"/>
              </a:rPr>
              <a:t>IBM Confidential 2023</a:t>
            </a:r>
            <a:endParaRPr lang="en-US" sz="900" b="1" dirty="0">
              <a:solidFill>
                <a:schemeClr val="tx1">
                  <a:lumMod val="50000"/>
                  <a:lumOff val="50000"/>
                </a:schemeClr>
              </a:solidFill>
              <a:latin typeface="IBM Plex Sans" panose="020B0503050203000203" pitchFamily="34" charset="0"/>
            </a:endParaRPr>
          </a:p>
        </p:txBody>
      </p:sp>
      <p:pic>
        <p:nvPicPr>
          <p:cNvPr id="11" name="Picture 10">
            <a:extLst>
              <a:ext uri="{FF2B5EF4-FFF2-40B4-BE49-F238E27FC236}">
                <a16:creationId xmlns:a16="http://schemas.microsoft.com/office/drawing/2014/main" id="{5FA931C3-E307-4A41-8B61-1B6B064351AD}"/>
              </a:ext>
            </a:extLst>
          </p:cNvPr>
          <p:cNvPicPr>
            <a:picLocks noChangeAspect="1"/>
          </p:cNvPicPr>
          <p:nvPr userDrawn="1"/>
        </p:nvPicPr>
        <p:blipFill>
          <a:blip r:embed="rId8" cstate="email">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10621025" y="121813"/>
            <a:ext cx="523857" cy="238117"/>
          </a:xfrm>
          <a:prstGeom prst="rect">
            <a:avLst/>
          </a:prstGeom>
        </p:spPr>
      </p:pic>
      <p:cxnSp>
        <p:nvCxnSpPr>
          <p:cNvPr id="14" name="Straight Connector 13">
            <a:extLst>
              <a:ext uri="{FF2B5EF4-FFF2-40B4-BE49-F238E27FC236}">
                <a16:creationId xmlns:a16="http://schemas.microsoft.com/office/drawing/2014/main" id="{9F16E3C8-67CD-4A4D-B38B-B531D7BC85D8}"/>
              </a:ext>
            </a:extLst>
          </p:cNvPr>
          <p:cNvCxnSpPr>
            <a:cxnSpLocks/>
          </p:cNvCxnSpPr>
          <p:nvPr userDrawn="1"/>
        </p:nvCxnSpPr>
        <p:spPr>
          <a:xfrm>
            <a:off x="11228502" y="128437"/>
            <a:ext cx="0" cy="2314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UOB - Right By You">
            <a:extLst>
              <a:ext uri="{FF2B5EF4-FFF2-40B4-BE49-F238E27FC236}">
                <a16:creationId xmlns:a16="http://schemas.microsoft.com/office/drawing/2014/main" id="{A2BEEE82-33A0-60B6-CF8B-6A3EA78ED932}"/>
              </a:ext>
            </a:extLst>
          </p:cNvPr>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11312122" y="64590"/>
            <a:ext cx="695477"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582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4" r:id="rId3"/>
    <p:sldLayoutId id="2147483659" r:id="rId4"/>
    <p:sldLayoutId id="2147483672" r:id="rId5"/>
    <p:sldLayoutId id="214748366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5"/>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90" y="6383870"/>
            <a:ext cx="5486313" cy="222249"/>
          </a:xfrm>
          <a:prstGeom prst="rect">
            <a:avLst/>
          </a:prstGeom>
        </p:spPr>
        <p:txBody>
          <a:bodyPr vert="horz" lIns="0" tIns="0" rIns="0" bIns="0" rtlCol="0" anchor="ctr"/>
          <a:lstStyle>
            <a:lvl1pPr marL="0" marR="0" indent="0" algn="l" defTabSz="914597" rtl="0" eaLnBrk="1" fontAlgn="auto" latinLnBrk="0" hangingPunct="1">
              <a:lnSpc>
                <a:spcPct val="100000"/>
              </a:lnSpc>
              <a:spcBef>
                <a:spcPts val="0"/>
              </a:spcBef>
              <a:spcAft>
                <a:spcPts val="0"/>
              </a:spcAft>
              <a:buClrTx/>
              <a:buSzTx/>
              <a:buFontTx/>
              <a:buNone/>
              <a:tabLst/>
              <a:defRPr sz="800">
                <a:solidFill>
                  <a:schemeClr val="tx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3" y="6383870"/>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53497616"/>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39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790"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182"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576"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88" indent="-231633"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177" indent="-231633"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157" indent="-231633"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977" indent="-231633"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491" indent="-172882" algn="l" rtl="0" eaLnBrk="1" fontAlgn="base" hangingPunct="1">
        <a:spcBef>
          <a:spcPct val="20000"/>
        </a:spcBef>
        <a:spcAft>
          <a:spcPct val="0"/>
        </a:spcAft>
        <a:buClr>
          <a:schemeClr val="bg1"/>
        </a:buClr>
        <a:buChar char="»"/>
        <a:defRPr sz="1692">
          <a:solidFill>
            <a:schemeClr val="bg1"/>
          </a:solidFill>
          <a:latin typeface="Arial" charset="0"/>
        </a:defRPr>
      </a:lvl6pPr>
      <a:lvl7pPr marL="2594887" indent="-172882" algn="l" rtl="0" eaLnBrk="1" fontAlgn="base" hangingPunct="1">
        <a:spcBef>
          <a:spcPct val="20000"/>
        </a:spcBef>
        <a:spcAft>
          <a:spcPct val="0"/>
        </a:spcAft>
        <a:buClr>
          <a:schemeClr val="bg1"/>
        </a:buClr>
        <a:buChar char="»"/>
        <a:defRPr sz="1692">
          <a:solidFill>
            <a:schemeClr val="bg1"/>
          </a:solidFill>
          <a:latin typeface="Arial" charset="0"/>
        </a:defRPr>
      </a:lvl7pPr>
      <a:lvl8pPr marL="3078279" indent="-172882" algn="l" rtl="0" eaLnBrk="1" fontAlgn="base" hangingPunct="1">
        <a:spcBef>
          <a:spcPct val="20000"/>
        </a:spcBef>
        <a:spcAft>
          <a:spcPct val="0"/>
        </a:spcAft>
        <a:buClr>
          <a:schemeClr val="bg1"/>
        </a:buClr>
        <a:buChar char="»"/>
        <a:defRPr sz="1692">
          <a:solidFill>
            <a:schemeClr val="bg1"/>
          </a:solidFill>
          <a:latin typeface="Arial" charset="0"/>
        </a:defRPr>
      </a:lvl8pPr>
      <a:lvl9pPr marL="3561676" indent="-172882"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790" rtl="0" eaLnBrk="1" latinLnBrk="0" hangingPunct="1">
        <a:defRPr sz="1904" kern="1200">
          <a:solidFill>
            <a:schemeClr val="tx1"/>
          </a:solidFill>
          <a:latin typeface="+mn-lt"/>
          <a:ea typeface="+mn-ea"/>
          <a:cs typeface="+mn-cs"/>
        </a:defRPr>
      </a:lvl1pPr>
      <a:lvl2pPr marL="483392" algn="l" defTabSz="966790" rtl="0" eaLnBrk="1" latinLnBrk="0" hangingPunct="1">
        <a:defRPr sz="1904" kern="1200">
          <a:solidFill>
            <a:schemeClr val="tx1"/>
          </a:solidFill>
          <a:latin typeface="+mn-lt"/>
          <a:ea typeface="+mn-ea"/>
          <a:cs typeface="+mn-cs"/>
        </a:defRPr>
      </a:lvl2pPr>
      <a:lvl3pPr marL="966790" algn="l" defTabSz="966790" rtl="0" eaLnBrk="1" latinLnBrk="0" hangingPunct="1">
        <a:defRPr sz="1904" kern="1200">
          <a:solidFill>
            <a:schemeClr val="tx1"/>
          </a:solidFill>
          <a:latin typeface="+mn-lt"/>
          <a:ea typeface="+mn-ea"/>
          <a:cs typeface="+mn-cs"/>
        </a:defRPr>
      </a:lvl3pPr>
      <a:lvl4pPr marL="1450182" algn="l" defTabSz="966790" rtl="0" eaLnBrk="1" latinLnBrk="0" hangingPunct="1">
        <a:defRPr sz="1904" kern="1200">
          <a:solidFill>
            <a:schemeClr val="tx1"/>
          </a:solidFill>
          <a:latin typeface="+mn-lt"/>
          <a:ea typeface="+mn-ea"/>
          <a:cs typeface="+mn-cs"/>
        </a:defRPr>
      </a:lvl4pPr>
      <a:lvl5pPr marL="1933576" algn="l" defTabSz="966790" rtl="0" eaLnBrk="1" latinLnBrk="0" hangingPunct="1">
        <a:defRPr sz="1904" kern="1200">
          <a:solidFill>
            <a:schemeClr val="tx1"/>
          </a:solidFill>
          <a:latin typeface="+mn-lt"/>
          <a:ea typeface="+mn-ea"/>
          <a:cs typeface="+mn-cs"/>
        </a:defRPr>
      </a:lvl5pPr>
      <a:lvl6pPr marL="2416972" algn="l" defTabSz="966790" rtl="0" eaLnBrk="1" latinLnBrk="0" hangingPunct="1">
        <a:defRPr sz="1904" kern="1200">
          <a:solidFill>
            <a:schemeClr val="tx1"/>
          </a:solidFill>
          <a:latin typeface="+mn-lt"/>
          <a:ea typeface="+mn-ea"/>
          <a:cs typeface="+mn-cs"/>
        </a:defRPr>
      </a:lvl6pPr>
      <a:lvl7pPr marL="2900362" algn="l" defTabSz="966790" rtl="0" eaLnBrk="1" latinLnBrk="0" hangingPunct="1">
        <a:defRPr sz="1904" kern="1200">
          <a:solidFill>
            <a:schemeClr val="tx1"/>
          </a:solidFill>
          <a:latin typeface="+mn-lt"/>
          <a:ea typeface="+mn-ea"/>
          <a:cs typeface="+mn-cs"/>
        </a:defRPr>
      </a:lvl7pPr>
      <a:lvl8pPr marL="3383758" algn="l" defTabSz="966790" rtl="0" eaLnBrk="1" latinLnBrk="0" hangingPunct="1">
        <a:defRPr sz="1904" kern="1200">
          <a:solidFill>
            <a:schemeClr val="tx1"/>
          </a:solidFill>
          <a:latin typeface="+mn-lt"/>
          <a:ea typeface="+mn-ea"/>
          <a:cs typeface="+mn-cs"/>
        </a:defRPr>
      </a:lvl8pPr>
      <a:lvl9pPr marL="3867152" algn="l" defTabSz="966790"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5"/>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92" y="6383871"/>
            <a:ext cx="5486313" cy="222249"/>
          </a:xfrm>
          <a:prstGeom prst="rect">
            <a:avLst/>
          </a:prstGeom>
        </p:spPr>
        <p:txBody>
          <a:bodyPr vert="horz" lIns="0" tIns="0" rIns="0" bIns="0" rtlCol="0" anchor="ctr"/>
          <a:lstStyle>
            <a:lvl1pPr marL="0" marR="0" indent="0" algn="l" defTabSz="914552" rtl="0" eaLnBrk="1" fontAlgn="auto" latinLnBrk="0" hangingPunct="1">
              <a:lnSpc>
                <a:spcPct val="100000"/>
              </a:lnSpc>
              <a:spcBef>
                <a:spcPts val="0"/>
              </a:spcBef>
              <a:spcAft>
                <a:spcPts val="0"/>
              </a:spcAft>
              <a:buClrTx/>
              <a:buSzTx/>
              <a:buFontTx/>
              <a:buNone/>
              <a:tabLst/>
              <a:defRPr sz="800">
                <a:solidFill>
                  <a:schemeClr val="tx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5" y="6383871"/>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95178847"/>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369"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741"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11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47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77" indent="-231622"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153" indent="-231622"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116" indent="-231622"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924" indent="-231622"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386" indent="-172874" algn="l" rtl="0" eaLnBrk="1" fontAlgn="base" hangingPunct="1">
        <a:spcBef>
          <a:spcPct val="20000"/>
        </a:spcBef>
        <a:spcAft>
          <a:spcPct val="0"/>
        </a:spcAft>
        <a:buClr>
          <a:schemeClr val="bg1"/>
        </a:buClr>
        <a:buChar char="»"/>
        <a:defRPr sz="1692">
          <a:solidFill>
            <a:schemeClr val="bg1"/>
          </a:solidFill>
          <a:latin typeface="Arial" charset="0"/>
        </a:defRPr>
      </a:lvl6pPr>
      <a:lvl7pPr marL="2594758" indent="-172874" algn="l" rtl="0" eaLnBrk="1" fontAlgn="base" hangingPunct="1">
        <a:spcBef>
          <a:spcPct val="20000"/>
        </a:spcBef>
        <a:spcAft>
          <a:spcPct val="0"/>
        </a:spcAft>
        <a:buClr>
          <a:schemeClr val="bg1"/>
        </a:buClr>
        <a:buChar char="»"/>
        <a:defRPr sz="1692">
          <a:solidFill>
            <a:schemeClr val="bg1"/>
          </a:solidFill>
          <a:latin typeface="Arial" charset="0"/>
        </a:defRPr>
      </a:lvl7pPr>
      <a:lvl8pPr marL="3078127" indent="-172874" algn="l" rtl="0" eaLnBrk="1" fontAlgn="base" hangingPunct="1">
        <a:spcBef>
          <a:spcPct val="20000"/>
        </a:spcBef>
        <a:spcAft>
          <a:spcPct val="0"/>
        </a:spcAft>
        <a:buClr>
          <a:schemeClr val="bg1"/>
        </a:buClr>
        <a:buChar char="»"/>
        <a:defRPr sz="1692">
          <a:solidFill>
            <a:schemeClr val="bg1"/>
          </a:solidFill>
          <a:latin typeface="Arial" charset="0"/>
        </a:defRPr>
      </a:lvl8pPr>
      <a:lvl9pPr marL="3561499" indent="-172874"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741" rtl="0" eaLnBrk="1" latinLnBrk="0" hangingPunct="1">
        <a:defRPr sz="1904" kern="1200">
          <a:solidFill>
            <a:schemeClr val="tx1"/>
          </a:solidFill>
          <a:latin typeface="+mn-lt"/>
          <a:ea typeface="+mn-ea"/>
          <a:cs typeface="+mn-cs"/>
        </a:defRPr>
      </a:lvl1pPr>
      <a:lvl2pPr marL="483369" algn="l" defTabSz="966741" rtl="0" eaLnBrk="1" latinLnBrk="0" hangingPunct="1">
        <a:defRPr sz="1904" kern="1200">
          <a:solidFill>
            <a:schemeClr val="tx1"/>
          </a:solidFill>
          <a:latin typeface="+mn-lt"/>
          <a:ea typeface="+mn-ea"/>
          <a:cs typeface="+mn-cs"/>
        </a:defRPr>
      </a:lvl2pPr>
      <a:lvl3pPr marL="966741" algn="l" defTabSz="966741" rtl="0" eaLnBrk="1" latinLnBrk="0" hangingPunct="1">
        <a:defRPr sz="1904" kern="1200">
          <a:solidFill>
            <a:schemeClr val="tx1"/>
          </a:solidFill>
          <a:latin typeface="+mn-lt"/>
          <a:ea typeface="+mn-ea"/>
          <a:cs typeface="+mn-cs"/>
        </a:defRPr>
      </a:lvl3pPr>
      <a:lvl4pPr marL="1450110" algn="l" defTabSz="966741" rtl="0" eaLnBrk="1" latinLnBrk="0" hangingPunct="1">
        <a:defRPr sz="1904" kern="1200">
          <a:solidFill>
            <a:schemeClr val="tx1"/>
          </a:solidFill>
          <a:latin typeface="+mn-lt"/>
          <a:ea typeface="+mn-ea"/>
          <a:cs typeface="+mn-cs"/>
        </a:defRPr>
      </a:lvl4pPr>
      <a:lvl5pPr marL="1933479" algn="l" defTabSz="966741" rtl="0" eaLnBrk="1" latinLnBrk="0" hangingPunct="1">
        <a:defRPr sz="1904" kern="1200">
          <a:solidFill>
            <a:schemeClr val="tx1"/>
          </a:solidFill>
          <a:latin typeface="+mn-lt"/>
          <a:ea typeface="+mn-ea"/>
          <a:cs typeface="+mn-cs"/>
        </a:defRPr>
      </a:lvl5pPr>
      <a:lvl6pPr marL="2416852" algn="l" defTabSz="966741" rtl="0" eaLnBrk="1" latinLnBrk="0" hangingPunct="1">
        <a:defRPr sz="1904" kern="1200">
          <a:solidFill>
            <a:schemeClr val="tx1"/>
          </a:solidFill>
          <a:latin typeface="+mn-lt"/>
          <a:ea typeface="+mn-ea"/>
          <a:cs typeface="+mn-cs"/>
        </a:defRPr>
      </a:lvl6pPr>
      <a:lvl7pPr marL="2900218" algn="l" defTabSz="966741" rtl="0" eaLnBrk="1" latinLnBrk="0" hangingPunct="1">
        <a:defRPr sz="1904" kern="1200">
          <a:solidFill>
            <a:schemeClr val="tx1"/>
          </a:solidFill>
          <a:latin typeface="+mn-lt"/>
          <a:ea typeface="+mn-ea"/>
          <a:cs typeface="+mn-cs"/>
        </a:defRPr>
      </a:lvl7pPr>
      <a:lvl8pPr marL="3383590" algn="l" defTabSz="966741" rtl="0" eaLnBrk="1" latinLnBrk="0" hangingPunct="1">
        <a:defRPr sz="1904" kern="1200">
          <a:solidFill>
            <a:schemeClr val="tx1"/>
          </a:solidFill>
          <a:latin typeface="+mn-lt"/>
          <a:ea typeface="+mn-ea"/>
          <a:cs typeface="+mn-cs"/>
        </a:defRPr>
      </a:lvl8pPr>
      <a:lvl9pPr marL="3866959" algn="l" defTabSz="966741"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5"/>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92" y="6383871"/>
            <a:ext cx="5486313" cy="222249"/>
          </a:xfrm>
          <a:prstGeom prst="rect">
            <a:avLst/>
          </a:prstGeom>
        </p:spPr>
        <p:txBody>
          <a:bodyPr vert="horz" lIns="0" tIns="0" rIns="0" bIns="0" rtlCol="0" anchor="ctr"/>
          <a:lstStyle>
            <a:lvl1pPr marL="0" marR="0" indent="0" algn="l" defTabSz="914574" rtl="0" eaLnBrk="1" fontAlgn="auto" latinLnBrk="0" hangingPunct="1">
              <a:lnSpc>
                <a:spcPct val="100000"/>
              </a:lnSpc>
              <a:spcBef>
                <a:spcPts val="0"/>
              </a:spcBef>
              <a:spcAft>
                <a:spcPts val="0"/>
              </a:spcAft>
              <a:buClrTx/>
              <a:buSzTx/>
              <a:buFontTx/>
              <a:buNone/>
              <a:tabLst/>
              <a:defRPr sz="800">
                <a:solidFill>
                  <a:schemeClr val="tx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5" y="6383871"/>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78294184"/>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381"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765"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146"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528"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83" indent="-231628"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164" indent="-231628"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137" indent="-231628"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950" indent="-231628"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438" indent="-172878" algn="l" rtl="0" eaLnBrk="1" fontAlgn="base" hangingPunct="1">
        <a:spcBef>
          <a:spcPct val="20000"/>
        </a:spcBef>
        <a:spcAft>
          <a:spcPct val="0"/>
        </a:spcAft>
        <a:buClr>
          <a:schemeClr val="bg1"/>
        </a:buClr>
        <a:buChar char="»"/>
        <a:defRPr sz="1692">
          <a:solidFill>
            <a:schemeClr val="bg1"/>
          </a:solidFill>
          <a:latin typeface="Arial" charset="0"/>
        </a:defRPr>
      </a:lvl6pPr>
      <a:lvl7pPr marL="2594823" indent="-172878" algn="l" rtl="0" eaLnBrk="1" fontAlgn="base" hangingPunct="1">
        <a:spcBef>
          <a:spcPct val="20000"/>
        </a:spcBef>
        <a:spcAft>
          <a:spcPct val="0"/>
        </a:spcAft>
        <a:buClr>
          <a:schemeClr val="bg1"/>
        </a:buClr>
        <a:buChar char="»"/>
        <a:defRPr sz="1692">
          <a:solidFill>
            <a:schemeClr val="bg1"/>
          </a:solidFill>
          <a:latin typeface="Arial" charset="0"/>
        </a:defRPr>
      </a:lvl7pPr>
      <a:lvl8pPr marL="3078204" indent="-172878" algn="l" rtl="0" eaLnBrk="1" fontAlgn="base" hangingPunct="1">
        <a:spcBef>
          <a:spcPct val="20000"/>
        </a:spcBef>
        <a:spcAft>
          <a:spcPct val="0"/>
        </a:spcAft>
        <a:buClr>
          <a:schemeClr val="bg1"/>
        </a:buClr>
        <a:buChar char="»"/>
        <a:defRPr sz="1692">
          <a:solidFill>
            <a:schemeClr val="bg1"/>
          </a:solidFill>
          <a:latin typeface="Arial" charset="0"/>
        </a:defRPr>
      </a:lvl8pPr>
      <a:lvl9pPr marL="3561588" indent="-172878"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765" rtl="0" eaLnBrk="1" latinLnBrk="0" hangingPunct="1">
        <a:defRPr sz="1904" kern="1200">
          <a:solidFill>
            <a:schemeClr val="tx1"/>
          </a:solidFill>
          <a:latin typeface="+mn-lt"/>
          <a:ea typeface="+mn-ea"/>
          <a:cs typeface="+mn-cs"/>
        </a:defRPr>
      </a:lvl1pPr>
      <a:lvl2pPr marL="483381" algn="l" defTabSz="966765" rtl="0" eaLnBrk="1" latinLnBrk="0" hangingPunct="1">
        <a:defRPr sz="1904" kern="1200">
          <a:solidFill>
            <a:schemeClr val="tx1"/>
          </a:solidFill>
          <a:latin typeface="+mn-lt"/>
          <a:ea typeface="+mn-ea"/>
          <a:cs typeface="+mn-cs"/>
        </a:defRPr>
      </a:lvl2pPr>
      <a:lvl3pPr marL="966765" algn="l" defTabSz="966765" rtl="0" eaLnBrk="1" latinLnBrk="0" hangingPunct="1">
        <a:defRPr sz="1904" kern="1200">
          <a:solidFill>
            <a:schemeClr val="tx1"/>
          </a:solidFill>
          <a:latin typeface="+mn-lt"/>
          <a:ea typeface="+mn-ea"/>
          <a:cs typeface="+mn-cs"/>
        </a:defRPr>
      </a:lvl3pPr>
      <a:lvl4pPr marL="1450146" algn="l" defTabSz="966765" rtl="0" eaLnBrk="1" latinLnBrk="0" hangingPunct="1">
        <a:defRPr sz="1904" kern="1200">
          <a:solidFill>
            <a:schemeClr val="tx1"/>
          </a:solidFill>
          <a:latin typeface="+mn-lt"/>
          <a:ea typeface="+mn-ea"/>
          <a:cs typeface="+mn-cs"/>
        </a:defRPr>
      </a:lvl4pPr>
      <a:lvl5pPr marL="1933528" algn="l" defTabSz="966765" rtl="0" eaLnBrk="1" latinLnBrk="0" hangingPunct="1">
        <a:defRPr sz="1904" kern="1200">
          <a:solidFill>
            <a:schemeClr val="tx1"/>
          </a:solidFill>
          <a:latin typeface="+mn-lt"/>
          <a:ea typeface="+mn-ea"/>
          <a:cs typeface="+mn-cs"/>
        </a:defRPr>
      </a:lvl5pPr>
      <a:lvl6pPr marL="2416912" algn="l" defTabSz="966765" rtl="0" eaLnBrk="1" latinLnBrk="0" hangingPunct="1">
        <a:defRPr sz="1904" kern="1200">
          <a:solidFill>
            <a:schemeClr val="tx1"/>
          </a:solidFill>
          <a:latin typeface="+mn-lt"/>
          <a:ea typeface="+mn-ea"/>
          <a:cs typeface="+mn-cs"/>
        </a:defRPr>
      </a:lvl6pPr>
      <a:lvl7pPr marL="2900291" algn="l" defTabSz="966765" rtl="0" eaLnBrk="1" latinLnBrk="0" hangingPunct="1">
        <a:defRPr sz="1904" kern="1200">
          <a:solidFill>
            <a:schemeClr val="tx1"/>
          </a:solidFill>
          <a:latin typeface="+mn-lt"/>
          <a:ea typeface="+mn-ea"/>
          <a:cs typeface="+mn-cs"/>
        </a:defRPr>
      </a:lvl7pPr>
      <a:lvl8pPr marL="3383674" algn="l" defTabSz="966765" rtl="0" eaLnBrk="1" latinLnBrk="0" hangingPunct="1">
        <a:defRPr sz="1904" kern="1200">
          <a:solidFill>
            <a:schemeClr val="tx1"/>
          </a:solidFill>
          <a:latin typeface="+mn-lt"/>
          <a:ea typeface="+mn-ea"/>
          <a:cs typeface="+mn-cs"/>
        </a:defRPr>
      </a:lvl8pPr>
      <a:lvl9pPr marL="3867056" algn="l" defTabSz="966765"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503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287300" y="274637"/>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00200"/>
            <a:ext cx="11293592" cy="525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381750"/>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dirty="0"/>
              <a:t>Footer text (optional)</a:t>
            </a:r>
          </a:p>
        </p:txBody>
      </p:sp>
    </p:spTree>
    <p:extLst>
      <p:ext uri="{BB962C8B-B14F-4D97-AF65-F5344CB8AC3E}">
        <p14:creationId xmlns:p14="http://schemas.microsoft.com/office/powerpoint/2010/main" val="2872890843"/>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 id="2147483814" r:id="rId37"/>
    <p:sldLayoutId id="2147483815" r:id="rId38"/>
    <p:sldLayoutId id="2147483816" r:id="rId39"/>
    <p:sldLayoutId id="2147483817" r:id="rId40"/>
    <p:sldLayoutId id="2147483818" r:id="rId41"/>
    <p:sldLayoutId id="2147483819" r:id="rId42"/>
    <p:sldLayoutId id="2147483820" r:id="rId43"/>
    <p:sldLayoutId id="2147483821" r:id="rId44"/>
    <p:sldLayoutId id="2147483822" r:id="rId45"/>
    <p:sldLayoutId id="2147483823" r:id="rId46"/>
    <p:sldLayoutId id="2147483824" r:id="rId47"/>
    <p:sldLayoutId id="2147483825" r:id="rId48"/>
    <p:sldLayoutId id="2147483826" r:id="rId49"/>
    <p:sldLayoutId id="2147483828" r:id="rId50"/>
  </p:sldLayoutIdLst>
  <p:transition spd="med"/>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58">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5000">
          <p15:clr>
            <a:srgbClr val="EE5396"/>
          </p15:clr>
        </p15:guide>
        <p15:guide id="17" orient="horz" pos="2160">
          <p15:clr>
            <a:srgbClr val="0F62FE"/>
          </p15:clr>
        </p15:guide>
        <p15:guide id="19" orient="horz" pos="3240">
          <p15:clr>
            <a:srgbClr val="EE5396"/>
          </p15:clr>
        </p15:guide>
        <p15:guide id="20" orient="horz" pos="1078">
          <p15:clr>
            <a:srgbClr val="EE5396"/>
          </p15:clr>
        </p15:guide>
        <p15:guide id="21" orient="horz" pos="384">
          <p15:clr>
            <a:srgbClr val="EE5396"/>
          </p15:clr>
        </p15:guide>
        <p15:guide id="22" orient="horz" pos="5400">
          <p15:clr>
            <a:srgbClr val="EE5396"/>
          </p15:clr>
        </p15:guide>
        <p15:guide id="24" orient="horz" pos="7560">
          <p15:clr>
            <a:srgbClr val="EE5396"/>
          </p15:clr>
        </p15:guide>
        <p15:guide id="25" orient="horz" pos="8280">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66389229"/>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 id="2147483861" r:id="rId22"/>
    <p:sldLayoutId id="2147483862" r:id="rId23"/>
    <p:sldLayoutId id="2147483863" r:id="rId24"/>
    <p:sldLayoutId id="2147483864" r:id="rId25"/>
    <p:sldLayoutId id="2147483865" r:id="rId26"/>
    <p:sldLayoutId id="2147483866" r:id="rId27"/>
    <p:sldLayoutId id="2147483867" r:id="rId28"/>
    <p:sldLayoutId id="2147483868" r:id="rId29"/>
    <p:sldLayoutId id="2147483869" r:id="rId30"/>
    <p:sldLayoutId id="2147483870" r:id="rId31"/>
    <p:sldLayoutId id="2147483871" r:id="rId32"/>
  </p:sldLayoutIdLst>
  <p:hf hdr="0" dt="0"/>
  <p:txStyles>
    <p:titleStyle>
      <a:lvl1pPr algn="l" rtl="0" eaLnBrk="1" fontAlgn="base" hangingPunct="1">
        <a:lnSpc>
          <a:spcPct val="90000"/>
        </a:lnSpc>
        <a:spcBef>
          <a:spcPct val="0"/>
        </a:spcBef>
        <a:spcAft>
          <a:spcPct val="0"/>
        </a:spcAft>
        <a:defRPr sz="32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b="0" i="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baseline="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CCD031-269F-024B-AB8D-BCDF951314E4}"/>
              </a:ext>
            </a:extLst>
          </p:cNvPr>
          <p:cNvSpPr/>
          <p:nvPr userDrawn="1"/>
        </p:nvSpPr>
        <p:spPr>
          <a:xfrm>
            <a:off x="-1238491" y="656169"/>
            <a:ext cx="277792" cy="277792"/>
          </a:xfrm>
          <a:prstGeom prst="rect">
            <a:avLst/>
          </a:prstGeom>
          <a:solidFill>
            <a:srgbClr val="E42A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 name="Rectangle 2">
            <a:extLst>
              <a:ext uri="{FF2B5EF4-FFF2-40B4-BE49-F238E27FC236}">
                <a16:creationId xmlns:a16="http://schemas.microsoft.com/office/drawing/2014/main" id="{15F6DA58-B2AE-2945-A06E-BB0942FE897B}"/>
              </a:ext>
            </a:extLst>
          </p:cNvPr>
          <p:cNvSpPr/>
          <p:nvPr userDrawn="1"/>
        </p:nvSpPr>
        <p:spPr>
          <a:xfrm>
            <a:off x="-902825" y="656169"/>
            <a:ext cx="277792" cy="277792"/>
          </a:xfrm>
          <a:prstGeom prst="rect">
            <a:avLst/>
          </a:prstGeom>
          <a:solidFill>
            <a:srgbClr val="EE42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 name="Rectangle 3">
            <a:extLst>
              <a:ext uri="{FF2B5EF4-FFF2-40B4-BE49-F238E27FC236}">
                <a16:creationId xmlns:a16="http://schemas.microsoft.com/office/drawing/2014/main" id="{47C21998-62A1-474D-8ADC-739CB37ED7F8}"/>
              </a:ext>
            </a:extLst>
          </p:cNvPr>
          <p:cNvSpPr/>
          <p:nvPr userDrawn="1"/>
        </p:nvSpPr>
        <p:spPr>
          <a:xfrm>
            <a:off x="-561373" y="656169"/>
            <a:ext cx="277792" cy="27779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5" name="Rectangle 4">
            <a:extLst>
              <a:ext uri="{FF2B5EF4-FFF2-40B4-BE49-F238E27FC236}">
                <a16:creationId xmlns:a16="http://schemas.microsoft.com/office/drawing/2014/main" id="{E01C1E4D-60CD-274B-B518-3C9878DE859F}"/>
              </a:ext>
            </a:extLst>
          </p:cNvPr>
          <p:cNvSpPr/>
          <p:nvPr userDrawn="1"/>
        </p:nvSpPr>
        <p:spPr>
          <a:xfrm>
            <a:off x="-1238491" y="1014984"/>
            <a:ext cx="277792" cy="277792"/>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6" name="Rectangle 5">
            <a:extLst>
              <a:ext uri="{FF2B5EF4-FFF2-40B4-BE49-F238E27FC236}">
                <a16:creationId xmlns:a16="http://schemas.microsoft.com/office/drawing/2014/main" id="{FB535FE7-E8D6-DF4D-B582-7F43427A714B}"/>
              </a:ext>
            </a:extLst>
          </p:cNvPr>
          <p:cNvSpPr/>
          <p:nvPr userDrawn="1"/>
        </p:nvSpPr>
        <p:spPr>
          <a:xfrm>
            <a:off x="-902825" y="1014984"/>
            <a:ext cx="277792" cy="27779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7" name="Rectangle 6">
            <a:extLst>
              <a:ext uri="{FF2B5EF4-FFF2-40B4-BE49-F238E27FC236}">
                <a16:creationId xmlns:a16="http://schemas.microsoft.com/office/drawing/2014/main" id="{F55148CC-752D-4742-80B4-E718FB095068}"/>
              </a:ext>
            </a:extLst>
          </p:cNvPr>
          <p:cNvSpPr/>
          <p:nvPr userDrawn="1"/>
        </p:nvSpPr>
        <p:spPr>
          <a:xfrm>
            <a:off x="-561373" y="1014984"/>
            <a:ext cx="277792" cy="277792"/>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8" name="Round Same-side Corner of Rectangle 7">
            <a:extLst>
              <a:ext uri="{FF2B5EF4-FFF2-40B4-BE49-F238E27FC236}">
                <a16:creationId xmlns:a16="http://schemas.microsoft.com/office/drawing/2014/main" id="{4E790A89-DC7E-2449-BA68-9A166111876E}"/>
              </a:ext>
            </a:extLst>
          </p:cNvPr>
          <p:cNvSpPr/>
          <p:nvPr userDrawn="1"/>
        </p:nvSpPr>
        <p:spPr>
          <a:xfrm rot="5400000">
            <a:off x="178762" y="6262322"/>
            <a:ext cx="337753" cy="695276"/>
          </a:xfrm>
          <a:prstGeom prst="round2SameRect">
            <a:avLst>
              <a:gd name="adj1" fmla="val 50000"/>
              <a:gd name="adj2" fmla="val 0"/>
            </a:avLst>
          </a:prstGeom>
          <a:solidFill>
            <a:srgbClr val="E42A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9" name="Slide Number Placeholder 5">
            <a:extLst>
              <a:ext uri="{FF2B5EF4-FFF2-40B4-BE49-F238E27FC236}">
                <a16:creationId xmlns:a16="http://schemas.microsoft.com/office/drawing/2014/main" id="{EE2CE183-16CF-8343-B24C-EAF6F79E1DB5}"/>
              </a:ext>
            </a:extLst>
          </p:cNvPr>
          <p:cNvSpPr txBox="1">
            <a:spLocks/>
          </p:cNvSpPr>
          <p:nvPr userDrawn="1"/>
        </p:nvSpPr>
        <p:spPr>
          <a:xfrm>
            <a:off x="159025" y="6441083"/>
            <a:ext cx="536251" cy="365125"/>
          </a:xfrm>
          <a:prstGeom prst="rect">
            <a:avLst/>
          </a:prstGeom>
        </p:spPr>
        <p:txBody>
          <a:bodyPr vert="horz" lIns="90000" tIns="45720" rIns="91440" bIns="45720" rtlCol="0" anchor="ctr"/>
          <a:lstStyle>
            <a:defPPr>
              <a:defRPr lang="en-US"/>
            </a:defPPr>
            <a:lvl1pPr marL="0" algn="l"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CAB7D1-9C8D-9B4A-9550-561F0B9D52A2}" type="slidenum">
              <a:rPr lang="en-US" sz="900" b="0" smtClean="0">
                <a:solidFill>
                  <a:schemeClr val="bg1"/>
                </a:solidFill>
                <a:latin typeface="IBM Plex Sans" panose="020B0503050203000203" pitchFamily="34" charset="0"/>
              </a:rPr>
              <a:pPr/>
              <a:t>‹#›</a:t>
            </a:fld>
            <a:endParaRPr lang="en-US" sz="900" b="0" dirty="0">
              <a:solidFill>
                <a:schemeClr val="bg1"/>
              </a:solidFill>
              <a:latin typeface="IBM Plex Sans" panose="020B0503050203000203" pitchFamily="34" charset="0"/>
            </a:endParaRPr>
          </a:p>
        </p:txBody>
      </p:sp>
      <p:sp>
        <p:nvSpPr>
          <p:cNvPr id="10" name="TextBox 9">
            <a:extLst>
              <a:ext uri="{FF2B5EF4-FFF2-40B4-BE49-F238E27FC236}">
                <a16:creationId xmlns:a16="http://schemas.microsoft.com/office/drawing/2014/main" id="{FCAFCC77-54B1-3D44-987D-ADCE1E621CA6}"/>
              </a:ext>
            </a:extLst>
          </p:cNvPr>
          <p:cNvSpPr txBox="1"/>
          <p:nvPr userDrawn="1"/>
        </p:nvSpPr>
        <p:spPr>
          <a:xfrm>
            <a:off x="819537" y="6522793"/>
            <a:ext cx="1821619" cy="230832"/>
          </a:xfrm>
          <a:prstGeom prst="rect">
            <a:avLst/>
          </a:prstGeom>
          <a:noFill/>
        </p:spPr>
        <p:txBody>
          <a:bodyPr wrap="square" lIns="0" rtlCol="0" anchor="ctr">
            <a:spAutoFit/>
          </a:bodyPr>
          <a:lstStyle/>
          <a:p>
            <a:pPr algn="l"/>
            <a:r>
              <a:rPr lang="de-DE" sz="900" dirty="0">
                <a:solidFill>
                  <a:schemeClr val="tx1">
                    <a:lumMod val="50000"/>
                    <a:lumOff val="50000"/>
                  </a:schemeClr>
                </a:solidFill>
                <a:latin typeface="IBM Plex Sans" panose="020B0503050203000203" pitchFamily="34" charset="0"/>
              </a:rPr>
              <a:t>|   © </a:t>
            </a:r>
            <a:r>
              <a:rPr lang="en-US" sz="900" dirty="0">
                <a:solidFill>
                  <a:schemeClr val="tx1">
                    <a:lumMod val="50000"/>
                    <a:lumOff val="50000"/>
                  </a:schemeClr>
                </a:solidFill>
                <a:latin typeface="IBM Plex Sans" panose="020B0503050203000203" pitchFamily="34" charset="0"/>
              </a:rPr>
              <a:t>IBM Confidential 2023</a:t>
            </a:r>
            <a:endParaRPr lang="en-US" sz="900" b="1" dirty="0">
              <a:solidFill>
                <a:schemeClr val="tx1">
                  <a:lumMod val="50000"/>
                  <a:lumOff val="50000"/>
                </a:schemeClr>
              </a:solidFill>
              <a:latin typeface="IBM Plex Sans" panose="020B0503050203000203" pitchFamily="34" charset="0"/>
            </a:endParaRPr>
          </a:p>
        </p:txBody>
      </p:sp>
      <p:pic>
        <p:nvPicPr>
          <p:cNvPr id="11" name="Picture 10">
            <a:extLst>
              <a:ext uri="{FF2B5EF4-FFF2-40B4-BE49-F238E27FC236}">
                <a16:creationId xmlns:a16="http://schemas.microsoft.com/office/drawing/2014/main" id="{5FA931C3-E307-4A41-8B61-1B6B064351AD}"/>
              </a:ext>
            </a:extLst>
          </p:cNvPr>
          <p:cNvPicPr>
            <a:picLocks noChangeAspect="1"/>
          </p:cNvPicPr>
          <p:nvPr userDrawn="1"/>
        </p:nvPicPr>
        <p:blipFill>
          <a:blip r:embed="rId11" cstate="email">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10621026" y="121814"/>
            <a:ext cx="523857" cy="238117"/>
          </a:xfrm>
          <a:prstGeom prst="rect">
            <a:avLst/>
          </a:prstGeom>
        </p:spPr>
      </p:pic>
      <p:cxnSp>
        <p:nvCxnSpPr>
          <p:cNvPr id="14" name="Straight Connector 13">
            <a:extLst>
              <a:ext uri="{FF2B5EF4-FFF2-40B4-BE49-F238E27FC236}">
                <a16:creationId xmlns:a16="http://schemas.microsoft.com/office/drawing/2014/main" id="{9F16E3C8-67CD-4A4D-B38B-B531D7BC85D8}"/>
              </a:ext>
            </a:extLst>
          </p:cNvPr>
          <p:cNvCxnSpPr>
            <a:cxnSpLocks/>
          </p:cNvCxnSpPr>
          <p:nvPr userDrawn="1"/>
        </p:nvCxnSpPr>
        <p:spPr>
          <a:xfrm>
            <a:off x="11228503" y="128437"/>
            <a:ext cx="0" cy="2314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UOB - Right By You">
            <a:extLst>
              <a:ext uri="{FF2B5EF4-FFF2-40B4-BE49-F238E27FC236}">
                <a16:creationId xmlns:a16="http://schemas.microsoft.com/office/drawing/2014/main" id="{A2BEEE82-33A0-60B6-CF8B-6A3EA78ED932}"/>
              </a:ext>
            </a:extLst>
          </p:cNvPr>
          <p:cNvPicPr>
            <a:picLocks noChangeAspect="1" noChangeArrowheads="1"/>
          </p:cNvPicPr>
          <p:nvPr userDrawn="1"/>
        </p:nvPicPr>
        <p:blipFill>
          <a:blip r:embed="rId12" cstate="email">
            <a:extLst>
              <a:ext uri="{28A0092B-C50C-407E-A947-70E740481C1C}">
                <a14:useLocalDpi xmlns:a14="http://schemas.microsoft.com/office/drawing/2010/main"/>
              </a:ext>
            </a:extLst>
          </a:blip>
          <a:srcRect/>
          <a:stretch>
            <a:fillRect/>
          </a:stretch>
        </p:blipFill>
        <p:spPr bwMode="auto">
          <a:xfrm>
            <a:off x="11312123" y="64591"/>
            <a:ext cx="695477"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06222"/>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CCD031-269F-024B-AB8D-BCDF951314E4}"/>
              </a:ext>
            </a:extLst>
          </p:cNvPr>
          <p:cNvSpPr/>
          <p:nvPr userDrawn="1"/>
        </p:nvSpPr>
        <p:spPr>
          <a:xfrm>
            <a:off x="-1238491" y="656169"/>
            <a:ext cx="277792" cy="277792"/>
          </a:xfrm>
          <a:prstGeom prst="rect">
            <a:avLst/>
          </a:prstGeom>
          <a:solidFill>
            <a:srgbClr val="E42A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5F6DA58-B2AE-2945-A06E-BB0942FE897B}"/>
              </a:ext>
            </a:extLst>
          </p:cNvPr>
          <p:cNvSpPr/>
          <p:nvPr userDrawn="1"/>
        </p:nvSpPr>
        <p:spPr>
          <a:xfrm>
            <a:off x="-902825" y="656169"/>
            <a:ext cx="277792" cy="277792"/>
          </a:xfrm>
          <a:prstGeom prst="rect">
            <a:avLst/>
          </a:prstGeom>
          <a:solidFill>
            <a:srgbClr val="EE42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47C21998-62A1-474D-8ADC-739CB37ED7F8}"/>
              </a:ext>
            </a:extLst>
          </p:cNvPr>
          <p:cNvSpPr/>
          <p:nvPr userDrawn="1"/>
        </p:nvSpPr>
        <p:spPr>
          <a:xfrm>
            <a:off x="-561373" y="656169"/>
            <a:ext cx="277792" cy="27779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01C1E4D-60CD-274B-B518-3C9878DE859F}"/>
              </a:ext>
            </a:extLst>
          </p:cNvPr>
          <p:cNvSpPr/>
          <p:nvPr userDrawn="1"/>
        </p:nvSpPr>
        <p:spPr>
          <a:xfrm>
            <a:off x="-1238491" y="1014984"/>
            <a:ext cx="277792" cy="277792"/>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B535FE7-E8D6-DF4D-B582-7F43427A714B}"/>
              </a:ext>
            </a:extLst>
          </p:cNvPr>
          <p:cNvSpPr/>
          <p:nvPr userDrawn="1"/>
        </p:nvSpPr>
        <p:spPr>
          <a:xfrm>
            <a:off x="-902825" y="1014984"/>
            <a:ext cx="277792" cy="27779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55148CC-752D-4742-80B4-E718FB095068}"/>
              </a:ext>
            </a:extLst>
          </p:cNvPr>
          <p:cNvSpPr/>
          <p:nvPr userDrawn="1"/>
        </p:nvSpPr>
        <p:spPr>
          <a:xfrm>
            <a:off x="-561373" y="1014984"/>
            <a:ext cx="277792" cy="277792"/>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 Same-side Corner of Rectangle 7">
            <a:extLst>
              <a:ext uri="{FF2B5EF4-FFF2-40B4-BE49-F238E27FC236}">
                <a16:creationId xmlns:a16="http://schemas.microsoft.com/office/drawing/2014/main" id="{4E790A89-DC7E-2449-BA68-9A166111876E}"/>
              </a:ext>
            </a:extLst>
          </p:cNvPr>
          <p:cNvSpPr/>
          <p:nvPr userDrawn="1"/>
        </p:nvSpPr>
        <p:spPr>
          <a:xfrm rot="5400000">
            <a:off x="178761" y="6262321"/>
            <a:ext cx="337753" cy="695276"/>
          </a:xfrm>
          <a:prstGeom prst="round2SameRect">
            <a:avLst>
              <a:gd name="adj1" fmla="val 50000"/>
              <a:gd name="adj2" fmla="val 0"/>
            </a:avLst>
          </a:prstGeom>
          <a:solidFill>
            <a:srgbClr val="E42A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EE2CE183-16CF-8343-B24C-EAF6F79E1DB5}"/>
              </a:ext>
            </a:extLst>
          </p:cNvPr>
          <p:cNvSpPr txBox="1">
            <a:spLocks/>
          </p:cNvSpPr>
          <p:nvPr userDrawn="1"/>
        </p:nvSpPr>
        <p:spPr>
          <a:xfrm>
            <a:off x="324808" y="6441082"/>
            <a:ext cx="370468" cy="365125"/>
          </a:xfrm>
          <a:prstGeom prst="rect">
            <a:avLst/>
          </a:prstGeom>
        </p:spPr>
        <p:txBody>
          <a:bodyPr vert="horz" lIns="90000" tIns="45720" rIns="91440" bIns="45720" rtlCol="0" anchor="ctr"/>
          <a:lstStyle>
            <a:defPPr>
              <a:defRPr lang="en-US"/>
            </a:defPPr>
            <a:lvl1pPr marL="0" algn="l"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CAB7D1-9C8D-9B4A-9550-561F0B9D52A2}" type="slidenum">
              <a:rPr lang="en-US" sz="900" b="0" smtClean="0">
                <a:solidFill>
                  <a:schemeClr val="bg1"/>
                </a:solidFill>
                <a:latin typeface="IBM Plex Sans" panose="020B0503050203000203" pitchFamily="34" charset="0"/>
              </a:rPr>
              <a:pPr/>
              <a:t>‹#›</a:t>
            </a:fld>
            <a:endParaRPr lang="en-US" sz="900" b="0" dirty="0">
              <a:solidFill>
                <a:schemeClr val="bg1"/>
              </a:solidFill>
              <a:latin typeface="IBM Plex Sans" panose="020B0503050203000203" pitchFamily="34" charset="0"/>
            </a:endParaRPr>
          </a:p>
        </p:txBody>
      </p:sp>
      <p:sp>
        <p:nvSpPr>
          <p:cNvPr id="10" name="TextBox 9">
            <a:extLst>
              <a:ext uri="{FF2B5EF4-FFF2-40B4-BE49-F238E27FC236}">
                <a16:creationId xmlns:a16="http://schemas.microsoft.com/office/drawing/2014/main" id="{FCAFCC77-54B1-3D44-987D-ADCE1E621CA6}"/>
              </a:ext>
            </a:extLst>
          </p:cNvPr>
          <p:cNvSpPr txBox="1"/>
          <p:nvPr userDrawn="1"/>
        </p:nvSpPr>
        <p:spPr>
          <a:xfrm>
            <a:off x="819536" y="6522793"/>
            <a:ext cx="1821619" cy="230832"/>
          </a:xfrm>
          <a:prstGeom prst="rect">
            <a:avLst/>
          </a:prstGeom>
          <a:noFill/>
        </p:spPr>
        <p:txBody>
          <a:bodyPr wrap="square" lIns="0" rtlCol="0" anchor="ctr">
            <a:spAutoFit/>
          </a:bodyPr>
          <a:lstStyle/>
          <a:p>
            <a:pPr algn="l"/>
            <a:r>
              <a:rPr lang="de-DE" sz="900" dirty="0">
                <a:solidFill>
                  <a:schemeClr val="tx1">
                    <a:lumMod val="50000"/>
                    <a:lumOff val="50000"/>
                  </a:schemeClr>
                </a:solidFill>
                <a:latin typeface="IBM Plex Sans" panose="020B0503050203000203" pitchFamily="34" charset="0"/>
              </a:rPr>
              <a:t>|   © </a:t>
            </a:r>
            <a:r>
              <a:rPr lang="en-US" sz="900" dirty="0">
                <a:solidFill>
                  <a:schemeClr val="tx1">
                    <a:lumMod val="50000"/>
                    <a:lumOff val="50000"/>
                  </a:schemeClr>
                </a:solidFill>
                <a:latin typeface="IBM Plex Sans" panose="020B0503050203000203" pitchFamily="34" charset="0"/>
              </a:rPr>
              <a:t>IBM Confidential 2023</a:t>
            </a:r>
            <a:endParaRPr lang="en-US" sz="900" b="1" dirty="0">
              <a:solidFill>
                <a:schemeClr val="tx1">
                  <a:lumMod val="50000"/>
                  <a:lumOff val="50000"/>
                </a:schemeClr>
              </a:solidFill>
              <a:latin typeface="IBM Plex Sans" panose="020B0503050203000203" pitchFamily="34" charset="0"/>
            </a:endParaRPr>
          </a:p>
        </p:txBody>
      </p:sp>
      <p:pic>
        <p:nvPicPr>
          <p:cNvPr id="11" name="Picture 10">
            <a:extLst>
              <a:ext uri="{FF2B5EF4-FFF2-40B4-BE49-F238E27FC236}">
                <a16:creationId xmlns:a16="http://schemas.microsoft.com/office/drawing/2014/main" id="{5FA931C3-E307-4A41-8B61-1B6B064351AD}"/>
              </a:ext>
            </a:extLst>
          </p:cNvPr>
          <p:cNvPicPr>
            <a:picLocks noChangeAspect="1"/>
          </p:cNvPicPr>
          <p:nvPr userDrawn="1"/>
        </p:nvPicPr>
        <p:blipFill>
          <a:blip r:embed="rId8">
            <a:duotone>
              <a:prstClr val="black"/>
              <a:srgbClr val="D9C3A5">
                <a:tint val="50000"/>
                <a:satMod val="180000"/>
              </a:srgbClr>
            </a:duotone>
          </a:blip>
          <a:srcRect/>
          <a:stretch/>
        </p:blipFill>
        <p:spPr>
          <a:xfrm>
            <a:off x="10621025" y="121813"/>
            <a:ext cx="523857" cy="238117"/>
          </a:xfrm>
          <a:prstGeom prst="rect">
            <a:avLst/>
          </a:prstGeom>
        </p:spPr>
      </p:pic>
      <p:cxnSp>
        <p:nvCxnSpPr>
          <p:cNvPr id="14" name="Straight Connector 13">
            <a:extLst>
              <a:ext uri="{FF2B5EF4-FFF2-40B4-BE49-F238E27FC236}">
                <a16:creationId xmlns:a16="http://schemas.microsoft.com/office/drawing/2014/main" id="{9F16E3C8-67CD-4A4D-B38B-B531D7BC85D8}"/>
              </a:ext>
            </a:extLst>
          </p:cNvPr>
          <p:cNvCxnSpPr>
            <a:cxnSpLocks/>
          </p:cNvCxnSpPr>
          <p:nvPr userDrawn="1"/>
        </p:nvCxnSpPr>
        <p:spPr>
          <a:xfrm>
            <a:off x="11228502" y="128437"/>
            <a:ext cx="0" cy="2314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UOB - Right By You">
            <a:extLst>
              <a:ext uri="{FF2B5EF4-FFF2-40B4-BE49-F238E27FC236}">
                <a16:creationId xmlns:a16="http://schemas.microsoft.com/office/drawing/2014/main" id="{A2BEEE82-33A0-60B6-CF8B-6A3EA78ED932}"/>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1312122" y="64590"/>
            <a:ext cx="695477"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825135"/>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ibm.com/docs/en/cloud-paks/cp-data/4.6.x?topic=catalogs-apache-hdfs-connection#ker-hive-hdfs" TargetMode="External"/><Relationship Id="rId1" Type="http://schemas.openxmlformats.org/officeDocument/2006/relationships/slideLayout" Target="../slideLayouts/slideLayout195.xml"/></Relationships>
</file>

<file path=ppt/slides/_rels/slide100.xml.rels><?xml version="1.0" encoding="UTF-8" standalone="yes"?>
<Relationships xmlns="http://schemas.openxmlformats.org/package/2006/relationships"><Relationship Id="rId8" Type="http://schemas.openxmlformats.org/officeDocument/2006/relationships/hyperlink" Target="https://www.ibm.com/docs/en/cloud-paks/cp-data/4.6.x?topic=environments-customizing" TargetMode="External"/><Relationship Id="rId3" Type="http://schemas.openxmlformats.org/officeDocument/2006/relationships/hyperlink" Target="https://www.ibm.com/docs/en/cloud-paks/cp-data/4.6.x?topic=planning-security-considerations#security__multitenancy" TargetMode="External"/><Relationship Id="rId7" Type="http://schemas.openxmlformats.org/officeDocument/2006/relationships/hyperlink" Target="https://www.ibm.com/docs/en/cloud-paks/cp-data/4.6.x?topic=projects-environment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ibm.com/docs/en/cloud-paks/cp-data/4.6.x?topic=spark-run-streaming-applications" TargetMode="External"/><Relationship Id="rId5" Type="http://schemas.openxmlformats.org/officeDocument/2006/relationships/hyperlink" Target="https://www.ibm.com/docs/en/cloud-paks/cp-data/4.6.x?topic=environments-spark" TargetMode="External"/><Relationship Id="rId4" Type="http://schemas.openxmlformats.org/officeDocument/2006/relationships/hyperlink" Target="https://www.ibm.com/docs/en/cloud-paks/cp-data/4.6.x?topic=services-anaconda-repository-cloud-pak-data"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102.xml.rels><?xml version="1.0" encoding="UTF-8" standalone="yes"?>
<Relationships xmlns="http://schemas.openxmlformats.org/package/2006/relationships"><Relationship Id="rId8" Type="http://schemas.openxmlformats.org/officeDocument/2006/relationships/hyperlink" Target="https://www.ibm.com/docs/en/cloud-paks/cp-data/4.6.x?topic=environments-customizing" TargetMode="External"/><Relationship Id="rId3" Type="http://schemas.openxmlformats.org/officeDocument/2006/relationships/hyperlink" Target="https://www.ibm.com/docs/en/cloud-paks/cp-data/4.6.x?topic=planning-security-considerations#security__multitenancy" TargetMode="External"/><Relationship Id="rId7" Type="http://schemas.openxmlformats.org/officeDocument/2006/relationships/hyperlink" Target="https://www.ibm.com/docs/en/cloud-paks/cp-data/4.6.x?topic=projects-environment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www.ibm.com/docs/en/cloud-paks/cp-data/4.6.x?topic=spark-run-streaming-applications" TargetMode="External"/><Relationship Id="rId5" Type="http://schemas.openxmlformats.org/officeDocument/2006/relationships/hyperlink" Target="https://www.ibm.com/docs/en/cloud-paks/cp-data/4.6.x?topic=environments-spark" TargetMode="External"/><Relationship Id="rId4" Type="http://schemas.openxmlformats.org/officeDocument/2006/relationships/hyperlink" Target="https://www.ibm.com/docs/en/cloud-paks/cp-data/4.6.x?topic=services-anaconda-repository-cloud-pak-data"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s://s3.us-east-2.amazonaws.com/"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jpe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jpeg"/><Relationship Id="rId4" Type="http://schemas.openxmlformats.org/officeDocument/2006/relationships/image" Target="../media/image39.png"/><Relationship Id="rId9" Type="http://schemas.openxmlformats.org/officeDocument/2006/relationships/image" Target="../media/image44.jpeg"/><Relationship Id="rId14" Type="http://schemas.openxmlformats.org/officeDocument/2006/relationships/image" Target="../media/image49.jpeg"/></Relationships>
</file>

<file path=ppt/slides/_rels/slide1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dataplatform.cloud.ibm.com/"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www.ibm.com/docs/en/cloud-paks/cp-data/4.6.x?topic=services-automatically-scaling"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8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jpeg"/><Relationship Id="rId3" Type="http://schemas.openxmlformats.org/officeDocument/2006/relationships/image" Target="../media/image16.png"/><Relationship Id="rId7" Type="http://schemas.openxmlformats.org/officeDocument/2006/relationships/image" Target="../media/image20.jpeg"/><Relationship Id="rId12" Type="http://schemas.openxmlformats.org/officeDocument/2006/relationships/image" Target="../media/image25.png"/><Relationship Id="rId2" Type="http://schemas.openxmlformats.org/officeDocument/2006/relationships/image" Target="../media/image15.jpeg"/><Relationship Id="rId16"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5" Type="http://schemas.openxmlformats.org/officeDocument/2006/relationships/image" Target="../media/image28.jp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 Id="rId14" Type="http://schemas.openxmlformats.org/officeDocument/2006/relationships/image" Target="../media/image27.png"/></Relationships>
</file>

<file path=ppt/slides/_rels/slide2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2.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s3.us-east-2.amazonaws.co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mailto:cpd.business.user@gmail.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2.xml"/><Relationship Id="rId1" Type="http://schemas.openxmlformats.org/officeDocument/2006/relationships/slideLayout" Target="../slideLayouts/slideLayout195.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dataplatform.cloud.ibm.co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ibm.com/docs/en/cloud-paks/cp-data/4.6.x?topic=catalogs-apache-kafka-connection"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appdynamics.com/solutions/cloud/cloud-monitoring/openshift" TargetMode="External"/><Relationship Id="rId2" Type="http://schemas.openxmlformats.org/officeDocument/2006/relationships/hyperlink" Target="https://docs.broadcom.com/doc/ca-application-performance-management-for-openshift" TargetMode="External"/><Relationship Id="rId1" Type="http://schemas.openxmlformats.org/officeDocument/2006/relationships/slideLayout" Target="../slideLayouts/slideLayout2.xml"/><Relationship Id="rId4" Type="http://schemas.openxmlformats.org/officeDocument/2006/relationships/hyperlink" Target="https://docs.itrsgroup.com/docs/geneos/data-collection/kubernetes/3.2.0/kubernetes.htm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www.ibm.com/docs/en/cloud-paks/cp-data/4.6.x?topic=spaces-exporting-space-assets"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www.ibm.com/docs/en/SSQNUZ_4.6.x/cpd/admin/monitoring-retention-period.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ibm.com/docs/en/cloud-paks/cp-data/4.6.x?topic=catalogs-apache-kafka-connection"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ibm.com/docs/en/cloud-paks/cp-data/4.6.x?topic=platform-monitoring-alertin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hyperlink" Target="https://www.ibm.com/docs/en/cloud-paks/cp-data/4.6.x?topic=users-enabling-email-notifications"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73.xml.rels><?xml version="1.0" encoding="UTF-8" standalone="yes"?>
<Relationships xmlns="http://schemas.openxmlformats.org/package/2006/relationships"><Relationship Id="rId8" Type="http://schemas.openxmlformats.org/officeDocument/2006/relationships/hyperlink" Target="https://www.ibm.com/docs/en/SSQNUZ_4.6.x/cpd/admin/post-install-export-audit-records-local.html" TargetMode="External"/><Relationship Id="rId13" Type="http://schemas.openxmlformats.org/officeDocument/2006/relationships/hyperlink" Target="https://www.ibm.com/docs/en/SSQNUZ_4.6.x/svc-do/do-audit-events.html" TargetMode="External"/><Relationship Id="rId18" Type="http://schemas.openxmlformats.org/officeDocument/2006/relationships/hyperlink" Target="https://www.ibm.com/docs/en/SSQNUZ_4.6.x/svc-speech/speech-to-text-admin-audit-events.html" TargetMode="External"/><Relationship Id="rId3" Type="http://schemas.openxmlformats.org/officeDocument/2006/relationships/hyperlink" Target="https://docs.openshift.com/container-platform/3.11/security/monitoring.html#security-monitoring-audit-log" TargetMode="External"/><Relationship Id="rId7" Type="http://schemas.openxmlformats.org/officeDocument/2006/relationships/hyperlink" Target="https://www.ibm.com/docs/en/SSQNUZ_4.6.x/cpd/admin/post-install-export-audit-records-logdna.html" TargetMode="External"/><Relationship Id="rId12" Type="http://schemas.openxmlformats.org/officeDocument/2006/relationships/hyperlink" Target="https://www.ibm.com/docs/en/SSQNUZ_4.6.x/svc-dmc/dmc-audit-events.html" TargetMode="External"/><Relationship Id="rId17" Type="http://schemas.openxmlformats.org/officeDocument/2006/relationships/hyperlink" Target="https://www.ibm.com/docs/en/SSQNUZ_4.6.x/svc-dv/wq-audit-events.html" TargetMode="External"/><Relationship Id="rId2" Type="http://schemas.openxmlformats.org/officeDocument/2006/relationships/notesSlide" Target="../notesSlides/notesSlide11.xml"/><Relationship Id="rId16" Type="http://schemas.openxmlformats.org/officeDocument/2006/relationships/hyperlink" Target="https://www.ibm.com/docs/en/SSQNUZ_4.6.x/svc-wkc/wkc-audit-events.html" TargetMode="External"/><Relationship Id="rId1" Type="http://schemas.openxmlformats.org/officeDocument/2006/relationships/slideLayout" Target="../slideLayouts/slideLayout2.xml"/><Relationship Id="rId6" Type="http://schemas.openxmlformats.org/officeDocument/2006/relationships/hyperlink" Target="https://www.ibm.com/docs/en/SSQNUZ_4.6.x/cpd/admin/post-install-export-audit-records-qradar.html" TargetMode="External"/><Relationship Id="rId11" Type="http://schemas.openxmlformats.org/officeDocument/2006/relationships/hyperlink" Target="https://www.ibm.com/docs/en/SSQNUZ_4.6.x/svc-bigsql/bigsql_audit_events.html" TargetMode="External"/><Relationship Id="rId5" Type="http://schemas.openxmlformats.org/officeDocument/2006/relationships/hyperlink" Target="https://www.ibm.com/docs/en/SSQNUZ_4.6.x/cpd/admin/post-install-export-audit-records-splunk.html" TargetMode="External"/><Relationship Id="rId15" Type="http://schemas.openxmlformats.org/officeDocument/2006/relationships/hyperlink" Target="https://www.ibm.com/docs/en/SSQNUZ_4.6.x/svc-ifx/ifx_audit_events.html" TargetMode="External"/><Relationship Id="rId10" Type="http://schemas.openxmlformats.org/officeDocument/2006/relationships/hyperlink" Target="https://www.ibm.com/docs/en/SSQNUZ_4.6.x/svc-ai-fact/ai-fact-audit-events.html" TargetMode="External"/><Relationship Id="rId4" Type="http://schemas.openxmlformats.org/officeDocument/2006/relationships/hyperlink" Target="https://github.ibm.com/PrivateCloud-analytics/zen-dev-test-utils/blob/gh-pages/docs/audit-logging.md#audit-logging-service" TargetMode="External"/><Relationship Id="rId9" Type="http://schemas.openxmlformats.org/officeDocument/2006/relationships/hyperlink" Target="https://www.ibm.com/docs/en/SSQNUZ_4.6.x/cpd/admin/post-install-platform-audit-events.html" TargetMode="External"/><Relationship Id="rId14" Type="http://schemas.openxmlformats.org/officeDocument/2006/relationships/hyperlink" Target="https://www.ibm.com/docs/en/SSQNUZ_4.6.x/svc-mdc/match360-audit-events.html"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ww.ibm.com/docs/en/cloud-paks/cp-data/4.6.x?topic=environment-exporting-audit-records-siem-solu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docs.openshift.com/container-platform/4.10/monitoring/reviewing-monitoring-dashboards.html"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ibm.com/docs/en/cloud-paks/cp-data/4.6.x?topic=administering-backing-up-restoring-cloud-pak-data"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www.ibm.com/docs/en/cloud-paks/cp-data/4.6.x?topic=users-connecting-your-identity-provider"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hyperlink" Target="https://www.ibm.com/docs/en/cloud-paks/cp-data/4.6.x?topic=environment-migrating-your-ldap-configuration-iam-service"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hyperlink" Target="https://www.ibm.com/docs/en/cloud-paks/cp-data/4.6.x?topic=governance-catalogs" TargetMode="External"/><Relationship Id="rId3" Type="http://schemas.openxmlformats.org/officeDocument/2006/relationships/hyperlink" Target="https://docs.openshift.com/container-platform/4.10/virt/virtual_machines/virt-controlling-vm-states.html" TargetMode="External"/><Relationship Id="rId7" Type="http://schemas.openxmlformats.org/officeDocument/2006/relationships/hyperlink" Target="https://www.ibm.com/docs/en/cloud-paks/cp-data/4.6.x?topic=overview-language-suppor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ibm.com/docs/en/cloud-paks/cp-data/4.6.x?topic=platform-monitoring-alerting" TargetMode="External"/><Relationship Id="rId5" Type="http://schemas.openxmlformats.org/officeDocument/2006/relationships/hyperlink" Target="https://www.ibm.com/docs/en/cloud-paks/cp-data/4.6.x?topic=data-online-backup-restore" TargetMode="External"/><Relationship Id="rId4" Type="http://schemas.openxmlformats.org/officeDocument/2006/relationships/hyperlink" Target="https://docs.openshift.com/container-platform/4.10/security/audit-log-view.html" TargetMode="External"/><Relationship Id="rId9" Type="http://schemas.openxmlformats.org/officeDocument/2006/relationships/hyperlink" Target="https://www.ibm.com/docs/en/cloud-paks/cp-data/4.6.x?topic=platform-changing-retention-period-monitoring-data"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ibm.com/docs/en/cloud-paks/cp-data/4.6.x?topic=catalogs-cloudera-impala-connection#ker-hive" TargetMode="External"/><Relationship Id="rId2" Type="http://schemas.openxmlformats.org/officeDocument/2006/relationships/hyperlink" Target="https://www.ibm.com/docs/en/SSQNUZ_4.6.x/cpd/admin/post-install-kerberos-configuration.html" TargetMode="External"/><Relationship Id="rId1" Type="http://schemas.openxmlformats.org/officeDocument/2006/relationships/slideLayout" Target="../slideLayouts/slideLayout19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ibm.com/docs/en/cloud-paks/cp-data/4.6.x?topic=catalogs-apache-kafka-connection" TargetMode="External"/><Relationship Id="rId2" Type="http://schemas.openxmlformats.org/officeDocument/2006/relationships/hyperlink" Target="https://www.ibm.com/docs/en/cloud-paks/cp-data/4.6.x?topic=resources-available-apis" TargetMode="External"/><Relationship Id="rId1" Type="http://schemas.openxmlformats.org/officeDocument/2006/relationships/slideLayout" Target="../slideLayouts/slideLayout2.xml"/><Relationship Id="rId4" Type="http://schemas.openxmlformats.org/officeDocument/2006/relationships/hyperlink" Target="https://www.ibm.com/docs/en/cloud-paks/cp-data/4.6.x?topic=specifications-supported-frameworks-software"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ibm.com/docs/en/cloud-paks/cp-data/4.6.x?topic=administering-backing-up-restoring-cloud-pak-data"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jpeg"/><Relationship Id="rId12" Type="http://schemas.openxmlformats.org/officeDocument/2006/relationships/image" Target="../media/image114.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8.svg"/><Relationship Id="rId11" Type="http://schemas.openxmlformats.org/officeDocument/2006/relationships/image" Target="../media/image113.jpeg"/><Relationship Id="rId5" Type="http://schemas.openxmlformats.org/officeDocument/2006/relationships/image" Target="../media/image107.png"/><Relationship Id="rId10" Type="http://schemas.openxmlformats.org/officeDocument/2006/relationships/image" Target="../media/image112.jpeg"/><Relationship Id="rId4" Type="http://schemas.openxmlformats.org/officeDocument/2006/relationships/image" Target="../media/image106.png"/><Relationship Id="rId9" Type="http://schemas.openxmlformats.org/officeDocument/2006/relationships/image" Target="../media/image111.png"/></Relationships>
</file>

<file path=ppt/slides/_rels/slide85.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svg"/><Relationship Id="rId7" Type="http://schemas.openxmlformats.org/officeDocument/2006/relationships/image" Target="../media/image120.svg"/><Relationship Id="rId12" Type="http://schemas.openxmlformats.org/officeDocument/2006/relationships/image" Target="../media/image125.png"/><Relationship Id="rId2" Type="http://schemas.openxmlformats.org/officeDocument/2006/relationships/image" Target="../media/image115.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svg"/><Relationship Id="rId15" Type="http://schemas.openxmlformats.org/officeDocument/2006/relationships/image" Target="../media/image12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svg"/><Relationship Id="rId14" Type="http://schemas.openxmlformats.org/officeDocument/2006/relationships/image" Target="../media/image127.png"/></Relationships>
</file>

<file path=ppt/slides/_rels/slide8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svg"/><Relationship Id="rId7" Type="http://schemas.openxmlformats.org/officeDocument/2006/relationships/image" Target="../media/image134.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www.ibm.com/links?url=https%3A%2F%2Fdocs.fluentd.org%2Foutpu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ibm.com/docs/en/cloud-paks/cp-data/4.6.x?topic=catalogs-apache-hive-connection#ker-hive" TargetMode="External"/><Relationship Id="rId2" Type="http://schemas.openxmlformats.org/officeDocument/2006/relationships/hyperlink" Target="https://www.ibm.com/docs/en/SSQNUZ_4.6.x/cpd/admin/post-install-kerberos-configuration.html" TargetMode="External"/><Relationship Id="rId1" Type="http://schemas.openxmlformats.org/officeDocument/2006/relationships/slideLayout" Target="../slideLayouts/slideLayout195.xml"/></Relationships>
</file>

<file path=ppt/slides/_rels/slide90.xml.rels><?xml version="1.0" encoding="UTF-8" standalone="yes"?>
<Relationships xmlns="http://schemas.openxmlformats.org/package/2006/relationships"><Relationship Id="rId8" Type="http://schemas.openxmlformats.org/officeDocument/2006/relationships/hyperlink" Target="https://www.ibm.com/docs/en/cloud-paks/cp-data/4.6.x?topic=environments-customizing" TargetMode="External"/><Relationship Id="rId3" Type="http://schemas.openxmlformats.org/officeDocument/2006/relationships/hyperlink" Target="https://www.ibm.com/docs/en/cloud-paks/cp-data/4.6.x?topic=planning-security-considerations#security__multitenancy" TargetMode="External"/><Relationship Id="rId7" Type="http://schemas.openxmlformats.org/officeDocument/2006/relationships/hyperlink" Target="https://www.ibm.com/docs/en/cloud-paks/cp-data/4.6.x?topic=projects-environment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ibm.com/docs/en/cloud-paks/cp-data/4.6.x?topic=spark-run-streaming-applications" TargetMode="External"/><Relationship Id="rId5" Type="http://schemas.openxmlformats.org/officeDocument/2006/relationships/hyperlink" Target="https://www.ibm.com/docs/en/cloud-paks/cp-data/4.6.x?topic=environments-spark" TargetMode="External"/><Relationship Id="rId4" Type="http://schemas.openxmlformats.org/officeDocument/2006/relationships/hyperlink" Target="https://www.ibm.com/docs/en/cloud-paks/cp-data/4.6.x?topic=services-anaconda-repository-cloud-pak-data" TargetMode="External"/></Relationships>
</file>

<file path=ppt/slides/_rels/slide91.xml.rels><?xml version="1.0" encoding="UTF-8" standalone="yes"?>
<Relationships xmlns="http://schemas.openxmlformats.org/package/2006/relationships"><Relationship Id="rId2" Type="http://schemas.openxmlformats.org/officeDocument/2006/relationships/hyperlink" Target="https://www.ibm.com/docs/en/SSQNUZ_4.6.x/cpd/admin/post-install-disable-shared-creds.html"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www.ibm.com/docs/en/cloud-paks/cp-data/4.0?topic=users-connecting-your-identity-provider"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www.ibm.com/docs/en/cloud-paks/cp-data/4.0?topic=tasks-integrating-iam-service" TargetMode="External"/><Relationship Id="rId4" Type="http://schemas.openxmlformats.org/officeDocument/2006/relationships/hyperlink" Target="https://www.ibm.com/docs/en/cloud-paks/cp-data/4.0?topic=client-configuring-sso"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9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www.ibm.com/links?url=https%3A%2F%2Fdocs.fluentd.org%2Foutpu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55D43-2CEC-4541-9EAF-9A1D0DA392B9}"/>
              </a:ext>
            </a:extLst>
          </p:cNvPr>
          <p:cNvSpPr>
            <a:spLocks noGrp="1"/>
          </p:cNvSpPr>
          <p:nvPr>
            <p:ph type="title"/>
          </p:nvPr>
        </p:nvSpPr>
        <p:spPr>
          <a:xfrm>
            <a:off x="273188" y="2648438"/>
            <a:ext cx="8262623" cy="1077705"/>
          </a:xfrm>
        </p:spPr>
        <p:txBody>
          <a:bodyPr/>
          <a:lstStyle/>
          <a:p>
            <a:r>
              <a:rPr lang="en-US" sz="3200" dirty="0">
                <a:latin typeface="IBM Plex Sans Light" panose="020B0403050203000203" pitchFamily="34" charset="0"/>
              </a:rPr>
              <a:t>UOB Models Analytic Platform RFP</a:t>
            </a:r>
            <a:br>
              <a:rPr lang="en-US" sz="3200" dirty="0">
                <a:latin typeface="IBM Plex Sans Light" panose="020B0403050203000203" pitchFamily="34" charset="0"/>
              </a:rPr>
            </a:br>
            <a:r>
              <a:rPr lang="en-US" sz="3200" i="1" dirty="0">
                <a:solidFill>
                  <a:srgbClr val="FFC000"/>
                </a:solidFill>
                <a:latin typeface="IBM Plex Sans Light" panose="020B0403050203000203" pitchFamily="34" charset="0"/>
              </a:rPr>
              <a:t>Proof of Concept</a:t>
            </a:r>
            <a:br>
              <a:rPr lang="en-US" dirty="0">
                <a:latin typeface="IBM Plex Sans Light" panose="020B0403050203000203" pitchFamily="34" charset="0"/>
              </a:rPr>
            </a:br>
            <a:endParaRPr lang="en-US" dirty="0">
              <a:latin typeface="IBM Plex Sans Light" panose="020B0403050203000203" pitchFamily="34" charset="0"/>
            </a:endParaRPr>
          </a:p>
        </p:txBody>
      </p:sp>
      <p:sp>
        <p:nvSpPr>
          <p:cNvPr id="3" name="Content Placeholder 2">
            <a:extLst>
              <a:ext uri="{FF2B5EF4-FFF2-40B4-BE49-F238E27FC236}">
                <a16:creationId xmlns:a16="http://schemas.microsoft.com/office/drawing/2014/main" id="{538F5074-40AA-FC42-B744-272C5447795F}"/>
              </a:ext>
            </a:extLst>
          </p:cNvPr>
          <p:cNvSpPr>
            <a:spLocks noGrp="1"/>
          </p:cNvSpPr>
          <p:nvPr>
            <p:ph idx="1"/>
          </p:nvPr>
        </p:nvSpPr>
        <p:spPr>
          <a:xfrm>
            <a:off x="273187" y="3933170"/>
            <a:ext cx="2411397" cy="391684"/>
          </a:xfrm>
          <a:solidFill>
            <a:schemeClr val="accent1"/>
          </a:solidFill>
        </p:spPr>
        <p:txBody>
          <a:bodyPr anchor="ctr"/>
          <a:lstStyle/>
          <a:p>
            <a:pPr algn="ctr"/>
            <a:r>
              <a:rPr lang="en-US" dirty="0"/>
              <a:t>July 2023</a:t>
            </a:r>
          </a:p>
        </p:txBody>
      </p:sp>
    </p:spTree>
    <p:extLst>
      <p:ext uri="{BB962C8B-B14F-4D97-AF65-F5344CB8AC3E}">
        <p14:creationId xmlns:p14="http://schemas.microsoft.com/office/powerpoint/2010/main" val="3036822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78CF6E-CE2D-736F-8754-A63BD3CB236D}"/>
              </a:ext>
            </a:extLst>
          </p:cNvPr>
          <p:cNvSpPr>
            <a:spLocks noGrp="1"/>
          </p:cNvSpPr>
          <p:nvPr>
            <p:ph idx="1"/>
          </p:nvPr>
        </p:nvSpPr>
        <p:spPr>
          <a:xfrm>
            <a:off x="276758" y="1265537"/>
            <a:ext cx="11442921" cy="4574540"/>
          </a:xfrm>
        </p:spPr>
        <p:txBody>
          <a:bodyPr/>
          <a:lstStyle/>
          <a:p>
            <a:r>
              <a:rPr lang="en-SG" b="1" dirty="0"/>
              <a:t>Create a connection to Apache HDFS</a:t>
            </a:r>
          </a:p>
          <a:p>
            <a:r>
              <a:rPr lang="en-SG" dirty="0"/>
              <a:t>To create the connection asset, you need these connection details. The </a:t>
            </a:r>
            <a:r>
              <a:rPr lang="en-SG" dirty="0" err="1"/>
              <a:t>WebHDFS</a:t>
            </a:r>
            <a:r>
              <a:rPr lang="en-SG" dirty="0"/>
              <a:t> URL is required. </a:t>
            </a:r>
            <a:br>
              <a:rPr lang="en-SG" dirty="0"/>
            </a:br>
            <a:r>
              <a:rPr lang="en-SG" dirty="0"/>
              <a:t>The available properties in the connection form depend on whether you select </a:t>
            </a:r>
            <a:r>
              <a:rPr lang="en-SG" b="1" dirty="0"/>
              <a:t>Connect to Apache Hive</a:t>
            </a:r>
            <a:r>
              <a:rPr lang="en-SG" dirty="0"/>
              <a:t> so that you can write tables to the Hive data source.</a:t>
            </a:r>
          </a:p>
          <a:p>
            <a:pPr>
              <a:buFont typeface="Arial" panose="020B0604020202020204" pitchFamily="34" charset="0"/>
              <a:buChar char="•"/>
            </a:pPr>
            <a:r>
              <a:rPr lang="en-SG" dirty="0" err="1"/>
              <a:t>WebHDFS</a:t>
            </a:r>
            <a:r>
              <a:rPr lang="en-SG" dirty="0"/>
              <a:t> URL to access HDFS.</a:t>
            </a:r>
          </a:p>
          <a:p>
            <a:pPr>
              <a:buFont typeface="Arial" panose="020B0604020202020204" pitchFamily="34" charset="0"/>
              <a:buChar char="•"/>
            </a:pPr>
            <a:r>
              <a:rPr lang="en-SG" dirty="0"/>
              <a:t>Hive host: Hostname or IP address of the Apache Hive server.</a:t>
            </a:r>
          </a:p>
          <a:p>
            <a:pPr>
              <a:buFont typeface="Arial" panose="020B0604020202020204" pitchFamily="34" charset="0"/>
              <a:buChar char="•"/>
            </a:pPr>
            <a:r>
              <a:rPr lang="en-SG" dirty="0"/>
              <a:t>Hive database: The database in Apache Hive.</a:t>
            </a:r>
          </a:p>
          <a:p>
            <a:pPr>
              <a:buFont typeface="Arial" panose="020B0604020202020204" pitchFamily="34" charset="0"/>
              <a:buChar char="•"/>
            </a:pPr>
            <a:r>
              <a:rPr lang="en-SG" dirty="0"/>
              <a:t>Hive port number: The port number of the Apache Hive server. The default value is 10000.</a:t>
            </a:r>
          </a:p>
          <a:p>
            <a:pPr>
              <a:buFont typeface="Arial" panose="020B0604020202020204" pitchFamily="34" charset="0"/>
              <a:buChar char="•"/>
            </a:pPr>
            <a:r>
              <a:rPr lang="en-SG" dirty="0"/>
              <a:t>Hive HTTP path: The path of the endpoint such as gateway/default/hive when the server is configured for HTTP transport mode.</a:t>
            </a:r>
          </a:p>
          <a:p>
            <a:pPr>
              <a:buFont typeface="Arial" panose="020B0604020202020204" pitchFamily="34" charset="0"/>
              <a:buChar char="•"/>
            </a:pPr>
            <a:r>
              <a:rPr lang="en-SG" dirty="0"/>
              <a:t>SSL certificate (if required by the Apache Hive server).</a:t>
            </a:r>
          </a:p>
          <a:p>
            <a:r>
              <a:rPr lang="en-SG" b="1" dirty="0"/>
              <a:t>Authentication method</a:t>
            </a:r>
          </a:p>
          <a:p>
            <a:r>
              <a:rPr lang="en-SG" dirty="0"/>
              <a:t>You can choose </a:t>
            </a:r>
            <a:r>
              <a:rPr lang="en-SG" b="1" dirty="0"/>
              <a:t>Kerberos credentials</a:t>
            </a:r>
            <a:r>
              <a:rPr lang="en-SG" dirty="0"/>
              <a:t> or </a:t>
            </a:r>
            <a:r>
              <a:rPr lang="en-SG" b="1" dirty="0"/>
              <a:t>Username and password</a:t>
            </a:r>
            <a:r>
              <a:rPr lang="en-SG" dirty="0"/>
              <a:t>. </a:t>
            </a:r>
            <a:br>
              <a:rPr lang="en-SG" dirty="0"/>
            </a:br>
            <a:endParaRPr lang="en-SG" dirty="0"/>
          </a:p>
          <a:p>
            <a:pPr>
              <a:buFont typeface="Arial" panose="020B0604020202020204" pitchFamily="34" charset="0"/>
              <a:buChar char="•"/>
            </a:pPr>
            <a:r>
              <a:rPr lang="en-SG" dirty="0"/>
              <a:t>For </a:t>
            </a:r>
            <a:r>
              <a:rPr lang="en-SG" b="1" dirty="0"/>
              <a:t>Kerberos credentials</a:t>
            </a:r>
            <a:r>
              <a:rPr lang="en-SG" dirty="0"/>
              <a:t>, you must complete the </a:t>
            </a:r>
            <a:r>
              <a:rPr lang="en-SG" dirty="0">
                <a:hlinkClick r:id="rId2"/>
              </a:rPr>
              <a:t>prerequisite for Kerberos authentication</a:t>
            </a:r>
            <a:r>
              <a:rPr lang="en-SG" dirty="0"/>
              <a:t> and you need the following connection details. You also need these details for Hive if you selected </a:t>
            </a:r>
            <a:r>
              <a:rPr lang="en-SG" b="1" dirty="0"/>
              <a:t>Connect to Apache Hive</a:t>
            </a:r>
            <a:r>
              <a:rPr lang="en-SG" dirty="0"/>
              <a:t>:</a:t>
            </a:r>
          </a:p>
          <a:p>
            <a:pPr marL="742950" lvl="1" indent="-285750">
              <a:buFont typeface="Arial" panose="020B0604020202020204" pitchFamily="34" charset="0"/>
              <a:buChar char="•"/>
            </a:pPr>
            <a:r>
              <a:rPr lang="en-SG" dirty="0"/>
              <a:t>Service principal name (SPN) that is configured for the data source.</a:t>
            </a:r>
          </a:p>
          <a:p>
            <a:pPr marL="742950" lvl="1" indent="-285750">
              <a:buFont typeface="Arial" panose="020B0604020202020204" pitchFamily="34" charset="0"/>
              <a:buChar char="•"/>
            </a:pPr>
            <a:r>
              <a:rPr lang="en-SG" dirty="0"/>
              <a:t>User principal name to connect to the </a:t>
            </a:r>
            <a:r>
              <a:rPr lang="en-SG" dirty="0" err="1"/>
              <a:t>Kerberized</a:t>
            </a:r>
            <a:r>
              <a:rPr lang="en-SG" dirty="0"/>
              <a:t> data source.</a:t>
            </a:r>
          </a:p>
          <a:p>
            <a:pPr marL="742950" lvl="1" indent="-285750">
              <a:buFont typeface="Arial" panose="020B0604020202020204" pitchFamily="34" charset="0"/>
              <a:buChar char="•"/>
            </a:pPr>
            <a:r>
              <a:rPr lang="en-SG" dirty="0"/>
              <a:t>The </a:t>
            </a:r>
            <a:r>
              <a:rPr lang="en-SG" dirty="0" err="1"/>
              <a:t>keytab</a:t>
            </a:r>
            <a:r>
              <a:rPr lang="en-SG" dirty="0"/>
              <a:t> file for the user principal name that is used to authenticate to the Key Distribution </a:t>
            </a:r>
            <a:r>
              <a:rPr lang="en-SG" dirty="0" err="1"/>
              <a:t>Center</a:t>
            </a:r>
            <a:r>
              <a:rPr lang="en-SG" dirty="0"/>
              <a:t> (KDC).</a:t>
            </a:r>
          </a:p>
          <a:p>
            <a:pPr>
              <a:buFont typeface="Arial" panose="020B0604020202020204" pitchFamily="34" charset="0"/>
              <a:buChar char="•"/>
            </a:pPr>
            <a:r>
              <a:rPr lang="en-SG" dirty="0"/>
              <a:t>For </a:t>
            </a:r>
            <a:r>
              <a:rPr lang="en-SG" b="1" dirty="0"/>
              <a:t>Username and password</a:t>
            </a:r>
            <a:r>
              <a:rPr lang="en-SG" dirty="0"/>
              <a:t>, you also provide values for the Hive user and password if you connect to Apache Hive.</a:t>
            </a:r>
          </a:p>
          <a:p>
            <a:endParaRPr lang="en-US" dirty="0"/>
          </a:p>
        </p:txBody>
      </p:sp>
      <p:sp>
        <p:nvSpPr>
          <p:cNvPr id="3" name="Title 2">
            <a:extLst>
              <a:ext uri="{FF2B5EF4-FFF2-40B4-BE49-F238E27FC236}">
                <a16:creationId xmlns:a16="http://schemas.microsoft.com/office/drawing/2014/main" id="{2646AD77-C7F2-764C-7903-9D8E9D97BE07}"/>
              </a:ext>
            </a:extLst>
          </p:cNvPr>
          <p:cNvSpPr>
            <a:spLocks noGrp="1"/>
          </p:cNvSpPr>
          <p:nvPr>
            <p:ph type="title"/>
          </p:nvPr>
        </p:nvSpPr>
        <p:spPr/>
        <p:txBody>
          <a:bodyPr/>
          <a:lstStyle/>
          <a:p>
            <a:r>
              <a:rPr lang="en-US" b="1" dirty="0"/>
              <a:t>Kerberos Integration steps- Apache HDFS</a:t>
            </a:r>
            <a:endParaRPr lang="en-US" dirty="0"/>
          </a:p>
        </p:txBody>
      </p:sp>
    </p:spTree>
    <p:extLst>
      <p:ext uri="{BB962C8B-B14F-4D97-AF65-F5344CB8AC3E}">
        <p14:creationId xmlns:p14="http://schemas.microsoft.com/office/powerpoint/2010/main" val="15361903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515E9-853A-B1CC-7D11-A5F9BF3E77C6}"/>
              </a:ext>
            </a:extLst>
          </p:cNvPr>
          <p:cNvSpPr>
            <a:spLocks noGrp="1"/>
          </p:cNvSpPr>
          <p:nvPr>
            <p:ph idx="1"/>
          </p:nvPr>
        </p:nvSpPr>
        <p:spPr>
          <a:xfrm>
            <a:off x="290103" y="1327034"/>
            <a:ext cx="3973216" cy="4574540"/>
          </a:xfrm>
        </p:spPr>
        <p:txBody>
          <a:bodyPr/>
          <a:lstStyle/>
          <a:p>
            <a:r>
              <a:rPr lang="en-SG" sz="1800" b="1" dirty="0"/>
              <a:t>Environments:</a:t>
            </a:r>
          </a:p>
          <a:p>
            <a:endParaRPr lang="en-SG" sz="1800" b="1" dirty="0"/>
          </a:p>
          <a:p>
            <a:pPr marL="233363" lvl="1" indent="-233363">
              <a:buFont typeface="Arial" panose="020B0604020202020204" pitchFamily="34" charset="0"/>
              <a:buChar char="•"/>
            </a:pPr>
            <a:r>
              <a:rPr lang="en-SG" sz="1800" u="sng" dirty="0">
                <a:solidFill>
                  <a:schemeClr val="bg2"/>
                </a:solidFill>
                <a:latin typeface="+mn-lt"/>
                <a:ea typeface="+mn-ea"/>
                <a:cs typeface="+mn-cs"/>
              </a:rPr>
              <a:t>Hybrid Cloud</a:t>
            </a:r>
            <a:r>
              <a:rPr lang="en-SG" sz="1800" dirty="0">
                <a:solidFill>
                  <a:schemeClr val="tx1"/>
                </a:solidFill>
                <a:latin typeface="+mn-lt"/>
                <a:ea typeface="+mn-ea"/>
                <a:cs typeface="+mn-cs"/>
              </a:rPr>
              <a:t> – Cloud native &amp; microservices based, distributed compute, and scaling with OpenShift</a:t>
            </a:r>
            <a:br>
              <a:rPr lang="en-SG" sz="1800" dirty="0">
                <a:solidFill>
                  <a:schemeClr val="tx1"/>
                </a:solidFill>
                <a:latin typeface="+mn-lt"/>
                <a:ea typeface="+mn-ea"/>
                <a:cs typeface="+mn-cs"/>
              </a:rPr>
            </a:br>
            <a:endParaRPr lang="en-SG" dirty="0">
              <a:latin typeface="+mn-lt"/>
            </a:endParaRPr>
          </a:p>
          <a:p>
            <a:pPr marL="233363" lvl="1" indent="-233363">
              <a:buFont typeface="Arial" panose="020B0604020202020204" pitchFamily="34" charset="0"/>
              <a:buChar char="•"/>
            </a:pPr>
            <a:r>
              <a:rPr lang="en-SG" sz="1800" dirty="0">
                <a:solidFill>
                  <a:schemeClr val="tx1"/>
                </a:solidFill>
                <a:latin typeface="+mn-lt"/>
                <a:ea typeface="+mn-ea"/>
                <a:cs typeface="+mn-cs"/>
              </a:rPr>
              <a:t>Plug and Play with </a:t>
            </a:r>
            <a:r>
              <a:rPr lang="en-SG" sz="1800" u="sng" dirty="0">
                <a:solidFill>
                  <a:schemeClr val="bg2"/>
                </a:solidFill>
                <a:latin typeface="+mn-lt"/>
                <a:ea typeface="+mn-ea"/>
                <a:cs typeface="+mn-cs"/>
              </a:rPr>
              <a:t>addon services</a:t>
            </a:r>
            <a:br>
              <a:rPr lang="en-SG" sz="1800" dirty="0">
                <a:solidFill>
                  <a:schemeClr val="tx1"/>
                </a:solidFill>
                <a:latin typeface="+mn-lt"/>
                <a:ea typeface="+mn-ea"/>
                <a:cs typeface="+mn-cs"/>
              </a:rPr>
            </a:br>
            <a:endParaRPr lang="en-SG" sz="1800" dirty="0">
              <a:solidFill>
                <a:schemeClr val="tx1"/>
              </a:solidFill>
              <a:latin typeface="+mn-lt"/>
              <a:ea typeface="+mn-ea"/>
              <a:cs typeface="+mn-cs"/>
            </a:endParaRPr>
          </a:p>
          <a:p>
            <a:pPr marL="233363" lvl="1" indent="-233363">
              <a:buFont typeface="Arial" panose="020B0604020202020204" pitchFamily="34" charset="0"/>
              <a:buChar char="•"/>
            </a:pPr>
            <a:r>
              <a:rPr lang="en-SG" sz="1800" dirty="0">
                <a:solidFill>
                  <a:schemeClr val="tx1"/>
                </a:solidFill>
                <a:latin typeface="+mn-lt"/>
                <a:ea typeface="+mn-ea"/>
                <a:cs typeface="+mn-cs"/>
                <a:hlinkClick r:id="rId3"/>
              </a:rPr>
              <a:t>Multi-tenancy</a:t>
            </a:r>
            <a:r>
              <a:rPr lang="en-SG" sz="1800" dirty="0">
                <a:solidFill>
                  <a:schemeClr val="tx1"/>
                </a:solidFill>
                <a:latin typeface="+mn-lt"/>
                <a:ea typeface="+mn-ea"/>
                <a:cs typeface="+mn-cs"/>
              </a:rPr>
              <a:t> supported at physical</a:t>
            </a:r>
            <a:br>
              <a:rPr lang="en-SG" sz="1800" dirty="0">
                <a:solidFill>
                  <a:schemeClr val="tx1"/>
                </a:solidFill>
                <a:latin typeface="+mn-lt"/>
                <a:ea typeface="+mn-ea"/>
                <a:cs typeface="+mn-cs"/>
              </a:rPr>
            </a:br>
            <a:r>
              <a:rPr lang="en-SG" sz="1800" dirty="0">
                <a:solidFill>
                  <a:schemeClr val="tx1"/>
                </a:solidFill>
                <a:latin typeface="+mn-lt"/>
                <a:ea typeface="+mn-ea"/>
                <a:cs typeface="+mn-cs"/>
              </a:rPr>
              <a:t>and logical levels</a:t>
            </a:r>
          </a:p>
          <a:p>
            <a:pPr marL="233363" lvl="1" indent="-233363">
              <a:buFont typeface="Arial" panose="020B0604020202020204" pitchFamily="34" charset="0"/>
              <a:buChar char="•"/>
            </a:pPr>
            <a:endParaRPr lang="en-SG" sz="1800" dirty="0">
              <a:solidFill>
                <a:schemeClr val="tx1"/>
              </a:solidFill>
              <a:latin typeface="+mn-lt"/>
              <a:ea typeface="+mn-ea"/>
              <a:cs typeface="+mn-cs"/>
            </a:endParaRPr>
          </a:p>
          <a:p>
            <a:pPr marL="233363" lvl="1" indent="-233363">
              <a:buFont typeface="Arial" panose="020B0604020202020204" pitchFamily="34" charset="0"/>
              <a:buChar char="•"/>
            </a:pPr>
            <a:r>
              <a:rPr lang="en-SG" sz="1800" dirty="0">
                <a:solidFill>
                  <a:schemeClr val="tx1"/>
                </a:solidFill>
                <a:latin typeface="+mn-lt"/>
                <a:ea typeface="+mn-ea"/>
                <a:cs typeface="+mn-cs"/>
              </a:rPr>
              <a:t>Package &amp; library </a:t>
            </a:r>
            <a:r>
              <a:rPr lang="en-SG" sz="1800" dirty="0" err="1">
                <a:solidFill>
                  <a:schemeClr val="tx1"/>
                </a:solidFill>
                <a:latin typeface="+mn-lt"/>
                <a:ea typeface="+mn-ea"/>
                <a:cs typeface="+mn-cs"/>
              </a:rPr>
              <a:t>lifecyle</a:t>
            </a:r>
            <a:r>
              <a:rPr lang="en-SG" sz="1800" dirty="0">
                <a:solidFill>
                  <a:schemeClr val="tx1"/>
                </a:solidFill>
                <a:latin typeface="+mn-lt"/>
                <a:ea typeface="+mn-ea"/>
                <a:cs typeface="+mn-cs"/>
              </a:rPr>
              <a:t> management supported through </a:t>
            </a:r>
            <a:r>
              <a:rPr lang="en-SG" sz="1800" dirty="0">
                <a:solidFill>
                  <a:schemeClr val="tx1"/>
                </a:solidFill>
                <a:latin typeface="+mn-lt"/>
                <a:ea typeface="+mn-ea"/>
                <a:cs typeface="+mn-cs"/>
                <a:hlinkClick r:id="rId4"/>
              </a:rPr>
              <a:t>Anaconda Repo</a:t>
            </a:r>
            <a:endParaRPr lang="en-SG" sz="1800" dirty="0">
              <a:solidFill>
                <a:schemeClr val="tx1"/>
              </a:solidFill>
              <a:latin typeface="+mn-lt"/>
              <a:ea typeface="+mn-ea"/>
              <a:cs typeface="+mn-cs"/>
            </a:endParaRPr>
          </a:p>
        </p:txBody>
      </p:sp>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Model Environments / Runtimes / Scalability</a:t>
            </a:r>
          </a:p>
        </p:txBody>
      </p:sp>
      <p:cxnSp>
        <p:nvCxnSpPr>
          <p:cNvPr id="5" name="Straight Connector 4">
            <a:extLst>
              <a:ext uri="{FF2B5EF4-FFF2-40B4-BE49-F238E27FC236}">
                <a16:creationId xmlns:a16="http://schemas.microsoft.com/office/drawing/2014/main" id="{2EB45045-9D47-E9DB-627B-34893356BE96}"/>
              </a:ext>
            </a:extLst>
          </p:cNvPr>
          <p:cNvCxnSpPr/>
          <p:nvPr/>
        </p:nvCxnSpPr>
        <p:spPr>
          <a:xfrm>
            <a:off x="4232301" y="1824874"/>
            <a:ext cx="0" cy="4076700"/>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EE21A34-D7B3-DB3D-7511-704D93D5FD0C}"/>
              </a:ext>
            </a:extLst>
          </p:cNvPr>
          <p:cNvCxnSpPr/>
          <p:nvPr/>
        </p:nvCxnSpPr>
        <p:spPr>
          <a:xfrm>
            <a:off x="8362179" y="1686791"/>
            <a:ext cx="0" cy="4076700"/>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Content Placeholder 1">
            <a:extLst>
              <a:ext uri="{FF2B5EF4-FFF2-40B4-BE49-F238E27FC236}">
                <a16:creationId xmlns:a16="http://schemas.microsoft.com/office/drawing/2014/main" id="{2CF8773D-6F72-FB3D-28DC-23E608602379}"/>
              </a:ext>
            </a:extLst>
          </p:cNvPr>
          <p:cNvSpPr txBox="1">
            <a:spLocks/>
          </p:cNvSpPr>
          <p:nvPr/>
        </p:nvSpPr>
        <p:spPr>
          <a:xfrm>
            <a:off x="4330680" y="1304925"/>
            <a:ext cx="3973216" cy="4574540"/>
          </a:xfrm>
          <a:prstGeom prst="rect">
            <a:avLst/>
          </a:prstGeom>
        </p:spPr>
        <p:txBody>
          <a:bodyPr vert="horz" lIns="51323" tIns="25667" rIns="51323" bIns="25667"/>
          <a:lstStyle>
            <a:lvl1pPr marL="0" indent="0" algn="l" defTabSz="914400" rtl="0" eaLnBrk="1" latinLnBrk="0" hangingPunct="1">
              <a:lnSpc>
                <a:spcPct val="90000"/>
              </a:lnSpc>
              <a:spcBef>
                <a:spcPts val="10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2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4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6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8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1800" b="1" dirty="0"/>
              <a:t>Runtimes:</a:t>
            </a:r>
            <a:br>
              <a:rPr lang="en-SG" sz="1800" b="1" dirty="0"/>
            </a:br>
            <a:endParaRPr lang="en-SG" sz="1800" b="1" dirty="0"/>
          </a:p>
          <a:p>
            <a:pPr marL="285750" indent="-285750">
              <a:buFont typeface="Arial" panose="020B0604020202020204" pitchFamily="34" charset="0"/>
              <a:buChar char="•"/>
            </a:pPr>
            <a:r>
              <a:rPr lang="en-SG" sz="1600" dirty="0">
                <a:latin typeface="+mn-lt"/>
              </a:rPr>
              <a:t>In-memory computing with – e.g. </a:t>
            </a:r>
            <a:r>
              <a:rPr lang="en-SG" sz="1600" dirty="0">
                <a:latin typeface="+mn-lt"/>
                <a:hlinkClick r:id="rId5"/>
              </a:rPr>
              <a:t>Spark</a:t>
            </a:r>
            <a:r>
              <a:rPr lang="en-SG" sz="1600" b="1" dirty="0">
                <a:latin typeface="+mn-lt"/>
              </a:rPr>
              <a:t> </a:t>
            </a:r>
          </a:p>
          <a:p>
            <a:pPr marL="285750" indent="-285750">
              <a:buFont typeface="Arial" panose="020B0604020202020204" pitchFamily="34" charset="0"/>
              <a:buChar char="•"/>
            </a:pPr>
            <a:r>
              <a:rPr lang="en-SG" sz="1600" dirty="0">
                <a:latin typeface="+mn-lt"/>
                <a:hlinkClick r:id="rId6"/>
              </a:rPr>
              <a:t>Spark Streaming </a:t>
            </a:r>
            <a:r>
              <a:rPr lang="en-SG" sz="1600" dirty="0">
                <a:latin typeface="+mn-lt"/>
              </a:rPr>
              <a:t>enables scalable, high-throughput, fault-tolerant live data streaming. </a:t>
            </a:r>
          </a:p>
          <a:p>
            <a:pPr marL="285750" indent="-285750">
              <a:buFont typeface="Arial" panose="020B0604020202020204" pitchFamily="34" charset="0"/>
              <a:buChar char="•"/>
            </a:pPr>
            <a:r>
              <a:rPr lang="en-SG" sz="1600" dirty="0">
                <a:latin typeface="+mn-lt"/>
              </a:rPr>
              <a:t>Wide variety of </a:t>
            </a:r>
            <a:r>
              <a:rPr lang="en-SG" sz="1600" dirty="0">
                <a:latin typeface="+mn-lt"/>
                <a:hlinkClick r:id="rId7"/>
              </a:rPr>
              <a:t>language runtimes</a:t>
            </a:r>
            <a:br>
              <a:rPr lang="en-SG" sz="1600" dirty="0">
                <a:latin typeface="+mn-lt"/>
                <a:hlinkClick r:id="rId7"/>
              </a:rPr>
            </a:br>
            <a:r>
              <a:rPr lang="en-SG" sz="1600" dirty="0">
                <a:latin typeface="+mn-lt"/>
                <a:hlinkClick r:id="rId7"/>
              </a:rPr>
              <a:t>and package</a:t>
            </a:r>
            <a:r>
              <a:rPr lang="en-SG" sz="1600" dirty="0">
                <a:latin typeface="+mn-lt"/>
              </a:rPr>
              <a:t>s supported – e.g. Python, R, ONNX, Pandas, </a:t>
            </a:r>
            <a:r>
              <a:rPr lang="en-SG" sz="1600" dirty="0" err="1">
                <a:latin typeface="+mn-lt"/>
              </a:rPr>
              <a:t>Tensorflow</a:t>
            </a:r>
            <a:endParaRPr lang="en-SG" sz="1600" dirty="0">
              <a:latin typeface="+mn-lt"/>
            </a:endParaRPr>
          </a:p>
          <a:p>
            <a:pPr marL="285750" indent="-285750">
              <a:buFont typeface="Arial" panose="020B0604020202020204" pitchFamily="34" charset="0"/>
              <a:buChar char="•"/>
            </a:pPr>
            <a:r>
              <a:rPr lang="en-SG" sz="1600" dirty="0">
                <a:latin typeface="+mn-lt"/>
                <a:hlinkClick r:id="rId8"/>
              </a:rPr>
              <a:t>Customizable</a:t>
            </a:r>
            <a:r>
              <a:rPr lang="en-SG" sz="1600" dirty="0">
                <a:latin typeface="+mn-lt"/>
              </a:rPr>
              <a:t> and extendable – e.g. </a:t>
            </a:r>
            <a:r>
              <a:rPr lang="en-SG" sz="1600" dirty="0" err="1">
                <a:latin typeface="+mn-lt"/>
              </a:rPr>
              <a:t>conda</a:t>
            </a:r>
            <a:r>
              <a:rPr lang="en-SG" sz="1600" dirty="0">
                <a:latin typeface="+mn-lt"/>
              </a:rPr>
              <a:t>, mamba, pip in notebook/env template</a:t>
            </a:r>
            <a:br>
              <a:rPr lang="en-SG" sz="1800" b="1" dirty="0"/>
            </a:br>
            <a:endParaRPr lang="en-SG" sz="1800" b="1" dirty="0"/>
          </a:p>
        </p:txBody>
      </p:sp>
      <p:sp>
        <p:nvSpPr>
          <p:cNvPr id="8" name="Content Placeholder 1">
            <a:extLst>
              <a:ext uri="{FF2B5EF4-FFF2-40B4-BE49-F238E27FC236}">
                <a16:creationId xmlns:a16="http://schemas.microsoft.com/office/drawing/2014/main" id="{1F30AFB2-624B-C2F1-397B-A8B278CB6B74}"/>
              </a:ext>
            </a:extLst>
          </p:cNvPr>
          <p:cNvSpPr txBox="1">
            <a:spLocks/>
          </p:cNvSpPr>
          <p:nvPr/>
        </p:nvSpPr>
        <p:spPr>
          <a:xfrm>
            <a:off x="8413856" y="1262681"/>
            <a:ext cx="3658539" cy="4574540"/>
          </a:xfrm>
          <a:prstGeom prst="rect">
            <a:avLst/>
          </a:prstGeom>
        </p:spPr>
        <p:txBody>
          <a:bodyPr vert="horz" lIns="51323" tIns="25667" rIns="51323" bIns="25667"/>
          <a:lstStyle>
            <a:lvl1pPr marL="0" indent="0" algn="l" defTabSz="914400" rtl="0" eaLnBrk="1" latinLnBrk="0" hangingPunct="1">
              <a:lnSpc>
                <a:spcPct val="90000"/>
              </a:lnSpc>
              <a:spcBef>
                <a:spcPts val="10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2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4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6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8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1800" b="1" dirty="0"/>
              <a:t>Scalability:</a:t>
            </a:r>
            <a:br>
              <a:rPr lang="en-SG" sz="1800" b="1" dirty="0"/>
            </a:br>
            <a:endParaRPr lang="en-SG" sz="1800" b="1" dirty="0"/>
          </a:p>
          <a:p>
            <a:pPr marL="285750" indent="-285750">
              <a:buFont typeface="Arial" panose="020B0604020202020204" pitchFamily="34" charset="0"/>
              <a:buChar char="•"/>
            </a:pPr>
            <a:r>
              <a:rPr lang="en-US" sz="1600" dirty="0">
                <a:solidFill>
                  <a:schemeClr val="tx1"/>
                </a:solidFill>
                <a:latin typeface="+mn-lt"/>
                <a:ea typeface="+mn-ea"/>
                <a:cs typeface="+mn-cs"/>
              </a:rPr>
              <a:t>CPD services </a:t>
            </a:r>
            <a:r>
              <a:rPr lang="en-US" sz="1600" u="sng" dirty="0">
                <a:solidFill>
                  <a:schemeClr val="bg2"/>
                </a:solidFill>
                <a:latin typeface="+mn-lt"/>
                <a:ea typeface="+mn-ea"/>
                <a:cs typeface="+mn-cs"/>
              </a:rPr>
              <a:t>Size and Auto Scaling</a:t>
            </a:r>
            <a:endParaRPr lang="en-SG" sz="1600" u="sng" dirty="0">
              <a:solidFill>
                <a:schemeClr val="bg2"/>
              </a:solidFill>
              <a:latin typeface="+mn-lt"/>
            </a:endParaRPr>
          </a:p>
          <a:p>
            <a:pPr marL="285750" indent="-285750">
              <a:buFont typeface="Arial" panose="020B0604020202020204" pitchFamily="34" charset="0"/>
              <a:buChar char="•"/>
            </a:pPr>
            <a:r>
              <a:rPr lang="en-US" sz="1600" dirty="0">
                <a:solidFill>
                  <a:schemeClr val="tx1"/>
                </a:solidFill>
                <a:latin typeface="+mn-lt"/>
                <a:ea typeface="+mn-ea"/>
                <a:cs typeface="+mn-cs"/>
              </a:rPr>
              <a:t>Individual Service and Service Instance </a:t>
            </a:r>
            <a:r>
              <a:rPr lang="en-US" sz="1600" u="sng" dirty="0">
                <a:solidFill>
                  <a:schemeClr val="bg2"/>
                </a:solidFill>
                <a:latin typeface="+mn-lt"/>
                <a:ea typeface="+mn-ea"/>
                <a:cs typeface="+mn-cs"/>
              </a:rPr>
              <a:t>Shutdown and Restart </a:t>
            </a:r>
          </a:p>
          <a:p>
            <a:pPr marL="285750" indent="-285750">
              <a:buFont typeface="Arial" panose="020B0604020202020204" pitchFamily="34" charset="0"/>
              <a:buChar char="•"/>
            </a:pPr>
            <a:r>
              <a:rPr lang="en-SG" sz="1600" dirty="0">
                <a:solidFill>
                  <a:schemeClr val="tx1"/>
                </a:solidFill>
                <a:latin typeface="+mn-lt"/>
                <a:ea typeface="+mn-ea"/>
                <a:cs typeface="+mn-cs"/>
              </a:rPr>
              <a:t>You can adjust IBM Cloud Pak for Data services by scaling the resources that they use to support </a:t>
            </a:r>
            <a:r>
              <a:rPr lang="en-SG" sz="1600" u="sng" dirty="0">
                <a:solidFill>
                  <a:schemeClr val="bg2"/>
                </a:solidFill>
                <a:latin typeface="+mn-lt"/>
                <a:ea typeface="+mn-ea"/>
                <a:cs typeface="+mn-cs"/>
              </a:rPr>
              <a:t>high availability </a:t>
            </a:r>
            <a:r>
              <a:rPr lang="en-SG" sz="1600" dirty="0">
                <a:solidFill>
                  <a:schemeClr val="tx1"/>
                </a:solidFill>
                <a:latin typeface="+mn-lt"/>
                <a:ea typeface="+mn-ea"/>
                <a:cs typeface="+mn-cs"/>
              </a:rPr>
              <a:t>or to increase </a:t>
            </a:r>
            <a:r>
              <a:rPr lang="en-SG" sz="1600" u="sng" dirty="0">
                <a:solidFill>
                  <a:schemeClr val="bg2"/>
                </a:solidFill>
                <a:latin typeface="+mn-lt"/>
                <a:ea typeface="+mn-ea"/>
                <a:cs typeface="+mn-cs"/>
              </a:rPr>
              <a:t>processing capacity</a:t>
            </a:r>
            <a:endParaRPr lang="en-US" sz="1600" dirty="0">
              <a:solidFill>
                <a:schemeClr val="tx1"/>
              </a:solidFill>
              <a:latin typeface="+mn-lt"/>
              <a:ea typeface="+mn-ea"/>
              <a:cs typeface="+mn-cs"/>
            </a:endParaRPr>
          </a:p>
          <a:p>
            <a:pPr marL="285750" indent="-285750">
              <a:buFont typeface="Arial" panose="020B0604020202020204" pitchFamily="34" charset="0"/>
              <a:buChar char="•"/>
            </a:pPr>
            <a:r>
              <a:rPr kumimoji="0" lang="en-CA" sz="1600" b="0" i="0" u="sng" strike="noStrike" kern="0" cap="none" spc="0" normalizeH="0" baseline="0" noProof="0" dirty="0">
                <a:ln>
                  <a:noFill/>
                </a:ln>
                <a:solidFill>
                  <a:schemeClr val="bg2"/>
                </a:solidFill>
                <a:effectLst/>
                <a:uLnTx/>
                <a:uFillTx/>
                <a:latin typeface="Arial" panose="020B0604020202020204"/>
                <a:cs typeface="Arial" panose="020B0604020202020204" pitchFamily="34" charset="0"/>
              </a:rPr>
              <a:t>scaling out and scaling in automatically-</a:t>
            </a:r>
            <a:r>
              <a:rPr kumimoji="0" lang="en-CA" sz="1800" b="0" i="0" u="none" strike="noStrike" kern="0" cap="none" spc="0" normalizeH="0" baseline="0" noProof="0" dirty="0">
                <a:ln>
                  <a:noFill/>
                </a:ln>
                <a:solidFill>
                  <a:srgbClr val="FFFFFF"/>
                </a:solidFill>
                <a:effectLst/>
                <a:uLnTx/>
                <a:uFillTx/>
                <a:latin typeface="Arial" panose="020B0604020202020204"/>
                <a:cs typeface="Arial" panose="020B0604020202020204" pitchFamily="34" charset="0"/>
              </a:rPr>
              <a:t>By scaling out and </a:t>
            </a:r>
            <a:r>
              <a:rPr lang="en-CA" sz="1800" kern="0" dirty="0">
                <a:solidFill>
                  <a:schemeClr val="tx1"/>
                </a:solidFill>
                <a:latin typeface="Arial" panose="020B0604020202020204"/>
                <a:cs typeface="Arial" panose="020B0604020202020204" pitchFamily="34" charset="0"/>
              </a:rPr>
              <a:t>S</a:t>
            </a:r>
            <a:r>
              <a:rPr kumimoji="0" lang="en-CA" sz="1800" b="0" i="0" u="none" strike="noStrike" kern="0" cap="none" spc="0" normalizeH="0" baseline="0" noProof="0" dirty="0" err="1">
                <a:ln>
                  <a:noFill/>
                </a:ln>
                <a:solidFill>
                  <a:schemeClr val="tx1"/>
                </a:solidFill>
                <a:effectLst/>
                <a:uLnTx/>
                <a:uFillTx/>
                <a:latin typeface="Arial" panose="020B0604020202020204"/>
                <a:cs typeface="Arial" panose="020B0604020202020204" pitchFamily="34" charset="0"/>
              </a:rPr>
              <a:t>caling</a:t>
            </a:r>
            <a:r>
              <a:rPr kumimoji="0" lang="en-CA" sz="1800" b="0" i="0" u="none" strike="noStrike" kern="0" cap="none" spc="0" normalizeH="0" baseline="0" noProof="0" dirty="0">
                <a:ln>
                  <a:noFill/>
                </a:ln>
                <a:solidFill>
                  <a:schemeClr val="tx1"/>
                </a:solidFill>
                <a:effectLst/>
                <a:uLnTx/>
                <a:uFillTx/>
                <a:latin typeface="Arial" panose="020B0604020202020204"/>
                <a:cs typeface="Arial" panose="020B0604020202020204" pitchFamily="34" charset="0"/>
              </a:rPr>
              <a:t> in automatically resource utilization can be managed for efficiently for Cloud Pak for Data, which can lower the TCO</a:t>
            </a:r>
          </a:p>
          <a:p>
            <a:br>
              <a:rPr lang="en-SG" sz="1800" dirty="0">
                <a:solidFill>
                  <a:schemeClr val="bg2"/>
                </a:solidFill>
                <a:latin typeface="+mn-lt"/>
              </a:rPr>
            </a:br>
            <a:endParaRPr lang="en-SG" sz="1800" dirty="0">
              <a:solidFill>
                <a:schemeClr val="bg2"/>
              </a:solidFill>
              <a:latin typeface="+mn-lt"/>
            </a:endParaRPr>
          </a:p>
        </p:txBody>
      </p:sp>
    </p:spTree>
    <p:extLst>
      <p:ext uri="{BB962C8B-B14F-4D97-AF65-F5344CB8AC3E}">
        <p14:creationId xmlns:p14="http://schemas.microsoft.com/office/powerpoint/2010/main" val="38051106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Model Environments / Runtimes / Scalability - </a:t>
            </a:r>
            <a:r>
              <a:rPr lang="en-SG" dirty="0"/>
              <a:t>Spark environments (Watson Studio)</a:t>
            </a:r>
            <a:br>
              <a:rPr lang="en-SG" b="1" dirty="0"/>
            </a:br>
            <a:endParaRPr lang="en-US" dirty="0"/>
          </a:p>
        </p:txBody>
      </p:sp>
      <p:sp>
        <p:nvSpPr>
          <p:cNvPr id="5" name="TextBox 4">
            <a:extLst>
              <a:ext uri="{FF2B5EF4-FFF2-40B4-BE49-F238E27FC236}">
                <a16:creationId xmlns:a16="http://schemas.microsoft.com/office/drawing/2014/main" id="{408AF882-80B3-C572-A572-41316261D504}"/>
              </a:ext>
            </a:extLst>
          </p:cNvPr>
          <p:cNvSpPr txBox="1"/>
          <p:nvPr/>
        </p:nvSpPr>
        <p:spPr>
          <a:xfrm>
            <a:off x="122470" y="1367063"/>
            <a:ext cx="9959840" cy="369332"/>
          </a:xfrm>
          <a:prstGeom prst="rect">
            <a:avLst/>
          </a:prstGeom>
          <a:noFill/>
        </p:spPr>
        <p:txBody>
          <a:bodyPr wrap="square">
            <a:spAutoFit/>
          </a:bodyPr>
          <a:lstStyle/>
          <a:p>
            <a:r>
              <a:rPr lang="en-SG" dirty="0"/>
              <a:t>Environment templates available in Watson Studio for Spark with Python, R and Scala</a:t>
            </a:r>
            <a:endParaRPr lang="en-US" dirty="0"/>
          </a:p>
        </p:txBody>
      </p:sp>
      <p:pic>
        <p:nvPicPr>
          <p:cNvPr id="6" name="Picture 5">
            <a:extLst>
              <a:ext uri="{FF2B5EF4-FFF2-40B4-BE49-F238E27FC236}">
                <a16:creationId xmlns:a16="http://schemas.microsoft.com/office/drawing/2014/main" id="{36370A5C-1CC2-7886-F1B3-542FE38AD370}"/>
              </a:ext>
            </a:extLst>
          </p:cNvPr>
          <p:cNvPicPr>
            <a:picLocks noChangeAspect="1"/>
          </p:cNvPicPr>
          <p:nvPr/>
        </p:nvPicPr>
        <p:blipFill>
          <a:blip r:embed="rId3"/>
          <a:stretch>
            <a:fillRect/>
          </a:stretch>
        </p:blipFill>
        <p:spPr>
          <a:xfrm>
            <a:off x="2804537" y="4536055"/>
            <a:ext cx="5935228" cy="2203397"/>
          </a:xfrm>
          <a:prstGeom prst="rect">
            <a:avLst/>
          </a:prstGeom>
        </p:spPr>
      </p:pic>
      <p:pic>
        <p:nvPicPr>
          <p:cNvPr id="7" name="Picture 6">
            <a:extLst>
              <a:ext uri="{FF2B5EF4-FFF2-40B4-BE49-F238E27FC236}">
                <a16:creationId xmlns:a16="http://schemas.microsoft.com/office/drawing/2014/main" id="{67468279-70D7-B584-5CFA-86EDDB0C3EEB}"/>
              </a:ext>
            </a:extLst>
          </p:cNvPr>
          <p:cNvPicPr>
            <a:picLocks noChangeAspect="1"/>
          </p:cNvPicPr>
          <p:nvPr/>
        </p:nvPicPr>
        <p:blipFill>
          <a:blip r:embed="rId4"/>
          <a:stretch>
            <a:fillRect/>
          </a:stretch>
        </p:blipFill>
        <p:spPr>
          <a:xfrm>
            <a:off x="132774" y="1825350"/>
            <a:ext cx="5343525" cy="2329320"/>
          </a:xfrm>
          <a:prstGeom prst="rect">
            <a:avLst/>
          </a:prstGeom>
        </p:spPr>
      </p:pic>
      <p:pic>
        <p:nvPicPr>
          <p:cNvPr id="8" name="Picture 7">
            <a:extLst>
              <a:ext uri="{FF2B5EF4-FFF2-40B4-BE49-F238E27FC236}">
                <a16:creationId xmlns:a16="http://schemas.microsoft.com/office/drawing/2014/main" id="{238BE0F4-078E-C4F8-1B0E-2598B003892A}"/>
              </a:ext>
            </a:extLst>
          </p:cNvPr>
          <p:cNvPicPr>
            <a:picLocks noChangeAspect="1"/>
          </p:cNvPicPr>
          <p:nvPr/>
        </p:nvPicPr>
        <p:blipFill>
          <a:blip r:embed="rId5"/>
          <a:stretch>
            <a:fillRect/>
          </a:stretch>
        </p:blipFill>
        <p:spPr>
          <a:xfrm>
            <a:off x="5772151" y="1830810"/>
            <a:ext cx="5409537" cy="2541165"/>
          </a:xfrm>
          <a:prstGeom prst="rect">
            <a:avLst/>
          </a:prstGeom>
        </p:spPr>
      </p:pic>
    </p:spTree>
    <p:extLst>
      <p:ext uri="{BB962C8B-B14F-4D97-AF65-F5344CB8AC3E}">
        <p14:creationId xmlns:p14="http://schemas.microsoft.com/office/powerpoint/2010/main" val="40821662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515E9-853A-B1CC-7D11-A5F9BF3E77C6}"/>
              </a:ext>
            </a:extLst>
          </p:cNvPr>
          <p:cNvSpPr>
            <a:spLocks noGrp="1"/>
          </p:cNvSpPr>
          <p:nvPr>
            <p:ph idx="1"/>
          </p:nvPr>
        </p:nvSpPr>
        <p:spPr>
          <a:xfrm>
            <a:off x="290103" y="1327034"/>
            <a:ext cx="3973216" cy="4574540"/>
          </a:xfrm>
        </p:spPr>
        <p:txBody>
          <a:bodyPr/>
          <a:lstStyle/>
          <a:p>
            <a:r>
              <a:rPr lang="en-SG" sz="1800" b="1" dirty="0"/>
              <a:t>Environments:</a:t>
            </a:r>
          </a:p>
          <a:p>
            <a:endParaRPr lang="en-SG" sz="1800" b="1" dirty="0"/>
          </a:p>
          <a:p>
            <a:pPr marL="233363" lvl="1" indent="-233363">
              <a:buFont typeface="Arial" panose="020B0604020202020204" pitchFamily="34" charset="0"/>
              <a:buChar char="•"/>
            </a:pPr>
            <a:r>
              <a:rPr lang="en-SG" sz="1800" u="sng" dirty="0">
                <a:solidFill>
                  <a:schemeClr val="bg2"/>
                </a:solidFill>
                <a:latin typeface="+mn-lt"/>
                <a:ea typeface="+mn-ea"/>
                <a:cs typeface="+mn-cs"/>
              </a:rPr>
              <a:t>Hybrid Cloud</a:t>
            </a:r>
            <a:r>
              <a:rPr lang="en-SG" sz="1800" dirty="0">
                <a:solidFill>
                  <a:schemeClr val="tx1"/>
                </a:solidFill>
                <a:latin typeface="+mn-lt"/>
                <a:ea typeface="+mn-ea"/>
                <a:cs typeface="+mn-cs"/>
              </a:rPr>
              <a:t> – Cloud native &amp; microservices based, distributed compute, and scaling with OpenShift</a:t>
            </a:r>
            <a:br>
              <a:rPr lang="en-SG" sz="1800" dirty="0">
                <a:solidFill>
                  <a:schemeClr val="tx1"/>
                </a:solidFill>
                <a:latin typeface="+mn-lt"/>
                <a:ea typeface="+mn-ea"/>
                <a:cs typeface="+mn-cs"/>
              </a:rPr>
            </a:br>
            <a:endParaRPr lang="en-SG" dirty="0">
              <a:latin typeface="+mn-lt"/>
            </a:endParaRPr>
          </a:p>
          <a:p>
            <a:pPr marL="233363" lvl="1" indent="-233363">
              <a:buFont typeface="Arial" panose="020B0604020202020204" pitchFamily="34" charset="0"/>
              <a:buChar char="•"/>
            </a:pPr>
            <a:r>
              <a:rPr lang="en-SG" sz="1800" dirty="0">
                <a:solidFill>
                  <a:schemeClr val="tx1"/>
                </a:solidFill>
                <a:latin typeface="+mn-lt"/>
                <a:ea typeface="+mn-ea"/>
                <a:cs typeface="+mn-cs"/>
              </a:rPr>
              <a:t>Plug and Play with </a:t>
            </a:r>
            <a:r>
              <a:rPr lang="en-SG" sz="1800" u="sng" dirty="0">
                <a:solidFill>
                  <a:schemeClr val="bg2"/>
                </a:solidFill>
                <a:latin typeface="+mn-lt"/>
                <a:ea typeface="+mn-ea"/>
                <a:cs typeface="+mn-cs"/>
              </a:rPr>
              <a:t>addon services</a:t>
            </a:r>
            <a:br>
              <a:rPr lang="en-SG" sz="1800" dirty="0">
                <a:solidFill>
                  <a:schemeClr val="tx1"/>
                </a:solidFill>
                <a:latin typeface="+mn-lt"/>
                <a:ea typeface="+mn-ea"/>
                <a:cs typeface="+mn-cs"/>
              </a:rPr>
            </a:br>
            <a:endParaRPr lang="en-SG" sz="1800" dirty="0">
              <a:solidFill>
                <a:schemeClr val="tx1"/>
              </a:solidFill>
              <a:latin typeface="+mn-lt"/>
              <a:ea typeface="+mn-ea"/>
              <a:cs typeface="+mn-cs"/>
            </a:endParaRPr>
          </a:p>
          <a:p>
            <a:pPr marL="233363" lvl="1" indent="-233363">
              <a:buFont typeface="Arial" panose="020B0604020202020204" pitchFamily="34" charset="0"/>
              <a:buChar char="•"/>
            </a:pPr>
            <a:r>
              <a:rPr lang="en-SG" sz="1800" dirty="0">
                <a:solidFill>
                  <a:schemeClr val="tx1"/>
                </a:solidFill>
                <a:latin typeface="+mn-lt"/>
                <a:ea typeface="+mn-ea"/>
                <a:cs typeface="+mn-cs"/>
                <a:hlinkClick r:id="rId3"/>
              </a:rPr>
              <a:t>Multi-tenancy</a:t>
            </a:r>
            <a:r>
              <a:rPr lang="en-SG" sz="1800" dirty="0">
                <a:solidFill>
                  <a:schemeClr val="tx1"/>
                </a:solidFill>
                <a:latin typeface="+mn-lt"/>
                <a:ea typeface="+mn-ea"/>
                <a:cs typeface="+mn-cs"/>
              </a:rPr>
              <a:t> supported at physical</a:t>
            </a:r>
            <a:br>
              <a:rPr lang="en-SG" sz="1800" dirty="0">
                <a:solidFill>
                  <a:schemeClr val="tx1"/>
                </a:solidFill>
                <a:latin typeface="+mn-lt"/>
                <a:ea typeface="+mn-ea"/>
                <a:cs typeface="+mn-cs"/>
              </a:rPr>
            </a:br>
            <a:r>
              <a:rPr lang="en-SG" sz="1800" dirty="0">
                <a:solidFill>
                  <a:schemeClr val="tx1"/>
                </a:solidFill>
                <a:latin typeface="+mn-lt"/>
                <a:ea typeface="+mn-ea"/>
                <a:cs typeface="+mn-cs"/>
              </a:rPr>
              <a:t>and logical levels</a:t>
            </a:r>
          </a:p>
          <a:p>
            <a:pPr marL="233363" lvl="1" indent="-233363">
              <a:buFont typeface="Arial" panose="020B0604020202020204" pitchFamily="34" charset="0"/>
              <a:buChar char="•"/>
            </a:pPr>
            <a:endParaRPr lang="en-SG" sz="1800" dirty="0">
              <a:solidFill>
                <a:schemeClr val="tx1"/>
              </a:solidFill>
              <a:latin typeface="+mn-lt"/>
              <a:ea typeface="+mn-ea"/>
              <a:cs typeface="+mn-cs"/>
            </a:endParaRPr>
          </a:p>
          <a:p>
            <a:pPr marL="233363" lvl="1" indent="-233363">
              <a:buFont typeface="Arial" panose="020B0604020202020204" pitchFamily="34" charset="0"/>
              <a:buChar char="•"/>
            </a:pPr>
            <a:r>
              <a:rPr lang="en-SG" sz="1800" dirty="0">
                <a:solidFill>
                  <a:schemeClr val="tx1"/>
                </a:solidFill>
                <a:latin typeface="+mn-lt"/>
                <a:ea typeface="+mn-ea"/>
                <a:cs typeface="+mn-cs"/>
              </a:rPr>
              <a:t>Package &amp; library </a:t>
            </a:r>
            <a:r>
              <a:rPr lang="en-SG" sz="1800" dirty="0" err="1">
                <a:solidFill>
                  <a:schemeClr val="tx1"/>
                </a:solidFill>
                <a:latin typeface="+mn-lt"/>
                <a:ea typeface="+mn-ea"/>
                <a:cs typeface="+mn-cs"/>
              </a:rPr>
              <a:t>lifecyle</a:t>
            </a:r>
            <a:r>
              <a:rPr lang="en-SG" sz="1800" dirty="0">
                <a:solidFill>
                  <a:schemeClr val="tx1"/>
                </a:solidFill>
                <a:latin typeface="+mn-lt"/>
                <a:ea typeface="+mn-ea"/>
                <a:cs typeface="+mn-cs"/>
              </a:rPr>
              <a:t> management supported through </a:t>
            </a:r>
            <a:r>
              <a:rPr lang="en-SG" sz="1800" dirty="0">
                <a:solidFill>
                  <a:schemeClr val="tx1"/>
                </a:solidFill>
                <a:latin typeface="+mn-lt"/>
                <a:ea typeface="+mn-ea"/>
                <a:cs typeface="+mn-cs"/>
                <a:hlinkClick r:id="rId4"/>
              </a:rPr>
              <a:t>Anaconda Repo</a:t>
            </a:r>
            <a:endParaRPr lang="en-SG" sz="1800" dirty="0">
              <a:solidFill>
                <a:schemeClr val="tx1"/>
              </a:solidFill>
              <a:latin typeface="+mn-lt"/>
              <a:ea typeface="+mn-ea"/>
              <a:cs typeface="+mn-cs"/>
            </a:endParaRPr>
          </a:p>
        </p:txBody>
      </p:sp>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Model Environments / Runtimes / Scalability</a:t>
            </a:r>
          </a:p>
        </p:txBody>
      </p:sp>
      <p:cxnSp>
        <p:nvCxnSpPr>
          <p:cNvPr id="5" name="Straight Connector 4">
            <a:extLst>
              <a:ext uri="{FF2B5EF4-FFF2-40B4-BE49-F238E27FC236}">
                <a16:creationId xmlns:a16="http://schemas.microsoft.com/office/drawing/2014/main" id="{2EB45045-9D47-E9DB-627B-34893356BE96}"/>
              </a:ext>
            </a:extLst>
          </p:cNvPr>
          <p:cNvCxnSpPr/>
          <p:nvPr/>
        </p:nvCxnSpPr>
        <p:spPr>
          <a:xfrm>
            <a:off x="4232301" y="1824874"/>
            <a:ext cx="0" cy="4076700"/>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EE21A34-D7B3-DB3D-7511-704D93D5FD0C}"/>
              </a:ext>
            </a:extLst>
          </p:cNvPr>
          <p:cNvCxnSpPr/>
          <p:nvPr/>
        </p:nvCxnSpPr>
        <p:spPr>
          <a:xfrm>
            <a:off x="8362179" y="1686791"/>
            <a:ext cx="0" cy="4076700"/>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Content Placeholder 1">
            <a:extLst>
              <a:ext uri="{FF2B5EF4-FFF2-40B4-BE49-F238E27FC236}">
                <a16:creationId xmlns:a16="http://schemas.microsoft.com/office/drawing/2014/main" id="{2CF8773D-6F72-FB3D-28DC-23E608602379}"/>
              </a:ext>
            </a:extLst>
          </p:cNvPr>
          <p:cNvSpPr txBox="1">
            <a:spLocks/>
          </p:cNvSpPr>
          <p:nvPr/>
        </p:nvSpPr>
        <p:spPr>
          <a:xfrm>
            <a:off x="4330680" y="1304925"/>
            <a:ext cx="3973216" cy="4574540"/>
          </a:xfrm>
          <a:prstGeom prst="rect">
            <a:avLst/>
          </a:prstGeom>
        </p:spPr>
        <p:txBody>
          <a:bodyPr vert="horz" lIns="51323" tIns="25667" rIns="51323" bIns="25667"/>
          <a:lstStyle>
            <a:lvl1pPr marL="0" indent="0" algn="l" defTabSz="914400" rtl="0" eaLnBrk="1" latinLnBrk="0" hangingPunct="1">
              <a:lnSpc>
                <a:spcPct val="90000"/>
              </a:lnSpc>
              <a:spcBef>
                <a:spcPts val="10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2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4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6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8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1800" b="1" dirty="0"/>
              <a:t>Runtimes:</a:t>
            </a:r>
            <a:br>
              <a:rPr lang="en-SG" sz="1800" b="1" dirty="0"/>
            </a:br>
            <a:endParaRPr lang="en-SG" sz="1800" b="1" dirty="0"/>
          </a:p>
          <a:p>
            <a:pPr marL="285750" indent="-285750">
              <a:buFont typeface="Arial" panose="020B0604020202020204" pitchFamily="34" charset="0"/>
              <a:buChar char="•"/>
            </a:pPr>
            <a:r>
              <a:rPr lang="en-SG" sz="1600" dirty="0">
                <a:latin typeface="+mn-lt"/>
              </a:rPr>
              <a:t>In-memory computing with – e.g. </a:t>
            </a:r>
            <a:r>
              <a:rPr lang="en-SG" sz="1600" dirty="0">
                <a:latin typeface="+mn-lt"/>
                <a:hlinkClick r:id="rId5"/>
              </a:rPr>
              <a:t>Spark</a:t>
            </a:r>
            <a:r>
              <a:rPr lang="en-SG" sz="1600" b="1" dirty="0">
                <a:latin typeface="+mn-lt"/>
              </a:rPr>
              <a:t> </a:t>
            </a:r>
          </a:p>
          <a:p>
            <a:pPr marL="285750" indent="-285750">
              <a:buFont typeface="Arial" panose="020B0604020202020204" pitchFamily="34" charset="0"/>
              <a:buChar char="•"/>
            </a:pPr>
            <a:r>
              <a:rPr lang="en-SG" sz="1600" dirty="0">
                <a:latin typeface="+mn-lt"/>
                <a:hlinkClick r:id="rId6"/>
              </a:rPr>
              <a:t>Spark Streaming </a:t>
            </a:r>
            <a:r>
              <a:rPr lang="en-SG" sz="1600" dirty="0">
                <a:latin typeface="+mn-lt"/>
              </a:rPr>
              <a:t>enables scalable, high-throughput, fault-tolerant live data streaming. </a:t>
            </a:r>
          </a:p>
          <a:p>
            <a:pPr marL="285750" indent="-285750">
              <a:buFont typeface="Arial" panose="020B0604020202020204" pitchFamily="34" charset="0"/>
              <a:buChar char="•"/>
            </a:pPr>
            <a:r>
              <a:rPr lang="en-SG" sz="1600" dirty="0">
                <a:latin typeface="+mn-lt"/>
              </a:rPr>
              <a:t>Wide variety of </a:t>
            </a:r>
            <a:r>
              <a:rPr lang="en-SG" sz="1600" dirty="0">
                <a:latin typeface="+mn-lt"/>
                <a:hlinkClick r:id="rId7"/>
              </a:rPr>
              <a:t>language runtimes</a:t>
            </a:r>
            <a:br>
              <a:rPr lang="en-SG" sz="1600" dirty="0">
                <a:latin typeface="+mn-lt"/>
                <a:hlinkClick r:id="rId7"/>
              </a:rPr>
            </a:br>
            <a:r>
              <a:rPr lang="en-SG" sz="1600" dirty="0">
                <a:latin typeface="+mn-lt"/>
                <a:hlinkClick r:id="rId7"/>
              </a:rPr>
              <a:t>and package</a:t>
            </a:r>
            <a:r>
              <a:rPr lang="en-SG" sz="1600" dirty="0">
                <a:latin typeface="+mn-lt"/>
              </a:rPr>
              <a:t>s supported – e.g. Python, R, ONNX, Pandas, </a:t>
            </a:r>
            <a:r>
              <a:rPr lang="en-SG" sz="1600" dirty="0" err="1">
                <a:latin typeface="+mn-lt"/>
              </a:rPr>
              <a:t>Tensorflow</a:t>
            </a:r>
            <a:endParaRPr lang="en-SG" sz="1600" dirty="0">
              <a:latin typeface="+mn-lt"/>
            </a:endParaRPr>
          </a:p>
          <a:p>
            <a:pPr marL="285750" indent="-285750">
              <a:buFont typeface="Arial" panose="020B0604020202020204" pitchFamily="34" charset="0"/>
              <a:buChar char="•"/>
            </a:pPr>
            <a:r>
              <a:rPr lang="en-SG" sz="1600" dirty="0">
                <a:latin typeface="+mn-lt"/>
                <a:hlinkClick r:id="rId8"/>
              </a:rPr>
              <a:t>Customizable</a:t>
            </a:r>
            <a:r>
              <a:rPr lang="en-SG" sz="1600" dirty="0">
                <a:latin typeface="+mn-lt"/>
              </a:rPr>
              <a:t> and extendable – e.g. </a:t>
            </a:r>
            <a:r>
              <a:rPr lang="en-SG" sz="1600" dirty="0" err="1">
                <a:latin typeface="+mn-lt"/>
              </a:rPr>
              <a:t>conda</a:t>
            </a:r>
            <a:r>
              <a:rPr lang="en-SG" sz="1600" dirty="0">
                <a:latin typeface="+mn-lt"/>
              </a:rPr>
              <a:t>, mamba, pip in notebook/env template</a:t>
            </a:r>
            <a:br>
              <a:rPr lang="en-SG" sz="1800" b="1" dirty="0"/>
            </a:br>
            <a:endParaRPr lang="en-SG" sz="1800" b="1" dirty="0"/>
          </a:p>
        </p:txBody>
      </p:sp>
      <p:sp>
        <p:nvSpPr>
          <p:cNvPr id="8" name="Content Placeholder 1">
            <a:extLst>
              <a:ext uri="{FF2B5EF4-FFF2-40B4-BE49-F238E27FC236}">
                <a16:creationId xmlns:a16="http://schemas.microsoft.com/office/drawing/2014/main" id="{1F30AFB2-624B-C2F1-397B-A8B278CB6B74}"/>
              </a:ext>
            </a:extLst>
          </p:cNvPr>
          <p:cNvSpPr txBox="1">
            <a:spLocks/>
          </p:cNvSpPr>
          <p:nvPr/>
        </p:nvSpPr>
        <p:spPr>
          <a:xfrm>
            <a:off x="8413856" y="1384601"/>
            <a:ext cx="3658539" cy="4574540"/>
          </a:xfrm>
          <a:prstGeom prst="rect">
            <a:avLst/>
          </a:prstGeom>
        </p:spPr>
        <p:txBody>
          <a:bodyPr vert="horz" lIns="51323" tIns="25667" rIns="51323" bIns="25667"/>
          <a:lstStyle>
            <a:lvl1pPr marL="0" indent="0" algn="l" defTabSz="914400" rtl="0" eaLnBrk="1" latinLnBrk="0" hangingPunct="1">
              <a:lnSpc>
                <a:spcPct val="90000"/>
              </a:lnSpc>
              <a:spcBef>
                <a:spcPts val="10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2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4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6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8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1800" b="1" dirty="0"/>
              <a:t>         Scalability:</a:t>
            </a:r>
            <a:br>
              <a:rPr lang="en-SG" sz="1800" b="1" dirty="0"/>
            </a:br>
            <a:endParaRPr lang="en-SG" sz="1800" b="1" dirty="0"/>
          </a:p>
          <a:p>
            <a:pPr marL="285750" indent="-285750">
              <a:buFont typeface="Arial" panose="020B0604020202020204" pitchFamily="34" charset="0"/>
              <a:buChar char="•"/>
            </a:pPr>
            <a:r>
              <a:rPr lang="en-US" sz="1600" dirty="0">
                <a:solidFill>
                  <a:schemeClr val="tx1"/>
                </a:solidFill>
                <a:latin typeface="+mn-lt"/>
                <a:ea typeface="+mn-ea"/>
                <a:cs typeface="+mn-cs"/>
              </a:rPr>
              <a:t>CPD services </a:t>
            </a:r>
            <a:r>
              <a:rPr lang="en-US" sz="1600" u="sng" dirty="0">
                <a:solidFill>
                  <a:schemeClr val="bg2"/>
                </a:solidFill>
                <a:latin typeface="+mn-lt"/>
                <a:ea typeface="+mn-ea"/>
                <a:cs typeface="+mn-cs"/>
              </a:rPr>
              <a:t>Size and Auto Scaling</a:t>
            </a:r>
            <a:endParaRPr lang="en-SG" sz="1600" u="sng" dirty="0">
              <a:solidFill>
                <a:schemeClr val="bg2"/>
              </a:solidFill>
              <a:latin typeface="+mn-lt"/>
            </a:endParaRPr>
          </a:p>
          <a:p>
            <a:pPr marL="285750" indent="-285750">
              <a:buFont typeface="Arial" panose="020B0604020202020204" pitchFamily="34" charset="0"/>
              <a:buChar char="•"/>
            </a:pPr>
            <a:r>
              <a:rPr lang="en-US" sz="1600" dirty="0">
                <a:solidFill>
                  <a:schemeClr val="tx1"/>
                </a:solidFill>
                <a:latin typeface="+mn-lt"/>
                <a:ea typeface="+mn-ea"/>
                <a:cs typeface="+mn-cs"/>
              </a:rPr>
              <a:t>Individual Service and Service Instance </a:t>
            </a:r>
            <a:r>
              <a:rPr lang="en-US" sz="1600" u="sng" dirty="0">
                <a:solidFill>
                  <a:schemeClr val="bg2"/>
                </a:solidFill>
                <a:latin typeface="+mn-lt"/>
                <a:ea typeface="+mn-ea"/>
                <a:cs typeface="+mn-cs"/>
              </a:rPr>
              <a:t>Shutdown and Restart </a:t>
            </a:r>
          </a:p>
          <a:p>
            <a:pPr marL="285750" indent="-285750">
              <a:buFont typeface="Arial" panose="020B0604020202020204" pitchFamily="34" charset="0"/>
              <a:buChar char="•"/>
            </a:pPr>
            <a:r>
              <a:rPr lang="en-SG" sz="1600" dirty="0">
                <a:solidFill>
                  <a:schemeClr val="tx1"/>
                </a:solidFill>
                <a:latin typeface="+mn-lt"/>
                <a:ea typeface="+mn-ea"/>
                <a:cs typeface="+mn-cs"/>
              </a:rPr>
              <a:t>You can adjust IBM Cloud Pak for Data services by scaling the resources that they use to support </a:t>
            </a:r>
            <a:r>
              <a:rPr lang="en-SG" sz="1600" u="sng" dirty="0">
                <a:solidFill>
                  <a:schemeClr val="bg2"/>
                </a:solidFill>
                <a:latin typeface="+mn-lt"/>
                <a:ea typeface="+mn-ea"/>
                <a:cs typeface="+mn-cs"/>
              </a:rPr>
              <a:t>high availability </a:t>
            </a:r>
            <a:r>
              <a:rPr lang="en-SG" sz="1600" dirty="0">
                <a:solidFill>
                  <a:schemeClr val="tx1"/>
                </a:solidFill>
                <a:latin typeface="+mn-lt"/>
                <a:ea typeface="+mn-ea"/>
                <a:cs typeface="+mn-cs"/>
              </a:rPr>
              <a:t>or to increase </a:t>
            </a:r>
            <a:r>
              <a:rPr lang="en-SG" sz="1600" u="sng" dirty="0">
                <a:solidFill>
                  <a:schemeClr val="bg2"/>
                </a:solidFill>
                <a:latin typeface="+mn-lt"/>
                <a:ea typeface="+mn-ea"/>
                <a:cs typeface="+mn-cs"/>
              </a:rPr>
              <a:t>processing capacity</a:t>
            </a:r>
            <a:endParaRPr lang="en-US" sz="1600" dirty="0">
              <a:solidFill>
                <a:schemeClr val="tx1"/>
              </a:solidFill>
              <a:latin typeface="+mn-lt"/>
              <a:ea typeface="+mn-ea"/>
              <a:cs typeface="+mn-cs"/>
            </a:endParaRPr>
          </a:p>
          <a:p>
            <a:pPr marL="285750" indent="-285750">
              <a:buFont typeface="Arial" panose="020B0604020202020204" pitchFamily="34" charset="0"/>
              <a:buChar char="•"/>
            </a:pPr>
            <a:r>
              <a:rPr kumimoji="0" lang="en-CA" sz="1600" b="0" i="0" u="sng" strike="noStrike" kern="0" cap="none" spc="0" normalizeH="0" baseline="0" noProof="0" dirty="0">
                <a:ln>
                  <a:noFill/>
                </a:ln>
                <a:solidFill>
                  <a:schemeClr val="bg2"/>
                </a:solidFill>
                <a:effectLst/>
                <a:uLnTx/>
                <a:uFillTx/>
                <a:latin typeface="Arial" panose="020B0604020202020204"/>
                <a:cs typeface="Arial" panose="020B0604020202020204" pitchFamily="34" charset="0"/>
              </a:rPr>
              <a:t>scaling out and scaling in automatically-</a:t>
            </a:r>
            <a:r>
              <a:rPr kumimoji="0" lang="en-CA" sz="1800" b="0" i="0" u="none" strike="noStrike" kern="0" cap="none" spc="0" normalizeH="0" baseline="0" noProof="0" dirty="0">
                <a:ln>
                  <a:noFill/>
                </a:ln>
                <a:solidFill>
                  <a:srgbClr val="FFFFFF"/>
                </a:solidFill>
                <a:effectLst/>
                <a:uLnTx/>
                <a:uFillTx/>
                <a:latin typeface="Arial" panose="020B0604020202020204"/>
                <a:cs typeface="Arial" panose="020B0604020202020204" pitchFamily="34" charset="0"/>
              </a:rPr>
              <a:t>By scaling out and </a:t>
            </a:r>
            <a:r>
              <a:rPr lang="en-CA" sz="1800" kern="0" dirty="0">
                <a:solidFill>
                  <a:schemeClr val="tx1"/>
                </a:solidFill>
                <a:latin typeface="Arial" panose="020B0604020202020204"/>
                <a:cs typeface="Arial" panose="020B0604020202020204" pitchFamily="34" charset="0"/>
              </a:rPr>
              <a:t>S</a:t>
            </a:r>
            <a:r>
              <a:rPr kumimoji="0" lang="en-CA" sz="1800" b="0" i="0" u="none" strike="noStrike" kern="0" cap="none" spc="0" normalizeH="0" baseline="0" noProof="0" dirty="0" err="1">
                <a:ln>
                  <a:noFill/>
                </a:ln>
                <a:solidFill>
                  <a:schemeClr val="tx1"/>
                </a:solidFill>
                <a:effectLst/>
                <a:uLnTx/>
                <a:uFillTx/>
                <a:latin typeface="Arial" panose="020B0604020202020204"/>
                <a:cs typeface="Arial" panose="020B0604020202020204" pitchFamily="34" charset="0"/>
              </a:rPr>
              <a:t>caling</a:t>
            </a:r>
            <a:r>
              <a:rPr kumimoji="0" lang="en-CA" sz="1800" b="0" i="0" u="none" strike="noStrike" kern="0" cap="none" spc="0" normalizeH="0" baseline="0" noProof="0" dirty="0">
                <a:ln>
                  <a:noFill/>
                </a:ln>
                <a:solidFill>
                  <a:schemeClr val="tx1"/>
                </a:solidFill>
                <a:effectLst/>
                <a:uLnTx/>
                <a:uFillTx/>
                <a:latin typeface="Arial" panose="020B0604020202020204"/>
                <a:cs typeface="Arial" panose="020B0604020202020204" pitchFamily="34" charset="0"/>
              </a:rPr>
              <a:t> in automatically resource utilization can be managed for efficiently for Cloud Pak for Data, which can lower the TCO</a:t>
            </a:r>
          </a:p>
          <a:p>
            <a:br>
              <a:rPr lang="en-SG" sz="1800" dirty="0">
                <a:solidFill>
                  <a:schemeClr val="bg2"/>
                </a:solidFill>
                <a:latin typeface="+mn-lt"/>
              </a:rPr>
            </a:br>
            <a:endParaRPr lang="en-SG" sz="1800" dirty="0">
              <a:solidFill>
                <a:schemeClr val="bg2"/>
              </a:solidFill>
              <a:latin typeface="+mn-lt"/>
            </a:endParaRPr>
          </a:p>
        </p:txBody>
      </p:sp>
    </p:spTree>
    <p:extLst>
      <p:ext uri="{BB962C8B-B14F-4D97-AF65-F5344CB8AC3E}">
        <p14:creationId xmlns:p14="http://schemas.microsoft.com/office/powerpoint/2010/main" val="29622610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Model Environments / Runtimes / Scalability - Elasticity and Scalability</a:t>
            </a:r>
          </a:p>
        </p:txBody>
      </p:sp>
      <p:sp>
        <p:nvSpPr>
          <p:cNvPr id="4" name="TextBox 3">
            <a:extLst>
              <a:ext uri="{FF2B5EF4-FFF2-40B4-BE49-F238E27FC236}">
                <a16:creationId xmlns:a16="http://schemas.microsoft.com/office/drawing/2014/main" id="{31154C28-C1A9-5EBA-BE3E-22C87C7A8355}"/>
              </a:ext>
            </a:extLst>
          </p:cNvPr>
          <p:cNvSpPr txBox="1"/>
          <p:nvPr/>
        </p:nvSpPr>
        <p:spPr>
          <a:xfrm>
            <a:off x="365563" y="1251189"/>
            <a:ext cx="11247219" cy="5309146"/>
          </a:xfrm>
          <a:prstGeom prst="rect">
            <a:avLst/>
          </a:prstGeom>
          <a:noFill/>
        </p:spPr>
        <p:txBody>
          <a:bodyPr wrap="square">
            <a:spAutoFit/>
          </a:bodyPr>
          <a:lstStyle/>
          <a:p>
            <a:pPr marL="342900" marR="0" lvl="0" indent="-342900" algn="l" defTabSz="914400" rtl="0" eaLnBrk="1" fontAlgn="auto" latinLnBrk="0" hangingPunct="1">
              <a:spcBef>
                <a:spcPts val="300"/>
              </a:spcBef>
              <a:spcAft>
                <a:spcPts val="300"/>
              </a:spcAft>
              <a:buClrTx/>
              <a:buSzTx/>
              <a:buFont typeface="Arial" panose="020B0604020202020204" pitchFamily="34" charset="0"/>
              <a:buChar char="•"/>
              <a:tabLst/>
              <a:defRPr/>
            </a:pPr>
            <a:r>
              <a:rPr kumimoji="0" lang="en-US" sz="1600" i="0" u="none" strike="noStrike" kern="1200" cap="none" spc="0" normalizeH="0" baseline="0" noProof="0" dirty="0">
                <a:ln>
                  <a:noFill/>
                </a:ln>
                <a:effectLst/>
                <a:uLnTx/>
                <a:uFillTx/>
                <a:latin typeface="IBM Plex Sans Regular"/>
                <a:ea typeface="+mn-ea"/>
                <a:cs typeface="+mn-cs"/>
              </a:rPr>
              <a:t>Pre-defined Sizes</a:t>
            </a:r>
          </a:p>
          <a:p>
            <a:pPr marL="742950" lvl="1" indent="-285750">
              <a:spcBef>
                <a:spcPts val="300"/>
              </a:spcBef>
              <a:spcAft>
                <a:spcPts val="300"/>
              </a:spcAft>
              <a:buFontTx/>
              <a:buChar char="-"/>
              <a:defRPr/>
            </a:pPr>
            <a:r>
              <a:rPr kumimoji="0" lang="en-US" sz="1600" i="0" u="none" strike="noStrike" kern="1200" cap="none" spc="0" normalizeH="0" baseline="0" noProof="0" dirty="0">
                <a:ln>
                  <a:noFill/>
                </a:ln>
                <a:effectLst/>
                <a:uLnTx/>
                <a:uFillTx/>
                <a:latin typeface="IBM Plex Sans Regular"/>
                <a:ea typeface="+mn-ea"/>
                <a:cs typeface="+mn-cs"/>
              </a:rPr>
              <a:t>T-Shirt sizes: “Small”, “Medium”, “Large”</a:t>
            </a:r>
          </a:p>
          <a:p>
            <a:pPr marL="1200150" lvl="2" indent="-285750">
              <a:spcBef>
                <a:spcPts val="300"/>
              </a:spcBef>
              <a:spcAft>
                <a:spcPts val="300"/>
              </a:spcAft>
              <a:buFontTx/>
              <a:buChar char="-"/>
              <a:defRPr/>
            </a:pPr>
            <a:r>
              <a:rPr kumimoji="0" lang="en-US" sz="1600" i="0" u="none" strike="noStrike" kern="1200" cap="none" spc="0" normalizeH="0" baseline="0" noProof="0" dirty="0">
                <a:ln>
                  <a:noFill/>
                </a:ln>
                <a:effectLst/>
                <a:uLnTx/>
                <a:uFillTx/>
                <a:latin typeface="IBM Plex Sans Regular"/>
                <a:ea typeface="+mn-ea"/>
                <a:cs typeface="+mn-cs"/>
              </a:rPr>
              <a:t>Small typically implies 1 replica for deployments &amp; </a:t>
            </a:r>
            <a:r>
              <a:rPr kumimoji="0" lang="en-US" sz="1600" i="0" u="none" strike="noStrike" kern="1200" cap="none" spc="0" normalizeH="0" baseline="0" noProof="0" dirty="0" err="1">
                <a:ln>
                  <a:noFill/>
                </a:ln>
                <a:effectLst/>
                <a:uLnTx/>
                <a:uFillTx/>
                <a:latin typeface="IBM Plex Sans Regular"/>
                <a:ea typeface="+mn-ea"/>
                <a:cs typeface="+mn-cs"/>
              </a:rPr>
              <a:t>statefulsets</a:t>
            </a:r>
            <a:r>
              <a:rPr kumimoji="0" lang="en-US" sz="1600" i="0" u="none" strike="noStrike" kern="1200" cap="none" spc="0" normalizeH="0" baseline="0" noProof="0" dirty="0">
                <a:ln>
                  <a:noFill/>
                </a:ln>
                <a:effectLst/>
                <a:uLnTx/>
                <a:uFillTx/>
                <a:latin typeface="IBM Plex Sans Regular"/>
                <a:ea typeface="+mn-ea"/>
                <a:cs typeface="+mn-cs"/>
              </a:rPr>
              <a:t> (no HA),  Medium -  multiple replicas &amp; higher resource requests &amp; limits,  Large - for larger workload</a:t>
            </a:r>
          </a:p>
          <a:p>
            <a:pPr marL="1657350" lvl="3" indent="-285750">
              <a:spcBef>
                <a:spcPts val="300"/>
              </a:spcBef>
              <a:spcAft>
                <a:spcPts val="300"/>
              </a:spcAft>
              <a:buFontTx/>
              <a:buChar char="-"/>
              <a:defRPr/>
            </a:pPr>
            <a:r>
              <a:rPr lang="en-US" sz="1600" dirty="0">
                <a:latin typeface="IBM Plex Sans Regular"/>
              </a:rPr>
              <a:t>(tenant) Admins can decide to change scale as needed (subject to any </a:t>
            </a:r>
            <a:r>
              <a:rPr lang="en-US" sz="1600" dirty="0" err="1">
                <a:latin typeface="IBM Plex Sans Regular"/>
              </a:rPr>
              <a:t>ResourceQuota</a:t>
            </a:r>
            <a:r>
              <a:rPr lang="en-US" sz="1600" dirty="0">
                <a:latin typeface="IBM Plex Sans Regular"/>
              </a:rPr>
              <a:t> cap set by the Cluster Admin for that tenant namespace)</a:t>
            </a:r>
            <a:endParaRPr kumimoji="0" lang="en-US" sz="1600" i="0" u="none" strike="noStrike" kern="1200" cap="none" spc="0" normalizeH="0" baseline="0" noProof="0" dirty="0">
              <a:ln>
                <a:noFill/>
              </a:ln>
              <a:effectLst/>
              <a:uLnTx/>
              <a:uFillTx/>
              <a:latin typeface="IBM Plex Sans Regular"/>
              <a:ea typeface="+mn-ea"/>
              <a:cs typeface="+mn-cs"/>
            </a:endParaRPr>
          </a:p>
          <a:p>
            <a:pPr marL="742950" lvl="1" indent="-285750">
              <a:spcBef>
                <a:spcPts val="300"/>
              </a:spcBef>
              <a:spcAft>
                <a:spcPts val="300"/>
              </a:spcAft>
              <a:buFontTx/>
              <a:buChar char="-"/>
              <a:defRPr/>
            </a:pPr>
            <a:r>
              <a:rPr kumimoji="0" lang="en-US" sz="1600" i="0" u="none" strike="noStrike" kern="1200" cap="none" spc="0" normalizeH="0" baseline="0" noProof="0" dirty="0">
                <a:ln>
                  <a:noFill/>
                </a:ln>
                <a:effectLst/>
                <a:uLnTx/>
                <a:uFillTx/>
                <a:latin typeface="IBM Plex Sans Regular"/>
                <a:ea typeface="+mn-ea"/>
                <a:cs typeface="+mn-cs"/>
              </a:rPr>
              <a:t>Users launching Data Science environments, Jobs,  Auto AI experiments or when provisioning databases etc. can pick a size/scale appropriate for their use case or HA needs</a:t>
            </a:r>
          </a:p>
          <a:p>
            <a:pPr marL="342900" marR="0" lvl="0" indent="-342900" algn="l" defTabSz="914400" rtl="0" eaLnBrk="1" fontAlgn="auto" latinLnBrk="0" hangingPunct="1">
              <a:spcBef>
                <a:spcPts val="300"/>
              </a:spcBef>
              <a:spcAft>
                <a:spcPts val="300"/>
              </a:spcAft>
              <a:buClrTx/>
              <a:buSzTx/>
              <a:buFont typeface="Arial" panose="020B0604020202020204" pitchFamily="34" charset="0"/>
              <a:buChar char="•"/>
              <a:tabLst/>
              <a:defRPr/>
            </a:pPr>
            <a:r>
              <a:rPr kumimoji="0" lang="en-US" sz="1600" i="0" u="none" strike="noStrike" kern="1200" cap="none" spc="0" normalizeH="0" baseline="0" noProof="0" dirty="0">
                <a:ln>
                  <a:noFill/>
                </a:ln>
                <a:effectLst/>
                <a:uLnTx/>
                <a:uFillTx/>
                <a:latin typeface="IBM Plex Sans Regular"/>
                <a:ea typeface="+mn-ea"/>
                <a:cs typeface="+mn-cs"/>
              </a:rPr>
              <a:t>Auto Scaling</a:t>
            </a:r>
          </a:p>
          <a:p>
            <a:pPr marL="742950" lvl="1" indent="-285750">
              <a:spcBef>
                <a:spcPts val="300"/>
              </a:spcBef>
              <a:spcAft>
                <a:spcPts val="300"/>
              </a:spcAft>
              <a:buFontTx/>
              <a:buChar char="-"/>
              <a:defRPr/>
            </a:pPr>
            <a:r>
              <a:rPr lang="en-US" sz="1600" dirty="0">
                <a:latin typeface="IBM Plex Sans Regular"/>
              </a:rPr>
              <a:t>OpenShift’s Cluster auto-scaler scales up/down your cluster based on policies and modifies the cluster automatically.  It can add Machines/Nodes to the Cluster automatically or scale in as well based on load on the cluster</a:t>
            </a:r>
          </a:p>
          <a:p>
            <a:pPr marL="742950" lvl="1" indent="-285750">
              <a:spcBef>
                <a:spcPts val="300"/>
              </a:spcBef>
              <a:spcAft>
                <a:spcPts val="300"/>
              </a:spcAft>
              <a:buFontTx/>
              <a:buChar char="-"/>
              <a:defRPr/>
            </a:pPr>
            <a:r>
              <a:rPr lang="en-US" sz="1600" dirty="0">
                <a:latin typeface="IBM Plex Sans Regular"/>
              </a:rPr>
              <a:t>Scale out with Horizontal Pod </a:t>
            </a:r>
            <a:r>
              <a:rPr lang="en-US" sz="1600" dirty="0" err="1">
                <a:latin typeface="IBM Plex Sans Regular"/>
              </a:rPr>
              <a:t>AutoScaler</a:t>
            </a:r>
            <a:r>
              <a:rPr lang="en-US" sz="1600" dirty="0">
                <a:latin typeface="IBM Plex Sans Regular"/>
              </a:rPr>
              <a:t> (HPA):  The HPA changes a deployment or stateful set resource allocation by increasing or decreasing the number of Pod replicas in response to observed CPU or memory consumption. Multiple Services in Cloud Pak for Data v4.6 leverage HPA to granularly scale out micro-services. </a:t>
            </a:r>
          </a:p>
          <a:p>
            <a:pPr marL="742950" lvl="1" indent="-285750">
              <a:spcBef>
                <a:spcPts val="300"/>
              </a:spcBef>
              <a:spcAft>
                <a:spcPts val="300"/>
              </a:spcAft>
              <a:buFontTx/>
              <a:buChar char="-"/>
              <a:defRPr/>
            </a:pPr>
            <a:r>
              <a:rPr lang="en-US" sz="1600" dirty="0">
                <a:latin typeface="IBM Plex Sans Regular"/>
              </a:rPr>
              <a:t>Scale up with Vertical pod Auto Scaler (VPA): The VPA automatically computes historic and current CPU and memory usage for the containers in individual pods and uses this data to determine optimized resource limits and requests.  Since pods can restart or be recreated when automatically resized,  HA configuration is important.  </a:t>
            </a:r>
            <a:r>
              <a:rPr lang="en-US" sz="1200" dirty="0">
                <a:latin typeface="IBM Plex Sans Regular"/>
              </a:rPr>
              <a:t> </a:t>
            </a:r>
            <a:endParaRPr lang="en-US" sz="1600" dirty="0">
              <a:latin typeface="IBM Plex Sans Regular"/>
            </a:endParaRPr>
          </a:p>
        </p:txBody>
      </p:sp>
    </p:spTree>
    <p:extLst>
      <p:ext uri="{BB962C8B-B14F-4D97-AF65-F5344CB8AC3E}">
        <p14:creationId xmlns:p14="http://schemas.microsoft.com/office/powerpoint/2010/main" val="37213764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a:xfrm>
            <a:off x="146304" y="627140"/>
            <a:ext cx="11659873" cy="429116"/>
          </a:xfrm>
        </p:spPr>
        <p:txBody>
          <a:bodyPr/>
          <a:lstStyle/>
          <a:p>
            <a:r>
              <a:rPr lang="en-US" b="1" dirty="0"/>
              <a:t>B1.10 (a) Model Environments / Runtimes / Scalability - Elasticity and Scalability</a:t>
            </a:r>
          </a:p>
        </p:txBody>
      </p:sp>
      <p:sp>
        <p:nvSpPr>
          <p:cNvPr id="2" name="Title 1">
            <a:extLst>
              <a:ext uri="{FF2B5EF4-FFF2-40B4-BE49-F238E27FC236}">
                <a16:creationId xmlns:a16="http://schemas.microsoft.com/office/drawing/2014/main" id="{6DFEB069-2244-98CB-D117-C41A53D9AB40}"/>
              </a:ext>
            </a:extLst>
          </p:cNvPr>
          <p:cNvSpPr txBox="1">
            <a:spLocks/>
          </p:cNvSpPr>
          <p:nvPr/>
        </p:nvSpPr>
        <p:spPr>
          <a:xfrm>
            <a:off x="232287" y="1355580"/>
            <a:ext cx="8634985" cy="611204"/>
          </a:xfrm>
          <a:prstGeom prst="rect">
            <a:avLst/>
          </a:prstGeom>
        </p:spPr>
        <p:txBody>
          <a:bodyPr lIns="0" anchor="t"/>
          <a:lstStyle>
            <a:lvl1pPr algn="l" defTabSz="914400" rtl="0" eaLnBrk="1" latinLnBrk="0" hangingPunct="1">
              <a:lnSpc>
                <a:spcPct val="90000"/>
              </a:lnSpc>
              <a:spcBef>
                <a:spcPct val="0"/>
              </a:spcBef>
              <a:buNone/>
              <a:defRPr sz="2400" b="0" i="0" kern="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sz="2000" b="1" dirty="0">
                <a:solidFill>
                  <a:schemeClr val="tx1"/>
                </a:solidFill>
              </a:rPr>
              <a:t>Individual Service and Service Instance Shutdown and Restart </a:t>
            </a:r>
          </a:p>
        </p:txBody>
      </p:sp>
      <p:sp>
        <p:nvSpPr>
          <p:cNvPr id="5" name="Text Placeholder 2">
            <a:extLst>
              <a:ext uri="{FF2B5EF4-FFF2-40B4-BE49-F238E27FC236}">
                <a16:creationId xmlns:a16="http://schemas.microsoft.com/office/drawing/2014/main" id="{29AA4BC2-E110-7E67-208E-D9F880EB1B11}"/>
              </a:ext>
            </a:extLst>
          </p:cNvPr>
          <p:cNvSpPr txBox="1">
            <a:spLocks/>
          </p:cNvSpPr>
          <p:nvPr/>
        </p:nvSpPr>
        <p:spPr>
          <a:xfrm>
            <a:off x="146304" y="2266108"/>
            <a:ext cx="6138646" cy="433628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80990" indent="-380990">
              <a:buFont typeface="Arial" panose="020B0604020202020204" pitchFamily="34" charset="0"/>
              <a:buChar char="•"/>
            </a:pPr>
            <a:r>
              <a:rPr lang="en-CA" sz="1800" dirty="0"/>
              <a:t>The ability to manually shutdown Cloud Pak for Data Services and Service Instances when not needed, and then restart them manually when they are needed. </a:t>
            </a:r>
          </a:p>
          <a:p>
            <a:pPr marL="380990" indent="-380990">
              <a:buFont typeface="Arial" panose="020B0604020202020204" pitchFamily="34" charset="0"/>
              <a:buChar char="•"/>
            </a:pPr>
            <a:r>
              <a:rPr lang="en-CA" sz="1800" dirty="0"/>
              <a:t>This feature will reduce the overall IPI costs by 'turning off' the services when not needed, which will reduce the usage of CPU and memory resources and </a:t>
            </a:r>
            <a:r>
              <a:rPr lang="en-CA" sz="1800" dirty="0" err="1"/>
              <a:t>inturn</a:t>
            </a:r>
            <a:r>
              <a:rPr lang="en-CA" sz="1800" dirty="0"/>
              <a:t> lower the overall TCO</a:t>
            </a:r>
          </a:p>
          <a:p>
            <a:pPr marL="380990" indent="-380990">
              <a:buFont typeface="Arial" panose="020B0604020202020204" pitchFamily="34" charset="0"/>
              <a:buChar char="•"/>
            </a:pPr>
            <a:r>
              <a:rPr lang="en-CA" sz="1800" dirty="0"/>
              <a:t>No need to uninstall Cloud Pak for Data Services or manually shutdown service pods or microservices</a:t>
            </a:r>
          </a:p>
          <a:p>
            <a:pPr marL="380990" indent="-380990">
              <a:buFont typeface="Arial" panose="020B0604020202020204" pitchFamily="34" charset="0"/>
              <a:buChar char="•"/>
            </a:pPr>
            <a:endParaRPr lang="en-CA" sz="1800" dirty="0"/>
          </a:p>
          <a:p>
            <a:pPr marL="380990" indent="-380990">
              <a:buFont typeface="Arial" panose="020B0604020202020204" pitchFamily="34" charset="0"/>
              <a:buChar char="•"/>
            </a:pPr>
            <a:endParaRPr lang="en-CA" sz="1800" dirty="0"/>
          </a:p>
          <a:p>
            <a:pPr marL="380990" indent="-380990">
              <a:buFont typeface="Arial" panose="020B0604020202020204" pitchFamily="34" charset="0"/>
              <a:buChar char="•"/>
            </a:pPr>
            <a:endParaRPr lang="en-CA" sz="1800" dirty="0"/>
          </a:p>
          <a:p>
            <a:pPr marL="380990" indent="-380990">
              <a:buFont typeface="Arial" panose="020B0604020202020204" pitchFamily="34" charset="0"/>
              <a:buChar char="•"/>
            </a:pPr>
            <a:endParaRPr lang="en-CA" sz="1800" dirty="0"/>
          </a:p>
        </p:txBody>
      </p:sp>
      <p:pic>
        <p:nvPicPr>
          <p:cNvPr id="6" name="Picture 2">
            <a:extLst>
              <a:ext uri="{FF2B5EF4-FFF2-40B4-BE49-F238E27FC236}">
                <a16:creationId xmlns:a16="http://schemas.microsoft.com/office/drawing/2014/main" id="{F8AAFEF3-9D55-C4A1-4E4E-9C8143B217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1254" y="2496947"/>
            <a:ext cx="5468138" cy="3165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9706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0823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1D2DD-17A0-7CEF-1916-FE201E4C653D}"/>
              </a:ext>
            </a:extLst>
          </p:cNvPr>
          <p:cNvSpPr>
            <a:spLocks noGrp="1"/>
          </p:cNvSpPr>
          <p:nvPr>
            <p:ph type="title"/>
          </p:nvPr>
        </p:nvSpPr>
        <p:spPr/>
        <p:txBody>
          <a:bodyPr/>
          <a:lstStyle/>
          <a:p>
            <a:r>
              <a:rPr lang="en-US" dirty="0"/>
              <a:t>DevOps Architecture</a:t>
            </a:r>
          </a:p>
        </p:txBody>
      </p:sp>
      <p:pic>
        <p:nvPicPr>
          <p:cNvPr id="25" name="Picture 24">
            <a:extLst>
              <a:ext uri="{FF2B5EF4-FFF2-40B4-BE49-F238E27FC236}">
                <a16:creationId xmlns:a16="http://schemas.microsoft.com/office/drawing/2014/main" id="{F9A95953-2BE8-BA19-B1CB-7D553311B5EB}"/>
              </a:ext>
            </a:extLst>
          </p:cNvPr>
          <p:cNvPicPr>
            <a:picLocks noChangeAspect="1"/>
          </p:cNvPicPr>
          <p:nvPr/>
        </p:nvPicPr>
        <p:blipFill>
          <a:blip r:embed="rId2"/>
          <a:stretch>
            <a:fillRect/>
          </a:stretch>
        </p:blipFill>
        <p:spPr>
          <a:xfrm>
            <a:off x="463062" y="1846383"/>
            <a:ext cx="7772400" cy="4203201"/>
          </a:xfrm>
          <a:prstGeom prst="rect">
            <a:avLst/>
          </a:prstGeom>
        </p:spPr>
      </p:pic>
      <p:sp>
        <p:nvSpPr>
          <p:cNvPr id="26" name="Rectangle 25">
            <a:extLst>
              <a:ext uri="{FF2B5EF4-FFF2-40B4-BE49-F238E27FC236}">
                <a16:creationId xmlns:a16="http://schemas.microsoft.com/office/drawing/2014/main" id="{1ACBA6BA-6CD5-62A6-809F-C9446CC0835E}"/>
              </a:ext>
            </a:extLst>
          </p:cNvPr>
          <p:cNvSpPr/>
          <p:nvPr/>
        </p:nvSpPr>
        <p:spPr>
          <a:xfrm>
            <a:off x="9176096" y="1846383"/>
            <a:ext cx="2886950" cy="340555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The solution provides out of box integration with Source Repositories such as GitHub, GitHub Enterprise, GitLab, GitLab Self-Managed, </a:t>
            </a:r>
            <a:r>
              <a:rPr kumimoji="0" lang="en-US" sz="1600" b="0" i="0" u="none" strike="noStrike" kern="1200" cap="none" spc="0" normalizeH="0" baseline="0" noProof="0" dirty="0" err="1">
                <a:ln>
                  <a:noFill/>
                </a:ln>
                <a:solidFill>
                  <a:srgbClr val="FFFFFF"/>
                </a:solidFill>
                <a:effectLst/>
                <a:uLnTx/>
                <a:uFillTx/>
                <a:latin typeface="Arial" panose="020B0604020202020204"/>
                <a:ea typeface="+mn-ea"/>
                <a:cs typeface="+mn-cs"/>
              </a:rPr>
              <a:t>BitBucket</a:t>
            </a: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 </a:t>
            </a:r>
            <a:r>
              <a:rPr kumimoji="0" lang="en-US" sz="1600" b="0" i="0" u="none" strike="noStrike" kern="1200" cap="none" spc="0" normalizeH="0" baseline="0" noProof="0" dirty="0" err="1">
                <a:ln>
                  <a:noFill/>
                </a:ln>
                <a:solidFill>
                  <a:srgbClr val="FFFFFF"/>
                </a:solidFill>
                <a:effectLst/>
                <a:uLnTx/>
                <a:uFillTx/>
                <a:latin typeface="Arial" panose="020B0604020202020204"/>
                <a:ea typeface="+mn-ea"/>
                <a:cs typeface="+mn-cs"/>
              </a:rPr>
              <a:t>BitBucket</a:t>
            </a: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 Enterprise, Azure DevOps Services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Integration with other UOB’s DevOps Toolchain will be via various APIs provided by Cloud Pak for Data</a:t>
            </a:r>
          </a:p>
        </p:txBody>
      </p:sp>
    </p:spTree>
    <p:extLst>
      <p:ext uri="{BB962C8B-B14F-4D97-AF65-F5344CB8AC3E}">
        <p14:creationId xmlns:p14="http://schemas.microsoft.com/office/powerpoint/2010/main" val="37620533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593C5E78-95A7-C3A9-C440-7B2413DFDBBF}"/>
              </a:ext>
            </a:extLst>
          </p:cNvPr>
          <p:cNvPicPr>
            <a:picLocks noGrp="1" noChangeAspect="1"/>
          </p:cNvPicPr>
          <p:nvPr>
            <p:ph idx="1"/>
          </p:nvPr>
        </p:nvPicPr>
        <p:blipFill>
          <a:blip r:embed="rId2"/>
          <a:stretch>
            <a:fillRect/>
          </a:stretch>
        </p:blipFill>
        <p:spPr>
          <a:xfrm>
            <a:off x="363538" y="1670693"/>
            <a:ext cx="11442700" cy="4357989"/>
          </a:xfrm>
        </p:spPr>
      </p:pic>
      <p:sp>
        <p:nvSpPr>
          <p:cNvPr id="3" name="Title 2">
            <a:extLst>
              <a:ext uri="{FF2B5EF4-FFF2-40B4-BE49-F238E27FC236}">
                <a16:creationId xmlns:a16="http://schemas.microsoft.com/office/drawing/2014/main" id="{FE394437-D171-F6DC-34E8-405409BFC0C4}"/>
              </a:ext>
            </a:extLst>
          </p:cNvPr>
          <p:cNvSpPr>
            <a:spLocks noGrp="1"/>
          </p:cNvSpPr>
          <p:nvPr>
            <p:ph type="title"/>
          </p:nvPr>
        </p:nvSpPr>
        <p:spPr/>
        <p:txBody>
          <a:bodyPr/>
          <a:lstStyle/>
          <a:p>
            <a:r>
              <a:rPr lang="en-US" dirty="0"/>
              <a:t>Data Virtualization – Rule created	</a:t>
            </a:r>
          </a:p>
        </p:txBody>
      </p:sp>
    </p:spTree>
    <p:extLst>
      <p:ext uri="{BB962C8B-B14F-4D97-AF65-F5344CB8AC3E}">
        <p14:creationId xmlns:p14="http://schemas.microsoft.com/office/powerpoint/2010/main" val="41852908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B1A826-2B1B-CF89-1E6B-67D497FFD7F6}"/>
              </a:ext>
            </a:extLst>
          </p:cNvPr>
          <p:cNvSpPr>
            <a:spLocks noGrp="1"/>
          </p:cNvSpPr>
          <p:nvPr>
            <p:ph idx="1"/>
          </p:nvPr>
        </p:nvSpPr>
        <p:spPr>
          <a:xfrm>
            <a:off x="486823" y="1656320"/>
            <a:ext cx="11442921" cy="4574540"/>
          </a:xfrm>
        </p:spPr>
        <p:txBody>
          <a:bodyPr/>
          <a:lstStyle/>
          <a:p>
            <a:r>
              <a:rPr lang="en-SG" b="1" dirty="0"/>
              <a:t>Data &gt; Data virtualization</a:t>
            </a:r>
            <a:r>
              <a:rPr lang="en-SG" dirty="0"/>
              <a:t>.</a:t>
            </a:r>
          </a:p>
          <a:p>
            <a:r>
              <a:rPr lang="en-SG" b="1" dirty="0"/>
              <a:t>Administration &gt; Service settings</a:t>
            </a:r>
            <a:r>
              <a:rPr lang="en-SG" dirty="0"/>
              <a:t> </a:t>
            </a:r>
          </a:p>
          <a:p>
            <a:r>
              <a:rPr lang="en-US" dirty="0"/>
              <a:t>Select Governance tab</a:t>
            </a:r>
          </a:p>
          <a:p>
            <a:r>
              <a:rPr lang="en-SG" dirty="0"/>
              <a:t>Toggle the </a:t>
            </a:r>
            <a:r>
              <a:rPr lang="en-SG" b="1" dirty="0"/>
              <a:t>Enforce policies within </a:t>
            </a:r>
            <a:br>
              <a:rPr lang="en-SG" b="1" dirty="0"/>
            </a:br>
            <a:r>
              <a:rPr lang="en-SG" b="1" dirty="0"/>
              <a:t>Data Virtualization</a:t>
            </a:r>
            <a:r>
              <a:rPr lang="en-SG" dirty="0"/>
              <a:t> switch to </a:t>
            </a:r>
            <a:r>
              <a:rPr lang="en-SG" b="1" dirty="0"/>
              <a:t>On</a:t>
            </a:r>
            <a:r>
              <a:rPr lang="en-SG" dirty="0"/>
              <a:t>.</a:t>
            </a:r>
            <a:br>
              <a:rPr lang="en-SG" dirty="0"/>
            </a:br>
            <a:br>
              <a:rPr lang="en-SG" dirty="0"/>
            </a:br>
            <a:r>
              <a:rPr lang="en-SG" dirty="0"/>
              <a:t>Toggle the </a:t>
            </a:r>
            <a:r>
              <a:rPr lang="en-SG" b="1" dirty="0"/>
              <a:t>Enforce publishing </a:t>
            </a:r>
            <a:br>
              <a:rPr lang="en-SG" b="1" dirty="0"/>
            </a:br>
            <a:r>
              <a:rPr lang="en-SG" b="1" dirty="0"/>
              <a:t>to a governed </a:t>
            </a:r>
            <a:r>
              <a:rPr lang="en-SG" b="1" dirty="0" err="1"/>
              <a:t>catalog</a:t>
            </a:r>
            <a:r>
              <a:rPr lang="en-SG" dirty="0"/>
              <a:t> switch to </a:t>
            </a:r>
            <a:r>
              <a:rPr lang="en-SG" b="1" dirty="0"/>
              <a:t>On</a:t>
            </a:r>
            <a:r>
              <a:rPr lang="en-SG" dirty="0"/>
              <a:t>.</a:t>
            </a:r>
          </a:p>
        </p:txBody>
      </p:sp>
      <p:sp>
        <p:nvSpPr>
          <p:cNvPr id="3" name="Title 2">
            <a:extLst>
              <a:ext uri="{FF2B5EF4-FFF2-40B4-BE49-F238E27FC236}">
                <a16:creationId xmlns:a16="http://schemas.microsoft.com/office/drawing/2014/main" id="{17EB7A39-8E1A-1435-57E5-1A448292BAF2}"/>
              </a:ext>
            </a:extLst>
          </p:cNvPr>
          <p:cNvSpPr>
            <a:spLocks noGrp="1"/>
          </p:cNvSpPr>
          <p:nvPr>
            <p:ph type="title"/>
          </p:nvPr>
        </p:nvSpPr>
        <p:spPr/>
        <p:txBody>
          <a:bodyPr/>
          <a:lstStyle/>
          <a:p>
            <a:r>
              <a:rPr lang="en-US" dirty="0"/>
              <a:t>Data Virtualization -Governance </a:t>
            </a:r>
          </a:p>
        </p:txBody>
      </p:sp>
      <p:pic>
        <p:nvPicPr>
          <p:cNvPr id="3074" name="Picture 2">
            <a:extLst>
              <a:ext uri="{FF2B5EF4-FFF2-40B4-BE49-F238E27FC236}">
                <a16:creationId xmlns:a16="http://schemas.microsoft.com/office/drawing/2014/main" id="{D04F1E96-E65B-52EB-0012-8A1DFB110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044" y="1656320"/>
            <a:ext cx="7505700" cy="438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5298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2A1FB-4BC5-BB34-75AE-45B20D48BEDA}"/>
              </a:ext>
            </a:extLst>
          </p:cNvPr>
          <p:cNvSpPr>
            <a:spLocks noGrp="1"/>
          </p:cNvSpPr>
          <p:nvPr>
            <p:ph type="title"/>
          </p:nvPr>
        </p:nvSpPr>
        <p:spPr/>
        <p:txBody>
          <a:bodyPr/>
          <a:lstStyle/>
          <a:p>
            <a:r>
              <a:rPr lang="en-US" dirty="0"/>
              <a:t>Storage details</a:t>
            </a:r>
          </a:p>
        </p:txBody>
      </p:sp>
      <p:pic>
        <p:nvPicPr>
          <p:cNvPr id="5" name="Picture 4" descr="A screenshot of a computer&#10;&#10;Description automatically generated with medium confidence">
            <a:extLst>
              <a:ext uri="{FF2B5EF4-FFF2-40B4-BE49-F238E27FC236}">
                <a16:creationId xmlns:a16="http://schemas.microsoft.com/office/drawing/2014/main" id="{DA2BD828-6EFB-98F9-2CD2-D39E3BC4C148}"/>
              </a:ext>
            </a:extLst>
          </p:cNvPr>
          <p:cNvPicPr>
            <a:picLocks noChangeAspect="1"/>
          </p:cNvPicPr>
          <p:nvPr/>
        </p:nvPicPr>
        <p:blipFill>
          <a:blip r:embed="rId2"/>
          <a:stretch>
            <a:fillRect/>
          </a:stretch>
        </p:blipFill>
        <p:spPr>
          <a:xfrm>
            <a:off x="363255" y="1416109"/>
            <a:ext cx="11976120" cy="5071188"/>
          </a:xfrm>
          <a:prstGeom prst="rect">
            <a:avLst/>
          </a:prstGeom>
        </p:spPr>
      </p:pic>
    </p:spTree>
    <p:extLst>
      <p:ext uri="{BB962C8B-B14F-4D97-AF65-F5344CB8AC3E}">
        <p14:creationId xmlns:p14="http://schemas.microsoft.com/office/powerpoint/2010/main" val="2578648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522E20-3C91-6E92-142A-45936D6403BF}"/>
              </a:ext>
            </a:extLst>
          </p:cNvPr>
          <p:cNvSpPr>
            <a:spLocks noGrp="1"/>
          </p:cNvSpPr>
          <p:nvPr>
            <p:ph type="title"/>
          </p:nvPr>
        </p:nvSpPr>
        <p:spPr/>
        <p:txBody>
          <a:bodyPr/>
          <a:lstStyle/>
          <a:p>
            <a:r>
              <a:rPr lang="en-US" b="1" dirty="0"/>
              <a:t>B1.3.1 &amp; B1.3.3: Data Sources </a:t>
            </a:r>
          </a:p>
        </p:txBody>
      </p:sp>
      <p:sp>
        <p:nvSpPr>
          <p:cNvPr id="4" name="TextBox 3">
            <a:extLst>
              <a:ext uri="{FF2B5EF4-FFF2-40B4-BE49-F238E27FC236}">
                <a16:creationId xmlns:a16="http://schemas.microsoft.com/office/drawing/2014/main" id="{B3312959-5737-AF78-6D19-3B9C3C3DAE29}"/>
              </a:ext>
            </a:extLst>
          </p:cNvPr>
          <p:cNvSpPr txBox="1"/>
          <p:nvPr/>
        </p:nvSpPr>
        <p:spPr>
          <a:xfrm>
            <a:off x="211015" y="1364765"/>
            <a:ext cx="1172307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The solution allows Data Access with many types of Data source connections with API or Library support for Python or R and in-built integration with Platform connections for Low/No code Model Development Tooling</a:t>
            </a:r>
          </a:p>
        </p:txBody>
      </p:sp>
      <p:sp>
        <p:nvSpPr>
          <p:cNvPr id="6" name="Rectangle 5">
            <a:extLst>
              <a:ext uri="{FF2B5EF4-FFF2-40B4-BE49-F238E27FC236}">
                <a16:creationId xmlns:a16="http://schemas.microsoft.com/office/drawing/2014/main" id="{32F2BCA3-B97D-3796-1B8F-94FDD9891FB5}"/>
              </a:ext>
            </a:extLst>
          </p:cNvPr>
          <p:cNvSpPr/>
          <p:nvPr/>
        </p:nvSpPr>
        <p:spPr>
          <a:xfrm>
            <a:off x="9108831" y="2110155"/>
            <a:ext cx="2860431" cy="404446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Platform connections which can be reused in different Projects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Data Catalog based connections which can allow organizing connections and restricting access based on access control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Project scoped access which is local to a Project team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All data sources require standards-based credentials and can be Promoted to Deployment Spaces (Watson Machine Learning during Model Deployment) for use within the Model Operations environment</a:t>
            </a:r>
          </a:p>
        </p:txBody>
      </p:sp>
      <p:pic>
        <p:nvPicPr>
          <p:cNvPr id="7" name="Picture 6">
            <a:extLst>
              <a:ext uri="{FF2B5EF4-FFF2-40B4-BE49-F238E27FC236}">
                <a16:creationId xmlns:a16="http://schemas.microsoft.com/office/drawing/2014/main" id="{657FB9F7-BAD3-6C91-188C-1E50F92383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5233" y="2028093"/>
            <a:ext cx="8280114" cy="4044461"/>
          </a:xfrm>
          <a:prstGeom prst="rect">
            <a:avLst/>
          </a:prstGeom>
        </p:spPr>
      </p:pic>
      <p:sp>
        <p:nvSpPr>
          <p:cNvPr id="2" name="Rectangle 1">
            <a:extLst>
              <a:ext uri="{FF2B5EF4-FFF2-40B4-BE49-F238E27FC236}">
                <a16:creationId xmlns:a16="http://schemas.microsoft.com/office/drawing/2014/main" id="{83ADB8E1-CFFE-F68E-1E0B-391A4B940F8B}"/>
              </a:ext>
            </a:extLst>
          </p:cNvPr>
          <p:cNvSpPr/>
          <p:nvPr/>
        </p:nvSpPr>
        <p:spPr>
          <a:xfrm>
            <a:off x="363255" y="5545016"/>
            <a:ext cx="1629668" cy="351692"/>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0A3AE172-4ACF-E162-C588-1C8E91BEA719}"/>
              </a:ext>
            </a:extLst>
          </p:cNvPr>
          <p:cNvSpPr/>
          <p:nvPr/>
        </p:nvSpPr>
        <p:spPr>
          <a:xfrm>
            <a:off x="4806302" y="4829908"/>
            <a:ext cx="1629668" cy="17584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2976D9BD-12D7-2486-A82B-6FA12B7E04E4}"/>
              </a:ext>
            </a:extLst>
          </p:cNvPr>
          <p:cNvSpPr/>
          <p:nvPr/>
        </p:nvSpPr>
        <p:spPr>
          <a:xfrm>
            <a:off x="4806302" y="5726724"/>
            <a:ext cx="1629668" cy="17584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6F56DD78-335C-42F5-8644-56BEDCE86752}"/>
              </a:ext>
            </a:extLst>
          </p:cNvPr>
          <p:cNvSpPr/>
          <p:nvPr/>
        </p:nvSpPr>
        <p:spPr>
          <a:xfrm>
            <a:off x="4806302" y="5181597"/>
            <a:ext cx="1629668" cy="369284"/>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26E78493-93D4-3FEF-C712-6AECBF11F088}"/>
              </a:ext>
            </a:extLst>
          </p:cNvPr>
          <p:cNvSpPr/>
          <p:nvPr/>
        </p:nvSpPr>
        <p:spPr>
          <a:xfrm>
            <a:off x="4806302" y="3933092"/>
            <a:ext cx="1629668" cy="17584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77413386-22B4-8769-7574-DDA6E6898720}"/>
              </a:ext>
            </a:extLst>
          </p:cNvPr>
          <p:cNvSpPr/>
          <p:nvPr/>
        </p:nvSpPr>
        <p:spPr>
          <a:xfrm>
            <a:off x="4806302" y="3387965"/>
            <a:ext cx="1629668" cy="369284"/>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Rectangle 14">
            <a:extLst>
              <a:ext uri="{FF2B5EF4-FFF2-40B4-BE49-F238E27FC236}">
                <a16:creationId xmlns:a16="http://schemas.microsoft.com/office/drawing/2014/main" id="{8ECF3AE6-7C42-9BB8-05F0-4077C1F4F6D6}"/>
              </a:ext>
            </a:extLst>
          </p:cNvPr>
          <p:cNvSpPr/>
          <p:nvPr/>
        </p:nvSpPr>
        <p:spPr>
          <a:xfrm>
            <a:off x="2520302" y="3745523"/>
            <a:ext cx="1629668" cy="17584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418525C2-CF40-A7A5-E4C0-87315A5A06D6}"/>
              </a:ext>
            </a:extLst>
          </p:cNvPr>
          <p:cNvSpPr/>
          <p:nvPr/>
        </p:nvSpPr>
        <p:spPr>
          <a:xfrm>
            <a:off x="7021963" y="5726724"/>
            <a:ext cx="1629668" cy="17584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125747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316F79-349D-1763-C7A7-ABAADA8682ED}"/>
              </a:ext>
            </a:extLst>
          </p:cNvPr>
          <p:cNvSpPr>
            <a:spLocks noGrp="1"/>
          </p:cNvSpPr>
          <p:nvPr>
            <p:ph idx="1"/>
          </p:nvPr>
        </p:nvSpPr>
        <p:spPr/>
        <p:txBody>
          <a:bodyPr/>
          <a:lstStyle/>
          <a:p>
            <a:pPr>
              <a:buFont typeface="+mj-lt"/>
              <a:buAutoNum type="arabicPeriod"/>
            </a:pPr>
            <a:r>
              <a:rPr lang="en-SG" dirty="0"/>
              <a:t>Select </a:t>
            </a:r>
            <a:r>
              <a:rPr lang="en-SG" b="1" dirty="0"/>
              <a:t>Virtualization &gt; Data sources</a:t>
            </a:r>
            <a:r>
              <a:rPr lang="en-SG" dirty="0"/>
              <a:t> from the side menu.</a:t>
            </a:r>
            <a:br>
              <a:rPr lang="en-SG" dirty="0"/>
            </a:br>
            <a:br>
              <a:rPr lang="en-SG" dirty="0"/>
            </a:br>
            <a:r>
              <a:rPr lang="en-SG" dirty="0"/>
              <a:t>Click </a:t>
            </a:r>
            <a:r>
              <a:rPr lang="en-SG" b="1" dirty="0"/>
              <a:t>Add connection +</a:t>
            </a:r>
            <a:r>
              <a:rPr lang="en-SG" dirty="0"/>
              <a:t> in the upper-right corner and then select </a:t>
            </a:r>
            <a:r>
              <a:rPr lang="en-SG" b="1" dirty="0"/>
              <a:t>Existing platform connection</a:t>
            </a:r>
            <a:r>
              <a:rPr lang="en-SG" dirty="0"/>
              <a:t>.</a:t>
            </a:r>
          </a:p>
          <a:p>
            <a:pPr>
              <a:buFont typeface="+mj-lt"/>
              <a:buAutoNum type="arabicPeriod"/>
            </a:pPr>
            <a:r>
              <a:rPr lang="en-SG" dirty="0"/>
              <a:t>When prompted with the </a:t>
            </a:r>
            <a:r>
              <a:rPr lang="en-SG" b="1" dirty="0"/>
              <a:t>Confirm to continue</a:t>
            </a:r>
            <a:r>
              <a:rPr lang="en-SG" dirty="0"/>
              <a:t> pop-up message, click </a:t>
            </a:r>
            <a:r>
              <a:rPr lang="en-SG" b="1" dirty="0"/>
              <a:t>Confirm</a:t>
            </a:r>
            <a:r>
              <a:rPr lang="en-SG" dirty="0"/>
              <a:t>.</a:t>
            </a:r>
          </a:p>
          <a:p>
            <a:pPr>
              <a:buFont typeface="+mj-lt"/>
              <a:buAutoNum type="arabicPeriod"/>
            </a:pPr>
            <a:r>
              <a:rPr lang="en-SG" dirty="0"/>
              <a:t>Select the radio button for the </a:t>
            </a:r>
            <a:r>
              <a:rPr lang="en-SG" b="1" dirty="0"/>
              <a:t>Data Warehouse</a:t>
            </a:r>
            <a:r>
              <a:rPr lang="en-SG" dirty="0"/>
              <a:t> (IBM Db2 Warehouse) connection.</a:t>
            </a:r>
          </a:p>
          <a:p>
            <a:pPr>
              <a:buFont typeface="+mj-lt"/>
              <a:buAutoNum type="arabicPeriod"/>
            </a:pPr>
            <a:r>
              <a:rPr lang="en-SG" dirty="0"/>
              <a:t>Click </a:t>
            </a:r>
            <a:r>
              <a:rPr lang="en-SG" b="1" dirty="0"/>
              <a:t>Add</a:t>
            </a:r>
            <a:r>
              <a:rPr lang="en-SG" dirty="0"/>
              <a:t>.</a:t>
            </a:r>
            <a:br>
              <a:rPr lang="en-SG" dirty="0"/>
            </a:br>
            <a:br>
              <a:rPr lang="en-SG" dirty="0"/>
            </a:br>
            <a:r>
              <a:rPr lang="en-SG" dirty="0"/>
              <a:t>Data sources:</a:t>
            </a:r>
          </a:p>
          <a:p>
            <a:pPr marL="285750" indent="-285750">
              <a:buFont typeface="Arial" panose="020B0604020202020204" pitchFamily="34" charset="0"/>
              <a:buChar char="•"/>
            </a:pPr>
            <a:r>
              <a:rPr lang="en-SG" b="1" dirty="0"/>
              <a:t>Show PostgreSQL Data Source</a:t>
            </a:r>
          </a:p>
          <a:p>
            <a:pPr marL="285750" indent="-285750">
              <a:buFont typeface="Arial" panose="020B0604020202020204" pitchFamily="34" charset="0"/>
              <a:buChar char="•"/>
            </a:pPr>
            <a:r>
              <a:rPr lang="en-SG" b="1" dirty="0"/>
              <a:t>Show Amazon S3 Data Source</a:t>
            </a:r>
          </a:p>
          <a:p>
            <a:pPr marL="285750" indent="-285750">
              <a:buFont typeface="Arial" panose="020B0604020202020204" pitchFamily="34" charset="0"/>
              <a:buChar char="•"/>
            </a:pPr>
            <a:r>
              <a:rPr lang="en-SG" b="1" dirty="0"/>
              <a:t>Show constellation view</a:t>
            </a:r>
          </a:p>
          <a:p>
            <a:endParaRPr lang="en-SG" b="1" dirty="0"/>
          </a:p>
          <a:p>
            <a:r>
              <a:rPr lang="en-SG" dirty="0"/>
              <a:t>A remote connector enables the virtualization of data that is stored on a file system or a remote data source that is not directly accessible by Watson Query.</a:t>
            </a:r>
            <a:endParaRPr lang="en-US" dirty="0"/>
          </a:p>
        </p:txBody>
      </p:sp>
      <p:sp>
        <p:nvSpPr>
          <p:cNvPr id="3" name="Title 2">
            <a:extLst>
              <a:ext uri="{FF2B5EF4-FFF2-40B4-BE49-F238E27FC236}">
                <a16:creationId xmlns:a16="http://schemas.microsoft.com/office/drawing/2014/main" id="{79F5BEE8-0655-8CC9-BD9A-BCE0E95718A3}"/>
              </a:ext>
            </a:extLst>
          </p:cNvPr>
          <p:cNvSpPr>
            <a:spLocks noGrp="1"/>
          </p:cNvSpPr>
          <p:nvPr>
            <p:ph type="title"/>
          </p:nvPr>
        </p:nvSpPr>
        <p:spPr/>
        <p:txBody>
          <a:bodyPr/>
          <a:lstStyle/>
          <a:p>
            <a:r>
              <a:rPr lang="en-SG" b="1" dirty="0"/>
              <a:t>Define Data Sources</a:t>
            </a:r>
            <a:br>
              <a:rPr lang="en-SG" b="1" dirty="0"/>
            </a:b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E51E4CDC-32C0-43FE-0FC0-1C6113C7A79F}"/>
              </a:ext>
            </a:extLst>
          </p:cNvPr>
          <p:cNvPicPr>
            <a:picLocks noChangeAspect="1"/>
          </p:cNvPicPr>
          <p:nvPr/>
        </p:nvPicPr>
        <p:blipFill>
          <a:blip r:embed="rId2"/>
          <a:stretch>
            <a:fillRect/>
          </a:stretch>
        </p:blipFill>
        <p:spPr>
          <a:xfrm>
            <a:off x="5333334" y="2861173"/>
            <a:ext cx="6055102" cy="3793558"/>
          </a:xfrm>
          <a:prstGeom prst="rect">
            <a:avLst/>
          </a:prstGeom>
        </p:spPr>
      </p:pic>
    </p:spTree>
    <p:extLst>
      <p:ext uri="{BB962C8B-B14F-4D97-AF65-F5344CB8AC3E}">
        <p14:creationId xmlns:p14="http://schemas.microsoft.com/office/powerpoint/2010/main" val="3942871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17FFEE-A7AC-5263-7CC4-7C2BA0F814B6}"/>
              </a:ext>
            </a:extLst>
          </p:cNvPr>
          <p:cNvSpPr>
            <a:spLocks noGrp="1"/>
          </p:cNvSpPr>
          <p:nvPr>
            <p:ph idx="1"/>
          </p:nvPr>
        </p:nvSpPr>
        <p:spPr/>
        <p:txBody>
          <a:bodyPr/>
          <a:lstStyle/>
          <a:p>
            <a:r>
              <a:rPr lang="en-SG" dirty="0"/>
              <a:t>Rather than you manually searching through the database data source – looking for tables across the many schemas in a Db2 or Oracle database, for instance – it will automatically scan the database (based on the permissions of the user used for the connection) and present the data objects found to you. You can then choose to create virtual tables as needed, based on the objects listed.</a:t>
            </a:r>
          </a:p>
          <a:p>
            <a:pPr>
              <a:buFont typeface="+mj-lt"/>
              <a:buAutoNum type="arabicPeriod"/>
            </a:pPr>
            <a:r>
              <a:rPr lang="en-SG" dirty="0"/>
              <a:t>Select </a:t>
            </a:r>
            <a:r>
              <a:rPr lang="en-SG" b="1" dirty="0"/>
              <a:t>Virtualization &gt; Virtualize</a:t>
            </a:r>
            <a:r>
              <a:rPr lang="en-SG" dirty="0"/>
              <a:t> from the side menu. </a:t>
            </a:r>
            <a:r>
              <a:rPr lang="en-SG" b="1" dirty="0"/>
              <a:t>Click list</a:t>
            </a:r>
            <a:endParaRPr lang="en-SG" dirty="0"/>
          </a:p>
          <a:p>
            <a:r>
              <a:rPr lang="en-SG" dirty="0"/>
              <a:t>Hundreds of tables are listed. Where did all these tables come from? Watson Query discovered them from your database connections!</a:t>
            </a:r>
          </a:p>
          <a:p>
            <a:r>
              <a:rPr lang="en-SG" dirty="0"/>
              <a:t>In the </a:t>
            </a:r>
            <a:r>
              <a:rPr lang="en-SG" b="1" dirty="0"/>
              <a:t>Filter by</a:t>
            </a:r>
            <a:r>
              <a:rPr lang="en-SG" dirty="0"/>
              <a:t> bar, click on the </a:t>
            </a:r>
            <a:r>
              <a:rPr lang="en-SG" b="1" dirty="0"/>
              <a:t>Source type</a:t>
            </a:r>
            <a:r>
              <a:rPr lang="en-SG" dirty="0"/>
              <a:t>, </a:t>
            </a:r>
            <a:r>
              <a:rPr lang="en-SG" b="1" dirty="0"/>
              <a:t>Database</a:t>
            </a:r>
            <a:r>
              <a:rPr lang="en-SG" dirty="0"/>
              <a:t>, and </a:t>
            </a:r>
            <a:r>
              <a:rPr lang="en-SG" b="1" dirty="0"/>
              <a:t>Schema</a:t>
            </a:r>
            <a:r>
              <a:rPr lang="en-SG" dirty="0"/>
              <a:t> dropdown selection menus to get a feel for the type of filtering that can be done.</a:t>
            </a:r>
          </a:p>
          <a:p>
            <a:r>
              <a:rPr lang="en-SG" dirty="0"/>
              <a:t>In the </a:t>
            </a:r>
            <a:r>
              <a:rPr lang="en-SG" b="1" dirty="0"/>
              <a:t>Find tables by name, schema, column, or business term</a:t>
            </a:r>
            <a:r>
              <a:rPr lang="en-SG" dirty="0"/>
              <a:t> search field, enter </a:t>
            </a:r>
            <a:r>
              <a:rPr lang="en-SG" b="1" dirty="0"/>
              <a:t>CUSTOMER</a:t>
            </a:r>
            <a:r>
              <a:rPr lang="en-SG" dirty="0"/>
              <a:t>.</a:t>
            </a:r>
          </a:p>
          <a:p>
            <a:r>
              <a:rPr lang="en-SG" dirty="0"/>
              <a:t>Check the boxes for both the </a:t>
            </a:r>
            <a:r>
              <a:rPr lang="en-SG" b="1" dirty="0"/>
              <a:t>CUSTOMER</a:t>
            </a:r>
            <a:r>
              <a:rPr lang="en-SG" dirty="0"/>
              <a:t> and </a:t>
            </a:r>
            <a:r>
              <a:rPr lang="en-SG" b="1" dirty="0"/>
              <a:t>CUSTOMER_LOYALTY</a:t>
            </a:r>
            <a:r>
              <a:rPr lang="en-SG" dirty="0"/>
              <a:t> tables.</a:t>
            </a:r>
          </a:p>
          <a:p>
            <a:r>
              <a:rPr lang="en-SG" b="1" dirty="0"/>
              <a:t>Note:</a:t>
            </a:r>
            <a:r>
              <a:rPr lang="en-SG" dirty="0"/>
              <a:t> The auto-discovery operation may take a minute or two to complete and so you might not see both of these tables listed initially. You may also see pop-up messages saying things like </a:t>
            </a:r>
            <a:r>
              <a:rPr lang="en-SG" i="1" dirty="0"/>
              <a:t>"Tables were added or updated. Click Reload to load the tables."</a:t>
            </a:r>
            <a:r>
              <a:rPr lang="en-SG" dirty="0"/>
              <a:t> and </a:t>
            </a:r>
            <a:r>
              <a:rPr lang="en-SG" i="1" dirty="0"/>
              <a:t>"All listed tables are loaded: Click Refresh to update the list."</a:t>
            </a:r>
            <a:r>
              <a:rPr lang="en-SG" dirty="0"/>
              <a:t> Click to reload and refresh as needed and both of these tables should eventually show up.</a:t>
            </a:r>
          </a:p>
          <a:p>
            <a:r>
              <a:rPr lang="en-SG" dirty="0"/>
              <a:t>Click </a:t>
            </a:r>
            <a:r>
              <a:rPr lang="en-SG" b="1" dirty="0"/>
              <a:t>Add to cart</a:t>
            </a:r>
            <a:r>
              <a:rPr lang="en-SG" dirty="0"/>
              <a:t>.</a:t>
            </a:r>
          </a:p>
          <a:p>
            <a:r>
              <a:rPr lang="en-SG" dirty="0"/>
              <a:t>Click </a:t>
            </a:r>
            <a:r>
              <a:rPr lang="en-SG" b="1" dirty="0"/>
              <a:t>View cart (2)</a:t>
            </a:r>
            <a:r>
              <a:rPr lang="en-SG" dirty="0"/>
              <a:t> (the “2” represents the two tables that you added to the cart) to advance to the </a:t>
            </a:r>
            <a:r>
              <a:rPr lang="en-SG" b="1" dirty="0"/>
              <a:t>Review cart and virtualize tables</a:t>
            </a:r>
            <a:r>
              <a:rPr lang="en-SG" dirty="0"/>
              <a:t> page.</a:t>
            </a:r>
          </a:p>
          <a:p>
            <a:r>
              <a:rPr lang="en-SG" dirty="0"/>
              <a:t>Watson Query gives clients the flexibility to customize virtual tables based on their needs. For example, on this </a:t>
            </a:r>
            <a:r>
              <a:rPr lang="en-SG" b="1" dirty="0"/>
              <a:t>Review cart and virtualize tables</a:t>
            </a:r>
            <a:r>
              <a:rPr lang="en-SG" dirty="0"/>
              <a:t> page, you can choose to rename the schema and/or table names, as well as remove columns or change the name and type of columns within the tables. For this lab, leave the schema and table names as they are. The source of the schema name (which is unique to you) will be explained later in the lab.</a:t>
            </a:r>
          </a:p>
        </p:txBody>
      </p:sp>
      <p:sp>
        <p:nvSpPr>
          <p:cNvPr id="3" name="Title 2">
            <a:extLst>
              <a:ext uri="{FF2B5EF4-FFF2-40B4-BE49-F238E27FC236}">
                <a16:creationId xmlns:a16="http://schemas.microsoft.com/office/drawing/2014/main" id="{409D27D6-CD51-17F7-0E75-BD31870833DA}"/>
              </a:ext>
            </a:extLst>
          </p:cNvPr>
          <p:cNvSpPr>
            <a:spLocks noGrp="1"/>
          </p:cNvSpPr>
          <p:nvPr>
            <p:ph type="title"/>
          </p:nvPr>
        </p:nvSpPr>
        <p:spPr/>
        <p:txBody>
          <a:bodyPr/>
          <a:lstStyle/>
          <a:p>
            <a:r>
              <a:rPr lang="en-US" b="1" dirty="0"/>
              <a:t>Virtualize data</a:t>
            </a:r>
          </a:p>
        </p:txBody>
      </p:sp>
    </p:spTree>
    <p:extLst>
      <p:ext uri="{BB962C8B-B14F-4D97-AF65-F5344CB8AC3E}">
        <p14:creationId xmlns:p14="http://schemas.microsoft.com/office/powerpoint/2010/main" val="35997596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03F1B9-DBD3-C948-2831-399A9F5556CE}"/>
              </a:ext>
            </a:extLst>
          </p:cNvPr>
          <p:cNvSpPr>
            <a:spLocks noGrp="1"/>
          </p:cNvSpPr>
          <p:nvPr>
            <p:ph idx="1"/>
          </p:nvPr>
        </p:nvSpPr>
        <p:spPr/>
        <p:txBody>
          <a:bodyPr/>
          <a:lstStyle/>
          <a:p>
            <a:pPr marL="233363" indent="-233363">
              <a:buFont typeface="Arial" panose="020B0604020202020204" pitchFamily="34" charset="0"/>
              <a:buChar char="•"/>
            </a:pPr>
            <a:r>
              <a:rPr lang="en-SG" sz="1200" b="1" dirty="0"/>
              <a:t>CUSTOMER:</a:t>
            </a:r>
            <a:r>
              <a:rPr lang="en-SG" sz="1200" dirty="0"/>
              <a:t> Main customer details, including name, address, and credit card information. This table is hosted in a Db2 Warehouse relational database.</a:t>
            </a:r>
          </a:p>
          <a:p>
            <a:pPr marL="233363" indent="-233363">
              <a:buFont typeface="Arial" panose="020B0604020202020204" pitchFamily="34" charset="0"/>
              <a:buChar char="•"/>
            </a:pPr>
            <a:r>
              <a:rPr lang="en-SG" sz="1200" b="1" dirty="0"/>
              <a:t>CUSTOMER_LOYALTY:</a:t>
            </a:r>
            <a:r>
              <a:rPr lang="en-SG" sz="1200" dirty="0"/>
              <a:t> Customer loyalty and sales information from 2016 onward. This table is hosted in a PostgreSQL relational database.</a:t>
            </a:r>
          </a:p>
          <a:p>
            <a:pPr marL="233363" indent="-233363">
              <a:buFont typeface="Arial" panose="020B0604020202020204" pitchFamily="34" charset="0"/>
              <a:buChar char="•"/>
            </a:pPr>
            <a:r>
              <a:rPr lang="en-SG" sz="1200" b="1" dirty="0"/>
              <a:t>CUSTOMER_LOYALTY_HISTORY:</a:t>
            </a:r>
            <a:r>
              <a:rPr lang="en-SG" sz="1200" dirty="0"/>
              <a:t> Archived customer loyalty information from 2010-2015. This data is stored in a CSV file on Amazon S3 object storage.</a:t>
            </a:r>
          </a:p>
          <a:p>
            <a:pPr marL="233363" indent="-233363">
              <a:buFont typeface="Arial" panose="020B0604020202020204" pitchFamily="34" charset="0"/>
              <a:buChar char="•"/>
            </a:pPr>
            <a:endParaRPr lang="en-SG" sz="1200" dirty="0"/>
          </a:p>
          <a:p>
            <a:pPr marL="233363" indent="-233363">
              <a:buFont typeface="Arial" panose="020B0604020202020204" pitchFamily="34" charset="0"/>
              <a:buChar char="•"/>
            </a:pPr>
            <a:r>
              <a:rPr lang="en-SG" sz="1200" dirty="0"/>
              <a:t>Select </a:t>
            </a:r>
            <a:r>
              <a:rPr lang="en-SG" sz="1200" b="1" dirty="0"/>
              <a:t>Virtualization &gt; Virtualize</a:t>
            </a:r>
            <a:r>
              <a:rPr lang="en-SG" sz="1200" dirty="0"/>
              <a:t> from the side menu.</a:t>
            </a:r>
          </a:p>
          <a:p>
            <a:pPr marL="274638" indent="-41275"/>
            <a:r>
              <a:rPr lang="en-SG" sz="1200" dirty="0"/>
              <a:t>In the </a:t>
            </a:r>
            <a:r>
              <a:rPr lang="en-SG" sz="1200" b="1" dirty="0"/>
              <a:t>Find tables by name, schema, column, or business term</a:t>
            </a:r>
            <a:r>
              <a:rPr lang="en-SG" sz="1200" dirty="0"/>
              <a:t> search field, enter </a:t>
            </a:r>
            <a:r>
              <a:rPr lang="en-SG" sz="1200" b="1" dirty="0"/>
              <a:t>CUSTOMER</a:t>
            </a:r>
            <a:r>
              <a:rPr lang="en-SG" sz="1200" dirty="0"/>
              <a:t>.</a:t>
            </a:r>
          </a:p>
          <a:p>
            <a:pPr marL="274638" indent="-41275"/>
            <a:r>
              <a:rPr lang="en-SG" sz="1200" dirty="0"/>
              <a:t>Check the boxes for both the </a:t>
            </a:r>
            <a:r>
              <a:rPr lang="en-SG" sz="1200" b="1" dirty="0"/>
              <a:t>CUSTOMER</a:t>
            </a:r>
            <a:r>
              <a:rPr lang="en-SG" sz="1200" dirty="0"/>
              <a:t> and </a:t>
            </a:r>
            <a:r>
              <a:rPr lang="en-SG" sz="1200" b="1" dirty="0"/>
              <a:t>CUSTOMER_LOYALTY</a:t>
            </a:r>
            <a:r>
              <a:rPr lang="en-SG" sz="1200" dirty="0"/>
              <a:t> tables.</a:t>
            </a:r>
          </a:p>
          <a:p>
            <a:pPr marL="274638" indent="-41275"/>
            <a:endParaRPr lang="en-SG" sz="1200" dirty="0"/>
          </a:p>
          <a:p>
            <a:pPr marL="171450" indent="-171450">
              <a:buFont typeface="Arial" panose="020B0604020202020204" pitchFamily="34" charset="0"/>
              <a:buChar char="•"/>
            </a:pPr>
            <a:r>
              <a:rPr lang="en-SG" sz="1200" dirty="0"/>
              <a:t> Click </a:t>
            </a:r>
            <a:r>
              <a:rPr lang="en-SG" sz="1200" b="1" dirty="0"/>
              <a:t>Add to cart</a:t>
            </a:r>
            <a:r>
              <a:rPr lang="en-SG" sz="1200" dirty="0"/>
              <a:t>.</a:t>
            </a:r>
          </a:p>
          <a:p>
            <a:pPr marL="171450" indent="-171450">
              <a:buFont typeface="Arial" panose="020B0604020202020204" pitchFamily="34" charset="0"/>
              <a:buChar char="•"/>
            </a:pPr>
            <a:r>
              <a:rPr lang="en-SG" sz="1200" dirty="0"/>
              <a:t>Click </a:t>
            </a:r>
            <a:r>
              <a:rPr lang="en-SG" sz="1200" b="1" dirty="0"/>
              <a:t>View cart (2)</a:t>
            </a:r>
            <a:r>
              <a:rPr lang="en-SG" sz="1200" dirty="0"/>
              <a:t> (the “2” represents the two tables that you added to the cart) to advance to the </a:t>
            </a:r>
            <a:r>
              <a:rPr lang="en-SG" sz="1200" b="1" dirty="0"/>
              <a:t>Review cart and virtualize tables</a:t>
            </a:r>
            <a:r>
              <a:rPr lang="en-SG" sz="1200" dirty="0"/>
              <a:t> page.</a:t>
            </a:r>
          </a:p>
          <a:p>
            <a:pPr marL="171450" indent="-171450">
              <a:buFont typeface="Arial" panose="020B0604020202020204" pitchFamily="34" charset="0"/>
              <a:buChar char="•"/>
            </a:pPr>
            <a:r>
              <a:rPr lang="en-SG" sz="1200" dirty="0"/>
              <a:t>Within the </a:t>
            </a:r>
            <a:r>
              <a:rPr lang="en-SG" sz="1200" b="1" dirty="0"/>
              <a:t>Objects to be virtualized</a:t>
            </a:r>
            <a:r>
              <a:rPr lang="en-SG" sz="1200" dirty="0"/>
              <a:t> section, click the </a:t>
            </a:r>
            <a:r>
              <a:rPr lang="en-SG" sz="1200" b="1" dirty="0"/>
              <a:t>vertical ellipsis</a:t>
            </a:r>
            <a:r>
              <a:rPr lang="en-SG" sz="1200" dirty="0"/>
              <a:t> at the right side of the row for the </a:t>
            </a:r>
            <a:r>
              <a:rPr lang="en-SG" sz="1200" b="1" dirty="0"/>
              <a:t>CUSTOMER</a:t>
            </a:r>
            <a:r>
              <a:rPr lang="en-SG" sz="1200" dirty="0"/>
              <a:t> table and select </a:t>
            </a:r>
            <a:r>
              <a:rPr lang="en-SG" sz="1200" b="1" dirty="0"/>
              <a:t>Edit columns</a:t>
            </a:r>
            <a:r>
              <a:rPr lang="en-SG" sz="1200" dirty="0"/>
              <a:t>.</a:t>
            </a:r>
          </a:p>
          <a:p>
            <a:pPr marL="171450" indent="-171450">
              <a:buFont typeface="Arial" panose="020B0604020202020204" pitchFamily="34" charset="0"/>
              <a:buChar char="•"/>
            </a:pPr>
            <a:r>
              <a:rPr lang="en-SG" sz="1200" dirty="0"/>
              <a:t>Uncheck the rows associated with the </a:t>
            </a:r>
            <a:r>
              <a:rPr lang="en-SG" sz="1200" b="1" dirty="0"/>
              <a:t>GENDER</a:t>
            </a:r>
            <a:r>
              <a:rPr lang="en-SG" sz="1200" dirty="0"/>
              <a:t> and </a:t>
            </a:r>
            <a:r>
              <a:rPr lang="en-SG" sz="1200" b="1" dirty="0"/>
              <a:t>EDUCATION</a:t>
            </a:r>
            <a:r>
              <a:rPr lang="en-SG" sz="1200" dirty="0"/>
              <a:t> columns (these columns were chosen arbitrarily, simply as an example of how to do this).</a:t>
            </a:r>
          </a:p>
          <a:p>
            <a:pPr marL="171450" indent="-171450">
              <a:buFont typeface="Arial" panose="020B0604020202020204" pitchFamily="34" charset="0"/>
              <a:buChar char="•"/>
            </a:pPr>
            <a:r>
              <a:rPr lang="en-SG" sz="1200" dirty="0"/>
              <a:t>Click the </a:t>
            </a:r>
            <a:r>
              <a:rPr lang="en-SG" sz="1200" b="1" dirty="0"/>
              <a:t>Apply</a:t>
            </a:r>
            <a:r>
              <a:rPr lang="en-SG" sz="1200" dirty="0"/>
              <a:t> button in the upper-right corner.</a:t>
            </a:r>
          </a:p>
          <a:p>
            <a:pPr marL="171450" indent="-171450">
              <a:buFont typeface="Arial" panose="020B0604020202020204" pitchFamily="34" charset="0"/>
              <a:buChar char="•"/>
            </a:pPr>
            <a:r>
              <a:rPr lang="en-SG" sz="1200" dirty="0"/>
              <a:t>Unselect the </a:t>
            </a:r>
            <a:r>
              <a:rPr lang="en-SG" sz="1200" b="1" dirty="0"/>
              <a:t>Assign to project</a:t>
            </a:r>
            <a:r>
              <a:rPr lang="en-SG" sz="1200" dirty="0"/>
              <a:t> check box. By doing this, the table won't be added to any project, but it will be available in the </a:t>
            </a:r>
            <a:r>
              <a:rPr lang="en-SG" sz="1200" b="1" dirty="0"/>
              <a:t>Virtualized data</a:t>
            </a:r>
            <a:r>
              <a:rPr lang="en-SG" sz="1200" dirty="0"/>
              <a:t> section of the console (which you will see later).</a:t>
            </a:r>
          </a:p>
          <a:p>
            <a:pPr marL="171450" indent="-171450">
              <a:buFont typeface="Arial" panose="020B0604020202020204" pitchFamily="34" charset="0"/>
              <a:buChar char="•"/>
            </a:pPr>
            <a:r>
              <a:rPr lang="en-SG" sz="1200" dirty="0"/>
              <a:t>Click the </a:t>
            </a:r>
            <a:r>
              <a:rPr lang="en-SG" sz="1200" b="1" dirty="0"/>
              <a:t>Virtualize</a:t>
            </a:r>
            <a:r>
              <a:rPr lang="en-SG" sz="1200" dirty="0"/>
              <a:t> button in the upper-right corner.</a:t>
            </a:r>
          </a:p>
          <a:p>
            <a:pPr marL="171450" indent="-171450">
              <a:buFont typeface="Arial" panose="020B0604020202020204" pitchFamily="34" charset="0"/>
              <a:buChar char="•"/>
            </a:pPr>
            <a:r>
              <a:rPr lang="en-SG" sz="1200" dirty="0"/>
              <a:t>The virtualization process has started for the </a:t>
            </a:r>
            <a:r>
              <a:rPr lang="en-SG" sz="1200" b="1" dirty="0"/>
              <a:t>CUSTOMER</a:t>
            </a:r>
            <a:r>
              <a:rPr lang="en-SG" sz="1200" dirty="0"/>
              <a:t> and </a:t>
            </a:r>
            <a:r>
              <a:rPr lang="en-SG" sz="1200" b="1" dirty="0"/>
              <a:t>CUSTOMER_LOYALTY</a:t>
            </a:r>
            <a:r>
              <a:rPr lang="en-SG" sz="1200" dirty="0"/>
              <a:t> tables. Click </a:t>
            </a:r>
            <a:r>
              <a:rPr lang="en-SG" sz="1200" b="1" dirty="0"/>
              <a:t>Virtualize more data</a:t>
            </a:r>
            <a:r>
              <a:rPr lang="en-SG" sz="1200" dirty="0"/>
              <a:t>.</a:t>
            </a:r>
          </a:p>
          <a:p>
            <a:endParaRPr lang="en-SG" sz="1200" dirty="0"/>
          </a:p>
          <a:p>
            <a:pPr marL="233363" indent="-233363">
              <a:buFont typeface="Arial" panose="020B0604020202020204" pitchFamily="34" charset="0"/>
              <a:buChar char="•"/>
            </a:pPr>
            <a:endParaRPr lang="en-SG" sz="1200" dirty="0"/>
          </a:p>
          <a:p>
            <a:endParaRPr lang="en-US" dirty="0"/>
          </a:p>
        </p:txBody>
      </p:sp>
      <p:sp>
        <p:nvSpPr>
          <p:cNvPr id="3" name="Title 2">
            <a:extLst>
              <a:ext uri="{FF2B5EF4-FFF2-40B4-BE49-F238E27FC236}">
                <a16:creationId xmlns:a16="http://schemas.microsoft.com/office/drawing/2014/main" id="{FB94C315-5141-EE22-374F-9F4EB5C8EDEF}"/>
              </a:ext>
            </a:extLst>
          </p:cNvPr>
          <p:cNvSpPr>
            <a:spLocks noGrp="1"/>
          </p:cNvSpPr>
          <p:nvPr>
            <p:ph type="title"/>
          </p:nvPr>
        </p:nvSpPr>
        <p:spPr/>
        <p:txBody>
          <a:bodyPr/>
          <a:lstStyle/>
          <a:p>
            <a:r>
              <a:rPr lang="en-US" b="1" dirty="0"/>
              <a:t>Virtualize data</a:t>
            </a:r>
          </a:p>
        </p:txBody>
      </p:sp>
      <p:pic>
        <p:nvPicPr>
          <p:cNvPr id="5" name="Picture 4" descr="A screenshot of a computer&#10;&#10;Description automatically generated with medium confidence">
            <a:extLst>
              <a:ext uri="{FF2B5EF4-FFF2-40B4-BE49-F238E27FC236}">
                <a16:creationId xmlns:a16="http://schemas.microsoft.com/office/drawing/2014/main" id="{4B30461D-BF6D-7502-2B82-D3528A12E503}"/>
              </a:ext>
            </a:extLst>
          </p:cNvPr>
          <p:cNvPicPr>
            <a:picLocks noChangeAspect="1"/>
          </p:cNvPicPr>
          <p:nvPr/>
        </p:nvPicPr>
        <p:blipFill>
          <a:blip r:embed="rId2"/>
          <a:stretch>
            <a:fillRect/>
          </a:stretch>
        </p:blipFill>
        <p:spPr>
          <a:xfrm>
            <a:off x="7273636" y="2313367"/>
            <a:ext cx="3532909" cy="1698561"/>
          </a:xfrm>
          <a:prstGeom prst="rect">
            <a:avLst/>
          </a:prstGeom>
        </p:spPr>
      </p:pic>
    </p:spTree>
    <p:extLst>
      <p:ext uri="{BB962C8B-B14F-4D97-AF65-F5344CB8AC3E}">
        <p14:creationId xmlns:p14="http://schemas.microsoft.com/office/powerpoint/2010/main" val="38793877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F8BF9B-1954-58F8-7B4D-3E8E5C13D23D}"/>
              </a:ext>
            </a:extLst>
          </p:cNvPr>
          <p:cNvSpPr>
            <a:spLocks noGrp="1"/>
          </p:cNvSpPr>
          <p:nvPr>
            <p:ph idx="1"/>
          </p:nvPr>
        </p:nvSpPr>
        <p:spPr/>
        <p:txBody>
          <a:bodyPr/>
          <a:lstStyle/>
          <a:p>
            <a:r>
              <a:rPr lang="en-SG" dirty="0"/>
              <a:t>For files located in object storage, you start by selecting the endpoint URL and then work your way through the bucket and any folders as needed to locate the file(s) you want to virtualize as a table in Watson Query.</a:t>
            </a:r>
          </a:p>
          <a:p>
            <a:r>
              <a:rPr lang="en-SG" dirty="0"/>
              <a:t>Select the </a:t>
            </a:r>
            <a:r>
              <a:rPr lang="en-SG" b="1" dirty="0"/>
              <a:t>Files</a:t>
            </a:r>
            <a:r>
              <a:rPr lang="en-SG" dirty="0"/>
              <a:t> tab.</a:t>
            </a:r>
          </a:p>
          <a:p>
            <a:r>
              <a:rPr lang="en-SG" dirty="0"/>
              <a:t>Click the </a:t>
            </a:r>
            <a:r>
              <a:rPr lang="en-SG" b="1" dirty="0">
                <a:hlinkClick r:id="rId2"/>
              </a:rPr>
              <a:t>https://s3.us-east-2.amazonaws.com</a:t>
            </a:r>
            <a:r>
              <a:rPr lang="en-SG" dirty="0"/>
              <a:t> endpoint URL link</a:t>
            </a:r>
          </a:p>
          <a:p>
            <a:r>
              <a:rPr lang="en-SG" dirty="0"/>
              <a:t>Select the </a:t>
            </a:r>
            <a:r>
              <a:rPr lang="en-SG" b="1" dirty="0"/>
              <a:t>cpd-outcomes-s3</a:t>
            </a:r>
            <a:r>
              <a:rPr lang="en-SG" dirty="0"/>
              <a:t> bucket on the left</a:t>
            </a:r>
          </a:p>
          <a:p>
            <a:r>
              <a:rPr lang="en-SG" dirty="0"/>
              <a:t>Select the </a:t>
            </a:r>
            <a:r>
              <a:rPr lang="en-SG" b="1" dirty="0"/>
              <a:t>Customer</a:t>
            </a:r>
            <a:r>
              <a:rPr lang="en-SG" dirty="0"/>
              <a:t> folder.</a:t>
            </a:r>
          </a:p>
          <a:p>
            <a:r>
              <a:rPr lang="en-SG" dirty="0"/>
              <a:t>Select </a:t>
            </a:r>
            <a:r>
              <a:rPr lang="en-SG" b="1" dirty="0" err="1"/>
              <a:t>CUSTOMER_LOYALTY_HISTORY.csv</a:t>
            </a:r>
            <a:r>
              <a:rPr lang="en-SG" dirty="0"/>
              <a:t>.</a:t>
            </a:r>
          </a:p>
          <a:p>
            <a:r>
              <a:rPr lang="en-SG" dirty="0"/>
              <a:t>Click </a:t>
            </a:r>
            <a:r>
              <a:rPr lang="en-SG" b="1" dirty="0"/>
              <a:t>Add to cart</a:t>
            </a:r>
            <a:r>
              <a:rPr lang="en-SG" dirty="0"/>
              <a:t>.</a:t>
            </a:r>
          </a:p>
          <a:p>
            <a:r>
              <a:rPr lang="en-SG" dirty="0"/>
              <a:t>Click </a:t>
            </a:r>
            <a:r>
              <a:rPr lang="en-SG" b="1" dirty="0"/>
              <a:t>View cart (1)</a:t>
            </a:r>
            <a:r>
              <a:rPr lang="en-SG" dirty="0"/>
              <a:t>.</a:t>
            </a:r>
          </a:p>
          <a:p>
            <a:r>
              <a:rPr lang="en-SG" dirty="0"/>
              <a:t>Unselect the </a:t>
            </a:r>
            <a:r>
              <a:rPr lang="en-SG" b="1" dirty="0"/>
              <a:t>Assign to project</a:t>
            </a:r>
            <a:r>
              <a:rPr lang="en-SG" dirty="0"/>
              <a:t> check box. By doing this, the table won't be added to any project, but it will be available in the </a:t>
            </a:r>
            <a:r>
              <a:rPr lang="en-SG" b="1" dirty="0"/>
              <a:t>Virtualized data</a:t>
            </a:r>
            <a:r>
              <a:rPr lang="en-SG" dirty="0"/>
              <a:t> section of the console (which you will see later).</a:t>
            </a:r>
          </a:p>
          <a:p>
            <a:r>
              <a:rPr lang="en-SG" dirty="0"/>
              <a:t>Change the table name from </a:t>
            </a:r>
            <a:r>
              <a:rPr lang="en-SG" b="1" dirty="0" err="1"/>
              <a:t>CUSTOMER_LOYALTY_HISTORY_csv</a:t>
            </a:r>
            <a:r>
              <a:rPr lang="en-SG" dirty="0"/>
              <a:t> to </a:t>
            </a:r>
            <a:r>
              <a:rPr lang="en-SG" b="1" dirty="0"/>
              <a:t>CUSTOMER_LOYALTY_HISTORY</a:t>
            </a:r>
            <a:r>
              <a:rPr lang="en-SG" dirty="0"/>
              <a:t>.</a:t>
            </a:r>
          </a:p>
          <a:p>
            <a:r>
              <a:rPr lang="en-SG" dirty="0"/>
              <a:t>Click the </a:t>
            </a:r>
            <a:r>
              <a:rPr lang="en-SG" b="1" dirty="0"/>
              <a:t>vertical ellipsis</a:t>
            </a:r>
            <a:r>
              <a:rPr lang="en-SG" dirty="0"/>
              <a:t> at the right side of the row for the </a:t>
            </a:r>
            <a:r>
              <a:rPr lang="en-SG" b="1" dirty="0"/>
              <a:t>CUSTOMER_LOYALTY_HISTORY</a:t>
            </a:r>
            <a:r>
              <a:rPr lang="en-SG" dirty="0"/>
              <a:t> table and select </a:t>
            </a:r>
            <a:r>
              <a:rPr lang="en-SG" b="1" dirty="0"/>
              <a:t>Edit columns</a:t>
            </a:r>
            <a:r>
              <a:rPr lang="en-SG" dirty="0"/>
              <a:t>.</a:t>
            </a:r>
            <a:endParaRPr lang="en-US" dirty="0"/>
          </a:p>
        </p:txBody>
      </p:sp>
      <p:sp>
        <p:nvSpPr>
          <p:cNvPr id="3" name="Title 2">
            <a:extLst>
              <a:ext uri="{FF2B5EF4-FFF2-40B4-BE49-F238E27FC236}">
                <a16:creationId xmlns:a16="http://schemas.microsoft.com/office/drawing/2014/main" id="{EFEE8699-CF8C-8974-3F10-A37991A9B1D6}"/>
              </a:ext>
            </a:extLst>
          </p:cNvPr>
          <p:cNvSpPr>
            <a:spLocks noGrp="1"/>
          </p:cNvSpPr>
          <p:nvPr>
            <p:ph type="title"/>
          </p:nvPr>
        </p:nvSpPr>
        <p:spPr/>
        <p:txBody>
          <a:bodyPr/>
          <a:lstStyle/>
          <a:p>
            <a:r>
              <a:rPr lang="en-SG" b="1" dirty="0"/>
              <a:t>Virtualizing Data from Object Storage Files</a:t>
            </a:r>
            <a:br>
              <a:rPr lang="en-SG" b="1" dirty="0"/>
            </a:br>
            <a:endParaRPr lang="en-US" dirty="0"/>
          </a:p>
        </p:txBody>
      </p:sp>
    </p:spTree>
    <p:extLst>
      <p:ext uri="{BB962C8B-B14F-4D97-AF65-F5344CB8AC3E}">
        <p14:creationId xmlns:p14="http://schemas.microsoft.com/office/powerpoint/2010/main" val="33533134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D007E7-B06B-BCA5-5121-182942E03AA2}"/>
              </a:ext>
            </a:extLst>
          </p:cNvPr>
          <p:cNvSpPr>
            <a:spLocks noGrp="1"/>
          </p:cNvSpPr>
          <p:nvPr>
            <p:ph idx="1"/>
          </p:nvPr>
        </p:nvSpPr>
        <p:spPr>
          <a:xfrm>
            <a:off x="486823" y="6344165"/>
            <a:ext cx="11442921" cy="4574540"/>
          </a:xfrm>
        </p:spPr>
        <p:txBody>
          <a:bodyPr/>
          <a:lstStyle/>
          <a:p>
            <a:endParaRPr lang="en-US" dirty="0"/>
          </a:p>
        </p:txBody>
      </p:sp>
      <p:sp>
        <p:nvSpPr>
          <p:cNvPr id="3" name="Title 2">
            <a:extLst>
              <a:ext uri="{FF2B5EF4-FFF2-40B4-BE49-F238E27FC236}">
                <a16:creationId xmlns:a16="http://schemas.microsoft.com/office/drawing/2014/main" id="{AFF0F790-201F-C6C6-D4C8-EE0F1D88228D}"/>
              </a:ext>
            </a:extLst>
          </p:cNvPr>
          <p:cNvSpPr>
            <a:spLocks noGrp="1"/>
          </p:cNvSpPr>
          <p:nvPr>
            <p:ph type="title"/>
          </p:nvPr>
        </p:nvSpPr>
        <p:spPr/>
        <p:txBody>
          <a:bodyPr/>
          <a:lstStyle/>
          <a:p>
            <a:r>
              <a:rPr lang="en-SG" b="1" dirty="0"/>
              <a:t>Virtualizing Data from Object Storage Files</a:t>
            </a:r>
            <a:endParaRPr lang="en-US" dirty="0"/>
          </a:p>
        </p:txBody>
      </p:sp>
      <p:sp>
        <p:nvSpPr>
          <p:cNvPr id="4" name="Rectangle 1">
            <a:extLst>
              <a:ext uri="{FF2B5EF4-FFF2-40B4-BE49-F238E27FC236}">
                <a16:creationId xmlns:a16="http://schemas.microsoft.com/office/drawing/2014/main" id="{7793CC82-71EA-4E8E-345B-DAA72CFA10D9}"/>
              </a:ext>
            </a:extLst>
          </p:cNvPr>
          <p:cNvSpPr>
            <a:spLocks noChangeArrowheads="1"/>
          </p:cNvSpPr>
          <p:nvPr/>
        </p:nvSpPr>
        <p:spPr bwMode="auto">
          <a:xfrm>
            <a:off x="101533" y="1176186"/>
            <a:ext cx="10412081" cy="6771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400" b="0" i="0" u="none" strike="noStrike" cap="none" normalizeH="0" baseline="0" dirty="0">
                <a:ln>
                  <a:noFill/>
                </a:ln>
                <a:solidFill>
                  <a:schemeClr val="tx1"/>
                </a:solidFill>
                <a:effectLst/>
                <a:latin typeface="Arial" panose="020B0604020202020204" pitchFamily="34" charset="0"/>
              </a:rPr>
              <a:t>Click the </a:t>
            </a:r>
            <a:r>
              <a:rPr kumimoji="0" lang="en-US" altLang="en-US" sz="1400" b="1" i="0" u="none" strike="noStrike" cap="none" normalizeH="0" baseline="0" dirty="0">
                <a:ln>
                  <a:noFill/>
                </a:ln>
                <a:solidFill>
                  <a:schemeClr val="tx1"/>
                </a:solidFill>
                <a:effectLst/>
                <a:latin typeface="Arial" panose="020B0604020202020204" pitchFamily="34" charset="0"/>
              </a:rPr>
              <a:t>vertical ellipsis</a:t>
            </a:r>
            <a:r>
              <a:rPr kumimoji="0" lang="en-US" altLang="en-US" sz="1400" b="0" i="0" u="none" strike="noStrike" cap="none" normalizeH="0" baseline="0" dirty="0">
                <a:ln>
                  <a:noFill/>
                </a:ln>
                <a:solidFill>
                  <a:schemeClr val="tx1"/>
                </a:solidFill>
                <a:effectLst/>
                <a:latin typeface="Arial" panose="020B0604020202020204" pitchFamily="34" charset="0"/>
              </a:rPr>
              <a:t> at the right side of the row for the </a:t>
            </a:r>
            <a:r>
              <a:rPr kumimoji="0" lang="en-US" altLang="en-US" sz="1400" b="1" i="0" u="none" strike="noStrike" cap="none" normalizeH="0" baseline="0" dirty="0">
                <a:ln>
                  <a:noFill/>
                </a:ln>
                <a:solidFill>
                  <a:schemeClr val="tx1"/>
                </a:solidFill>
                <a:effectLst/>
                <a:latin typeface="Arial" panose="020B0604020202020204" pitchFamily="34" charset="0"/>
              </a:rPr>
              <a:t>CUSTOMER_LOYALTY_HISTORY</a:t>
            </a:r>
            <a:r>
              <a:rPr kumimoji="0" lang="en-US" altLang="en-US" sz="1400" b="0" i="0" u="none" strike="noStrike" cap="none" normalizeH="0" baseline="0" dirty="0">
                <a:ln>
                  <a:noFill/>
                </a:ln>
                <a:solidFill>
                  <a:schemeClr val="tx1"/>
                </a:solidFill>
                <a:effectLst/>
                <a:latin typeface="Arial" panose="020B0604020202020204" pitchFamily="34" charset="0"/>
              </a:rPr>
              <a:t> table and select </a:t>
            </a:r>
            <a:r>
              <a:rPr kumimoji="0" lang="en-US" altLang="en-US" sz="1400" b="1" i="0" u="none" strike="noStrike" cap="none" normalizeH="0" baseline="0" dirty="0">
                <a:ln>
                  <a:noFill/>
                </a:ln>
                <a:solidFill>
                  <a:schemeClr val="tx1"/>
                </a:solidFill>
                <a:effectLst/>
                <a:latin typeface="Arial" panose="020B0604020202020204" pitchFamily="34" charset="0"/>
              </a:rPr>
              <a:t>Edit columns</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402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000D1B25-4AEE-8B25-B2A3-6D5AD067E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67" y="1992827"/>
            <a:ext cx="5202782" cy="4332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5607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9CCA72-A373-9E6B-0ACC-4BA0A8FB0B84}"/>
              </a:ext>
            </a:extLst>
          </p:cNvPr>
          <p:cNvSpPr>
            <a:spLocks noGrp="1"/>
          </p:cNvSpPr>
          <p:nvPr>
            <p:ph idx="1"/>
          </p:nvPr>
        </p:nvSpPr>
        <p:spPr/>
        <p:txBody>
          <a:bodyPr/>
          <a:lstStyle/>
          <a:p>
            <a:pPr>
              <a:buFont typeface="+mj-lt"/>
              <a:buAutoNum type="arabicPeriod" startAt="11"/>
            </a:pPr>
            <a:r>
              <a:rPr lang="en-SG" dirty="0"/>
              <a:t>When profiling the data, three columns may incorrectly be assigned the wrong type. Make the following changes to the columns listed (if they are not already assigned the </a:t>
            </a:r>
            <a:r>
              <a:rPr lang="en-SG" b="1" dirty="0"/>
              <a:t>Int</a:t>
            </a:r>
            <a:r>
              <a:rPr lang="en-SG" dirty="0"/>
              <a:t> (integer) type):</a:t>
            </a:r>
          </a:p>
          <a:p>
            <a:pPr>
              <a:buFont typeface="Arial" panose="020B0604020202020204" pitchFamily="34" charset="0"/>
              <a:buChar char="•"/>
            </a:pPr>
            <a:r>
              <a:rPr lang="en-SG" b="1" dirty="0"/>
              <a:t>QUANTITY_SOLD:</a:t>
            </a:r>
            <a:r>
              <a:rPr lang="en-SG" dirty="0"/>
              <a:t> Change type to </a:t>
            </a:r>
            <a:r>
              <a:rPr lang="en-SG" b="1" dirty="0"/>
              <a:t>INTEGER</a:t>
            </a:r>
            <a:endParaRPr lang="en-SG" dirty="0"/>
          </a:p>
          <a:p>
            <a:pPr>
              <a:buFont typeface="Arial" panose="020B0604020202020204" pitchFamily="34" charset="0"/>
              <a:buChar char="•"/>
            </a:pPr>
            <a:r>
              <a:rPr lang="en-SG" b="1" dirty="0"/>
              <a:t>SHIPPING_DAYS:</a:t>
            </a:r>
            <a:r>
              <a:rPr lang="en-SG" dirty="0"/>
              <a:t> Change type to </a:t>
            </a:r>
            <a:r>
              <a:rPr lang="en-SG" b="1" dirty="0"/>
              <a:t>INTEGER</a:t>
            </a:r>
            <a:endParaRPr lang="en-SG" dirty="0"/>
          </a:p>
          <a:p>
            <a:pPr>
              <a:buFont typeface="Arial" panose="020B0604020202020204" pitchFamily="34" charset="0"/>
              <a:buChar char="•"/>
            </a:pPr>
            <a:r>
              <a:rPr lang="en-SG" b="1" dirty="0"/>
              <a:t>SATISFACTION_RATING:</a:t>
            </a:r>
            <a:r>
              <a:rPr lang="en-SG" dirty="0"/>
              <a:t> Change type to </a:t>
            </a:r>
            <a:r>
              <a:rPr lang="en-SG" b="1" dirty="0"/>
              <a:t>INTEGER</a:t>
            </a:r>
            <a:endParaRPr lang="en-SG" dirty="0"/>
          </a:p>
          <a:p>
            <a:pPr>
              <a:buFont typeface="+mj-lt"/>
              <a:buAutoNum type="arabicPeriod" startAt="12"/>
            </a:pPr>
            <a:r>
              <a:rPr lang="en-SG" dirty="0"/>
              <a:t>Scroll up and click the </a:t>
            </a:r>
            <a:r>
              <a:rPr lang="en-SG" b="1" dirty="0"/>
              <a:t>Apply</a:t>
            </a:r>
            <a:r>
              <a:rPr lang="en-SG" dirty="0"/>
              <a:t> button in the upper-right corner.</a:t>
            </a:r>
          </a:p>
          <a:p>
            <a:pPr>
              <a:buFont typeface="+mj-lt"/>
              <a:buAutoNum type="arabicPeriod" startAt="12"/>
            </a:pPr>
            <a:r>
              <a:rPr lang="en-SG" dirty="0"/>
              <a:t>Back on the </a:t>
            </a:r>
            <a:r>
              <a:rPr lang="en-SG" b="1" dirty="0"/>
              <a:t>Review cart and virtualize tables</a:t>
            </a:r>
            <a:r>
              <a:rPr lang="en-SG" dirty="0"/>
              <a:t> screen, click the </a:t>
            </a:r>
            <a:r>
              <a:rPr lang="en-SG" b="1" dirty="0"/>
              <a:t>Virtualize</a:t>
            </a:r>
            <a:r>
              <a:rPr lang="en-SG" dirty="0"/>
              <a:t> button in the upper-right.</a:t>
            </a:r>
          </a:p>
          <a:p>
            <a:r>
              <a:rPr lang="en-SG" dirty="0"/>
              <a:t>14. The virtualization process has started for the </a:t>
            </a:r>
            <a:r>
              <a:rPr lang="en-SG" b="1" dirty="0"/>
              <a:t>CUSTOMER_LOYALTY_HISTORY</a:t>
            </a:r>
            <a:r>
              <a:rPr lang="en-SG" dirty="0"/>
              <a:t> table. Click </a:t>
            </a:r>
            <a:r>
              <a:rPr lang="en-SG" b="1" dirty="0"/>
              <a:t>Go to virtualized data</a:t>
            </a:r>
            <a:r>
              <a:rPr lang="en-SG" dirty="0"/>
              <a:t>.</a:t>
            </a:r>
          </a:p>
          <a:p>
            <a:r>
              <a:rPr lang="en-SG" dirty="0"/>
              <a:t>The three tables are now available for access through Watson Query (and have been published to the </a:t>
            </a:r>
            <a:r>
              <a:rPr lang="en-SG" dirty="0" err="1"/>
              <a:t>catalog</a:t>
            </a:r>
            <a:r>
              <a:rPr lang="en-SG" dirty="0"/>
              <a:t>). Virtual views can also be created "on top of" the virtual tables.</a:t>
            </a:r>
            <a:endParaRPr lang="en-US" dirty="0"/>
          </a:p>
        </p:txBody>
      </p:sp>
      <p:sp>
        <p:nvSpPr>
          <p:cNvPr id="3" name="Title 2">
            <a:extLst>
              <a:ext uri="{FF2B5EF4-FFF2-40B4-BE49-F238E27FC236}">
                <a16:creationId xmlns:a16="http://schemas.microsoft.com/office/drawing/2014/main" id="{8F2E1B56-3E90-7A85-134C-23B044BCD9B0}"/>
              </a:ext>
            </a:extLst>
          </p:cNvPr>
          <p:cNvSpPr>
            <a:spLocks noGrp="1"/>
          </p:cNvSpPr>
          <p:nvPr>
            <p:ph type="title"/>
          </p:nvPr>
        </p:nvSpPr>
        <p:spPr/>
        <p:txBody>
          <a:bodyPr/>
          <a:lstStyle/>
          <a:p>
            <a:r>
              <a:rPr lang="en-SG" b="1" dirty="0"/>
              <a:t>Virtualizing Data from Object Storage Files</a:t>
            </a:r>
            <a:endParaRPr lang="en-US" dirty="0"/>
          </a:p>
        </p:txBody>
      </p:sp>
    </p:spTree>
    <p:extLst>
      <p:ext uri="{BB962C8B-B14F-4D97-AF65-F5344CB8AC3E}">
        <p14:creationId xmlns:p14="http://schemas.microsoft.com/office/powerpoint/2010/main" val="13512752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C6B4F5-4A00-4870-B929-EFD621A48F69}"/>
              </a:ext>
            </a:extLst>
          </p:cNvPr>
          <p:cNvSpPr>
            <a:spLocks noGrp="1"/>
          </p:cNvSpPr>
          <p:nvPr>
            <p:ph idx="1"/>
          </p:nvPr>
        </p:nvSpPr>
        <p:spPr/>
        <p:txBody>
          <a:bodyPr/>
          <a:lstStyle/>
          <a:p>
            <a:r>
              <a:rPr lang="en-SG" dirty="0"/>
              <a:t>In Watson Query, there are two options available for creating a view that joins tables (or other views) together. One approach is to use the graphical interface and the other is to create it manually by running a CREATE VIEW SQL statement. The graphical approach is very simple and intuitive, whereas the SQL approach is more flexible. A SQL statement allows for very specific filtering, the ability to join more than two tables at once, and more choices on the type of join used (inner join, left outer join, right outer join, full outer join, and so on).</a:t>
            </a:r>
          </a:p>
          <a:p>
            <a:endParaRPr lang="en-SG" dirty="0"/>
          </a:p>
          <a:p>
            <a:pPr>
              <a:buFont typeface="+mj-lt"/>
              <a:buAutoNum type="arabicPeriod"/>
            </a:pPr>
            <a:r>
              <a:rPr lang="en-SG" dirty="0"/>
              <a:t>Check the boxes for both the </a:t>
            </a:r>
            <a:r>
              <a:rPr lang="en-SG" b="1" dirty="0"/>
              <a:t>CUSTOMER</a:t>
            </a:r>
            <a:r>
              <a:rPr lang="en-SG" dirty="0"/>
              <a:t> and </a:t>
            </a:r>
            <a:r>
              <a:rPr lang="en-SG" b="1" dirty="0"/>
              <a:t>CUSTOMER_LOYALTY</a:t>
            </a:r>
            <a:r>
              <a:rPr lang="en-SG" dirty="0"/>
              <a:t> tables.</a:t>
            </a:r>
          </a:p>
          <a:p>
            <a:pPr>
              <a:buFont typeface="+mj-lt"/>
              <a:buAutoNum type="arabicPeriod"/>
            </a:pPr>
            <a:r>
              <a:rPr lang="en-SG" dirty="0"/>
              <a:t>Click </a:t>
            </a:r>
            <a:r>
              <a:rPr lang="en-SG" b="1" dirty="0"/>
              <a:t>Join</a:t>
            </a:r>
            <a:r>
              <a:rPr lang="en-SG" dirty="0"/>
              <a:t> on the right.</a:t>
            </a:r>
          </a:p>
          <a:p>
            <a:pPr>
              <a:buFont typeface="+mj-lt"/>
              <a:buAutoNum type="arabicPeriod" startAt="3"/>
            </a:pPr>
            <a:r>
              <a:rPr lang="en-SG" dirty="0"/>
              <a:t>Select the check box in the </a:t>
            </a:r>
            <a:r>
              <a:rPr lang="en-SG" b="1" dirty="0"/>
              <a:t>Column name</a:t>
            </a:r>
            <a:r>
              <a:rPr lang="en-SG" dirty="0"/>
              <a:t> header for the table on the left (which will select every column in the table).</a:t>
            </a:r>
          </a:p>
          <a:p>
            <a:pPr>
              <a:buFont typeface="+mj-lt"/>
              <a:buAutoNum type="arabicPeriod" startAt="3"/>
            </a:pPr>
            <a:r>
              <a:rPr lang="en-SG" dirty="0"/>
              <a:t>Select the check box in the </a:t>
            </a:r>
            <a:r>
              <a:rPr lang="en-SG" b="1" dirty="0"/>
              <a:t>Column name</a:t>
            </a:r>
            <a:r>
              <a:rPr lang="en-SG" dirty="0"/>
              <a:t> header for the table on the right (which will select every column in the table).</a:t>
            </a:r>
          </a:p>
          <a:p>
            <a:pPr>
              <a:buFont typeface="+mj-lt"/>
              <a:buAutoNum type="arabicPeriod" startAt="3"/>
            </a:pPr>
            <a:r>
              <a:rPr lang="en-SG" dirty="0"/>
              <a:t>Put your cursor focus on the </a:t>
            </a:r>
            <a:r>
              <a:rPr lang="en-SG" b="1" dirty="0"/>
              <a:t>LOYALTY_NBR</a:t>
            </a:r>
            <a:r>
              <a:rPr lang="en-SG" dirty="0"/>
              <a:t> row in the table on the left and click on it, without releasing the mouse button (nothing will happen yet).</a:t>
            </a:r>
          </a:p>
          <a:p>
            <a:pPr>
              <a:buFont typeface="+mj-lt"/>
              <a:buAutoNum type="arabicPeriod" startAt="3"/>
            </a:pPr>
            <a:r>
              <a:rPr lang="en-SG" dirty="0"/>
              <a:t>Holding the mouse button down, drag the connection line that appears when you start moving the cursor...</a:t>
            </a:r>
          </a:p>
          <a:p>
            <a:pPr>
              <a:buFont typeface="+mj-lt"/>
              <a:buAutoNum type="arabicPeriod" startAt="3"/>
            </a:pPr>
            <a:r>
              <a:rPr lang="en-SG" dirty="0"/>
              <a:t>... and connect the line to the </a:t>
            </a:r>
            <a:r>
              <a:rPr lang="en-SG" b="1" dirty="0"/>
              <a:t>LOYALTY_NBR</a:t>
            </a:r>
            <a:r>
              <a:rPr lang="en-SG" dirty="0"/>
              <a:t> row of the table on the right.</a:t>
            </a:r>
          </a:p>
          <a:p>
            <a:r>
              <a:rPr lang="en-SG" dirty="0"/>
              <a:t>A blue line will appear, connecting these two columns as the join key. Note the key icons that appear – they indicate that the join key is comprised of the </a:t>
            </a:r>
            <a:r>
              <a:rPr lang="en-SG" b="1" dirty="0"/>
              <a:t>LOYALTY_NBR</a:t>
            </a:r>
            <a:r>
              <a:rPr lang="en-SG" dirty="0"/>
              <a:t> columns in the two tables.</a:t>
            </a:r>
          </a:p>
          <a:p>
            <a:endParaRPr lang="en-US" dirty="0"/>
          </a:p>
        </p:txBody>
      </p:sp>
      <p:sp>
        <p:nvSpPr>
          <p:cNvPr id="3" name="Title 2">
            <a:extLst>
              <a:ext uri="{FF2B5EF4-FFF2-40B4-BE49-F238E27FC236}">
                <a16:creationId xmlns:a16="http://schemas.microsoft.com/office/drawing/2014/main" id="{962E11F1-1065-2BCF-F4D3-1465AD0FACFE}"/>
              </a:ext>
            </a:extLst>
          </p:cNvPr>
          <p:cNvSpPr>
            <a:spLocks noGrp="1"/>
          </p:cNvSpPr>
          <p:nvPr>
            <p:ph type="title"/>
          </p:nvPr>
        </p:nvSpPr>
        <p:spPr/>
        <p:txBody>
          <a:bodyPr/>
          <a:lstStyle/>
          <a:p>
            <a:r>
              <a:rPr lang="en-SG" b="1" dirty="0"/>
              <a:t>Create Virtual Views</a:t>
            </a:r>
            <a:br>
              <a:rPr lang="en-SG" b="1" dirty="0"/>
            </a:b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921A3B16-44D9-C121-82ED-CDAD8482B3F9}"/>
              </a:ext>
            </a:extLst>
          </p:cNvPr>
          <p:cNvPicPr>
            <a:picLocks noChangeAspect="1"/>
          </p:cNvPicPr>
          <p:nvPr/>
        </p:nvPicPr>
        <p:blipFill>
          <a:blip r:embed="rId2"/>
          <a:stretch>
            <a:fillRect/>
          </a:stretch>
        </p:blipFill>
        <p:spPr>
          <a:xfrm>
            <a:off x="9156356" y="5451640"/>
            <a:ext cx="2776151" cy="1369999"/>
          </a:xfrm>
          <a:prstGeom prst="rect">
            <a:avLst/>
          </a:prstGeom>
        </p:spPr>
      </p:pic>
    </p:spTree>
    <p:extLst>
      <p:ext uri="{BB962C8B-B14F-4D97-AF65-F5344CB8AC3E}">
        <p14:creationId xmlns:p14="http://schemas.microsoft.com/office/powerpoint/2010/main" val="4607908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 screenshot of a computer&#10;&#10;Description automatically generated with low confidence">
            <a:extLst>
              <a:ext uri="{FF2B5EF4-FFF2-40B4-BE49-F238E27FC236}">
                <a16:creationId xmlns:a16="http://schemas.microsoft.com/office/drawing/2014/main" id="{A51C0217-1249-E921-6F4C-C6B48AC5C0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2597488"/>
            <a:ext cx="10905066" cy="16630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0F4B5344-629E-1375-D0DA-A711BA34F11D}"/>
              </a:ext>
            </a:extLst>
          </p:cNvPr>
          <p:cNvSpPr>
            <a:spLocks noChangeArrowheads="1"/>
          </p:cNvSpPr>
          <p:nvPr/>
        </p:nvSpPr>
        <p:spPr bwMode="auto">
          <a:xfrm>
            <a:off x="0" y="-1671921"/>
            <a:ext cx="21007674" cy="380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195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AutoNum type="arabicPeriod" startAt="9"/>
              <a:tabLst/>
            </a:pPr>
            <a:r>
              <a:rPr kumimoji="0" lang="en-US" altLang="en-US" sz="1800" b="0" i="0" u="none" strike="noStrike" cap="none" normalizeH="0" baseline="0" dirty="0">
                <a:ln>
                  <a:noFill/>
                </a:ln>
                <a:solidFill>
                  <a:schemeClr val="tx1"/>
                </a:solidFill>
                <a:effectLst/>
                <a:latin typeface="Arial" panose="020B0604020202020204" pitchFamily="34" charset="0"/>
              </a:rPr>
              <a:t>This screen allows you to modify the column names, but don’t modify any of them. Click </a:t>
            </a:r>
            <a:r>
              <a:rPr kumimoji="0" lang="en-US" altLang="en-US" sz="1800" b="1" i="0" u="none" strike="noStrike" cap="none" normalizeH="0" baseline="0" dirty="0">
                <a:ln>
                  <a:noFill/>
                </a:ln>
                <a:solidFill>
                  <a:schemeClr val="tx1"/>
                </a:solidFill>
                <a:effectLst/>
                <a:latin typeface="Arial" panose="020B0604020202020204" pitchFamily="34" charset="0"/>
              </a:rPr>
              <a:t>Next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17595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04775D-1FEC-49BF-7B24-4BF2293EC1E5}"/>
              </a:ext>
            </a:extLst>
          </p:cNvPr>
          <p:cNvSpPr>
            <a:spLocks noGrp="1"/>
          </p:cNvSpPr>
          <p:nvPr>
            <p:ph idx="1"/>
          </p:nvPr>
        </p:nvSpPr>
        <p:spPr/>
        <p:txBody>
          <a:bodyPr/>
          <a:lstStyle/>
          <a:p>
            <a:r>
              <a:rPr lang="en-SG" dirty="0"/>
              <a:t>Unselect the </a:t>
            </a:r>
            <a:r>
              <a:rPr lang="en-SG" b="1" dirty="0"/>
              <a:t>Assign to project</a:t>
            </a:r>
            <a:r>
              <a:rPr lang="en-SG" dirty="0"/>
              <a:t> check box. By doing this, the view won't be added to any project, but it will be available in the </a:t>
            </a:r>
            <a:r>
              <a:rPr lang="en-SG" b="1" dirty="0"/>
              <a:t>Virtualized data</a:t>
            </a:r>
            <a:r>
              <a:rPr lang="en-SG" dirty="0"/>
              <a:t> section of the console (which you will see later).</a:t>
            </a:r>
          </a:p>
          <a:p>
            <a:r>
              <a:rPr lang="en-SG" dirty="0"/>
              <a:t>Enter </a:t>
            </a:r>
            <a:r>
              <a:rPr lang="en-SG" b="1" dirty="0"/>
              <a:t>CUSTOMER_SUMMARY_V</a:t>
            </a:r>
            <a:r>
              <a:rPr lang="en-SG" dirty="0"/>
              <a:t> for the </a:t>
            </a:r>
            <a:r>
              <a:rPr lang="en-SG" b="1" dirty="0"/>
              <a:t>View name</a:t>
            </a:r>
            <a:r>
              <a:rPr lang="en-SG" dirty="0"/>
              <a:t>. (Duplication checking is performed as you type and if you see a message stating that the view name already exists, finish typing and wait for the message to disappear.)</a:t>
            </a:r>
          </a:p>
          <a:p>
            <a:endParaRPr lang="en-US" dirty="0"/>
          </a:p>
        </p:txBody>
      </p:sp>
      <p:sp>
        <p:nvSpPr>
          <p:cNvPr id="3" name="Title 2">
            <a:extLst>
              <a:ext uri="{FF2B5EF4-FFF2-40B4-BE49-F238E27FC236}">
                <a16:creationId xmlns:a16="http://schemas.microsoft.com/office/drawing/2014/main" id="{E6FC773C-D05A-EC66-043F-21177BBF411F}"/>
              </a:ext>
            </a:extLst>
          </p:cNvPr>
          <p:cNvSpPr>
            <a:spLocks noGrp="1"/>
          </p:cNvSpPr>
          <p:nvPr>
            <p:ph type="title"/>
          </p:nvPr>
        </p:nvSpPr>
        <p:spPr/>
        <p:txBody>
          <a:bodyPr/>
          <a:lstStyle/>
          <a:p>
            <a:r>
              <a:rPr lang="en-SG" b="1" dirty="0"/>
              <a:t>Create Virtual Views</a:t>
            </a:r>
            <a:endParaRPr lang="en-US" dirty="0"/>
          </a:p>
        </p:txBody>
      </p:sp>
      <p:pic>
        <p:nvPicPr>
          <p:cNvPr id="6" name="Picture 5" descr="A screenshot of a computer&#10;&#10;Description automatically generated with medium confidence">
            <a:extLst>
              <a:ext uri="{FF2B5EF4-FFF2-40B4-BE49-F238E27FC236}">
                <a16:creationId xmlns:a16="http://schemas.microsoft.com/office/drawing/2014/main" id="{A914F314-3BCF-11D7-E730-EBF6E0282D93}"/>
              </a:ext>
            </a:extLst>
          </p:cNvPr>
          <p:cNvPicPr>
            <a:picLocks noChangeAspect="1"/>
          </p:cNvPicPr>
          <p:nvPr/>
        </p:nvPicPr>
        <p:blipFill>
          <a:blip r:embed="rId2"/>
          <a:stretch>
            <a:fillRect/>
          </a:stretch>
        </p:blipFill>
        <p:spPr>
          <a:xfrm>
            <a:off x="363255" y="2726657"/>
            <a:ext cx="10454034" cy="3291084"/>
          </a:xfrm>
          <a:prstGeom prst="rect">
            <a:avLst/>
          </a:prstGeom>
        </p:spPr>
      </p:pic>
    </p:spTree>
    <p:extLst>
      <p:ext uri="{BB962C8B-B14F-4D97-AF65-F5344CB8AC3E}">
        <p14:creationId xmlns:p14="http://schemas.microsoft.com/office/powerpoint/2010/main" val="14627942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86F185-87AA-3A6F-91B5-B4FB8689C223}"/>
              </a:ext>
            </a:extLst>
          </p:cNvPr>
          <p:cNvSpPr>
            <a:spLocks noGrp="1"/>
          </p:cNvSpPr>
          <p:nvPr>
            <p:ph idx="1"/>
          </p:nvPr>
        </p:nvSpPr>
        <p:spPr/>
        <p:txBody>
          <a:bodyPr/>
          <a:lstStyle/>
          <a:p>
            <a:r>
              <a:rPr lang="en-SG" dirty="0"/>
              <a:t>The view has been created successfully.</a:t>
            </a:r>
          </a:p>
          <a:p>
            <a:pPr>
              <a:buFont typeface="+mj-lt"/>
              <a:buAutoNum type="arabicPeriod" startAt="13"/>
            </a:pPr>
            <a:r>
              <a:rPr lang="en-SG" dirty="0"/>
              <a:t>Click </a:t>
            </a:r>
            <a:r>
              <a:rPr lang="en-SG" b="1" dirty="0"/>
              <a:t>Go to virtualized data</a:t>
            </a:r>
            <a:r>
              <a:rPr lang="en-SG" dirty="0"/>
              <a:t>.</a:t>
            </a:r>
          </a:p>
          <a:p>
            <a:endParaRPr lang="en-US" dirty="0"/>
          </a:p>
        </p:txBody>
      </p:sp>
      <p:sp>
        <p:nvSpPr>
          <p:cNvPr id="3" name="Title 2">
            <a:extLst>
              <a:ext uri="{FF2B5EF4-FFF2-40B4-BE49-F238E27FC236}">
                <a16:creationId xmlns:a16="http://schemas.microsoft.com/office/drawing/2014/main" id="{A486A229-E50F-593A-7644-E1707C20A705}"/>
              </a:ext>
            </a:extLst>
          </p:cNvPr>
          <p:cNvSpPr>
            <a:spLocks noGrp="1"/>
          </p:cNvSpPr>
          <p:nvPr>
            <p:ph type="title"/>
          </p:nvPr>
        </p:nvSpPr>
        <p:spPr/>
        <p:txBody>
          <a:bodyPr/>
          <a:lstStyle/>
          <a:p>
            <a:r>
              <a:rPr lang="en-SG" b="1" dirty="0"/>
              <a:t>Create Virtual Views</a:t>
            </a:r>
            <a:endParaRPr lang="en-US" dirty="0"/>
          </a:p>
        </p:txBody>
      </p:sp>
      <p:pic>
        <p:nvPicPr>
          <p:cNvPr id="6" name="Picture 5" descr="A screenshot of a calendar&#10;&#10;Description automatically generated with low confidence">
            <a:extLst>
              <a:ext uri="{FF2B5EF4-FFF2-40B4-BE49-F238E27FC236}">
                <a16:creationId xmlns:a16="http://schemas.microsoft.com/office/drawing/2014/main" id="{683EA0C7-59CB-D4EE-4D37-0DFCE0681A5E}"/>
              </a:ext>
            </a:extLst>
          </p:cNvPr>
          <p:cNvPicPr>
            <a:picLocks noChangeAspect="1"/>
          </p:cNvPicPr>
          <p:nvPr/>
        </p:nvPicPr>
        <p:blipFill>
          <a:blip r:embed="rId2"/>
          <a:stretch>
            <a:fillRect/>
          </a:stretch>
        </p:blipFill>
        <p:spPr>
          <a:xfrm>
            <a:off x="363255" y="2290469"/>
            <a:ext cx="7772400" cy="2561299"/>
          </a:xfrm>
          <a:prstGeom prst="rect">
            <a:avLst/>
          </a:prstGeom>
        </p:spPr>
      </p:pic>
      <p:sp>
        <p:nvSpPr>
          <p:cNvPr id="7" name="TextBox 6">
            <a:extLst>
              <a:ext uri="{FF2B5EF4-FFF2-40B4-BE49-F238E27FC236}">
                <a16:creationId xmlns:a16="http://schemas.microsoft.com/office/drawing/2014/main" id="{51D62B9A-1893-DD4D-B924-B02AE0AFB049}"/>
              </a:ext>
            </a:extLst>
          </p:cNvPr>
          <p:cNvSpPr txBox="1"/>
          <p:nvPr/>
        </p:nvSpPr>
        <p:spPr>
          <a:xfrm>
            <a:off x="253388" y="5171038"/>
            <a:ext cx="10631277" cy="646331"/>
          </a:xfrm>
          <a:prstGeom prst="rect">
            <a:avLst/>
          </a:prstGeom>
          <a:noFill/>
        </p:spPr>
        <p:txBody>
          <a:bodyPr wrap="square" rtlCol="0">
            <a:spAutoFit/>
          </a:bodyPr>
          <a:lstStyle/>
          <a:p>
            <a:r>
              <a:rPr lang="en-SG" dirty="0"/>
              <a:t>You should see the </a:t>
            </a:r>
            <a:r>
              <a:rPr lang="en-SG" b="1" dirty="0"/>
              <a:t>CUSTOMER_SUMMARY_V</a:t>
            </a:r>
            <a:r>
              <a:rPr lang="en-SG" dirty="0"/>
              <a:t> view in your list of virtualized data objects. Next, you will create a view by specifying a SQL statement.</a:t>
            </a:r>
            <a:endParaRPr lang="en-US" dirty="0"/>
          </a:p>
        </p:txBody>
      </p:sp>
    </p:spTree>
    <p:extLst>
      <p:ext uri="{BB962C8B-B14F-4D97-AF65-F5344CB8AC3E}">
        <p14:creationId xmlns:p14="http://schemas.microsoft.com/office/powerpoint/2010/main" val="1187953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AD0BD3E-0A03-5146-A9F3-C761AA28CC15}"/>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0" y="1"/>
            <a:ext cx="8102278" cy="6858000"/>
          </a:xfrm>
        </p:spPr>
      </p:pic>
      <p:sp>
        <p:nvSpPr>
          <p:cNvPr id="7" name="Rectangle 6">
            <a:extLst>
              <a:ext uri="{FF2B5EF4-FFF2-40B4-BE49-F238E27FC236}">
                <a16:creationId xmlns:a16="http://schemas.microsoft.com/office/drawing/2014/main" id="{0812AEE7-D6B1-2A43-B272-8D4A628B4467}"/>
              </a:ext>
            </a:extLst>
          </p:cNvPr>
          <p:cNvSpPr/>
          <p:nvPr/>
        </p:nvSpPr>
        <p:spPr>
          <a:xfrm>
            <a:off x="6095470" y="1054100"/>
            <a:ext cx="6096530" cy="4584700"/>
          </a:xfrm>
          <a:prstGeom prst="rect">
            <a:avLst/>
          </a:prstGeom>
          <a:gradFill flip="none" rotWithShape="1">
            <a:gsLst>
              <a:gs pos="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546597A4-11D6-874F-BA93-F73CBBD9FA14}"/>
              </a:ext>
            </a:extLst>
          </p:cNvPr>
          <p:cNvSpPr>
            <a:spLocks noGrp="1"/>
          </p:cNvSpPr>
          <p:nvPr>
            <p:ph type="title"/>
          </p:nvPr>
        </p:nvSpPr>
        <p:spPr>
          <a:xfrm>
            <a:off x="6550401" y="2457371"/>
            <a:ext cx="5788930" cy="1135085"/>
          </a:xfrm>
        </p:spPr>
        <p:txBody>
          <a:bodyPr lIns="0"/>
          <a:lstStyle/>
          <a:p>
            <a:r>
              <a:rPr lang="en-US" sz="2800" dirty="0"/>
              <a:t>Custom Data Access</a:t>
            </a:r>
          </a:p>
        </p:txBody>
      </p:sp>
      <p:sp>
        <p:nvSpPr>
          <p:cNvPr id="2" name="TextBox 1">
            <a:extLst>
              <a:ext uri="{FF2B5EF4-FFF2-40B4-BE49-F238E27FC236}">
                <a16:creationId xmlns:a16="http://schemas.microsoft.com/office/drawing/2014/main" id="{A822D6A7-5E7F-E8FC-E208-2BF16CCF190B}"/>
              </a:ext>
            </a:extLst>
          </p:cNvPr>
          <p:cNvSpPr txBox="1"/>
          <p:nvPr/>
        </p:nvSpPr>
        <p:spPr>
          <a:xfrm>
            <a:off x="6594493" y="3414209"/>
            <a:ext cx="5327876"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rPr>
              <a:t>Create Data Protection Rule</a:t>
            </a:r>
          </a:p>
          <a:p>
            <a:pPr marL="285750" indent="-285750">
              <a:buFont typeface="Arial" panose="020B0604020202020204" pitchFamily="34" charset="0"/>
              <a:buChar char="•"/>
            </a:pPr>
            <a:r>
              <a:rPr lang="en-US" sz="1800" dirty="0">
                <a:solidFill>
                  <a:schemeClr val="bg1"/>
                </a:solidFill>
              </a:rPr>
              <a:t>Create Data Connections to additional sources</a:t>
            </a:r>
          </a:p>
          <a:p>
            <a:pPr marL="285750" indent="-285750">
              <a:buFont typeface="Arial" panose="020B0604020202020204" pitchFamily="34" charset="0"/>
              <a:buChar char="•"/>
            </a:pPr>
            <a:r>
              <a:rPr lang="en-US" sz="1800" dirty="0">
                <a:solidFill>
                  <a:schemeClr val="bg1"/>
                </a:solidFill>
              </a:rPr>
              <a:t>Data Virtualization using Watson Query</a:t>
            </a:r>
          </a:p>
          <a:p>
            <a:pPr marL="285750" indent="-285750">
              <a:buFont typeface="Arial" panose="020B0604020202020204" pitchFamily="34" charset="0"/>
              <a:buChar char="•"/>
            </a:pPr>
            <a:r>
              <a:rPr lang="en-US" dirty="0">
                <a:solidFill>
                  <a:schemeClr val="bg1"/>
                </a:solidFill>
              </a:rPr>
              <a:t>Ad-hoc csv file upload</a:t>
            </a:r>
          </a:p>
        </p:txBody>
      </p:sp>
      <p:sp>
        <p:nvSpPr>
          <p:cNvPr id="9" name="Text Placeholder 3">
            <a:extLst>
              <a:ext uri="{FF2B5EF4-FFF2-40B4-BE49-F238E27FC236}">
                <a16:creationId xmlns:a16="http://schemas.microsoft.com/office/drawing/2014/main" id="{C547F052-CA4C-9C16-B20A-DFE14665DAD4}"/>
              </a:ext>
            </a:extLst>
          </p:cNvPr>
          <p:cNvSpPr txBox="1">
            <a:spLocks/>
          </p:cNvSpPr>
          <p:nvPr/>
        </p:nvSpPr>
        <p:spPr>
          <a:xfrm>
            <a:off x="6632991" y="1410985"/>
            <a:ext cx="3085439" cy="850232"/>
          </a:xfrm>
          <a:prstGeom prst="rect">
            <a:avLst/>
          </a:prstGeom>
        </p:spPr>
        <p:txBody>
          <a:bodyPr lIns="0"/>
          <a:lstStyle>
            <a:lvl1pPr marL="0" indent="0" algn="l" defTabSz="914400" rtl="0" eaLnBrk="1" latinLnBrk="0" hangingPunct="1">
              <a:lnSpc>
                <a:spcPct val="90000"/>
              </a:lnSpc>
              <a:spcBef>
                <a:spcPts val="1000"/>
              </a:spcBef>
              <a:buFont typeface="Arial"/>
              <a:buNone/>
              <a:defRPr sz="5400" kern="1200">
                <a:solidFill>
                  <a:schemeClr val="accent6">
                    <a:lumMod val="90000"/>
                  </a:schemeClr>
                </a:solidFill>
                <a:effectLst/>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200" dirty="0"/>
              <a:t>05</a:t>
            </a:r>
          </a:p>
        </p:txBody>
      </p:sp>
    </p:spTree>
    <p:extLst>
      <p:ext uri="{BB962C8B-B14F-4D97-AF65-F5344CB8AC3E}">
        <p14:creationId xmlns:p14="http://schemas.microsoft.com/office/powerpoint/2010/main" val="8330652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DD7F23-9D1A-A1D2-B196-DB76703D0A71}"/>
              </a:ext>
            </a:extLst>
          </p:cNvPr>
          <p:cNvSpPr>
            <a:spLocks noGrp="1"/>
          </p:cNvSpPr>
          <p:nvPr>
            <p:ph idx="1"/>
          </p:nvPr>
        </p:nvSpPr>
        <p:spPr>
          <a:xfrm>
            <a:off x="363255" y="1315520"/>
            <a:ext cx="11442921" cy="4574540"/>
          </a:xfrm>
        </p:spPr>
        <p:txBody>
          <a:bodyPr/>
          <a:lstStyle/>
          <a:p>
            <a:r>
              <a:rPr lang="en-SG" sz="1100" b="1" dirty="0"/>
              <a:t>Note:</a:t>
            </a:r>
            <a:r>
              <a:rPr lang="en-SG" sz="1100" dirty="0"/>
              <a:t> The order of the two tables that you see might not match the image above (CUSTOMER might be on the left with CUSTOMER_LOYALTY on the right). That is okay as the instructions below still apply.</a:t>
            </a:r>
          </a:p>
          <a:p>
            <a:pPr>
              <a:buFont typeface="+mj-lt"/>
              <a:buAutoNum type="arabicPeriod"/>
            </a:pPr>
            <a:r>
              <a:rPr lang="en-SG" sz="1100" dirty="0"/>
              <a:t>Like you did earlier, check the boxes for both the </a:t>
            </a:r>
            <a:r>
              <a:rPr lang="en-SG" sz="1100" b="1" dirty="0"/>
              <a:t>CUSTOMER</a:t>
            </a:r>
            <a:r>
              <a:rPr lang="en-SG" sz="1100" dirty="0"/>
              <a:t> and </a:t>
            </a:r>
            <a:r>
              <a:rPr lang="en-SG" sz="1100" b="1" dirty="0"/>
              <a:t>CUSTOMER_LOYALTY</a:t>
            </a:r>
            <a:r>
              <a:rPr lang="en-SG" sz="1100" dirty="0"/>
              <a:t> tables.</a:t>
            </a:r>
          </a:p>
          <a:p>
            <a:pPr>
              <a:buFont typeface="+mj-lt"/>
              <a:buAutoNum type="arabicPeriod"/>
            </a:pPr>
            <a:r>
              <a:rPr lang="en-SG" sz="1100" dirty="0"/>
              <a:t>Click </a:t>
            </a:r>
            <a:r>
              <a:rPr lang="en-SG" sz="1100" b="1" dirty="0"/>
              <a:t>Join</a:t>
            </a:r>
            <a:r>
              <a:rPr lang="en-SG" sz="1100" dirty="0"/>
              <a:t> on the right.</a:t>
            </a:r>
          </a:p>
          <a:p>
            <a:pPr>
              <a:buFont typeface="+mj-lt"/>
              <a:buAutoNum type="arabicPeriod" startAt="3"/>
            </a:pPr>
            <a:r>
              <a:rPr lang="en-SG" sz="1100" dirty="0"/>
              <a:t>Select the check box in the </a:t>
            </a:r>
            <a:r>
              <a:rPr lang="en-SG" sz="1100" b="1" dirty="0"/>
              <a:t>Column name</a:t>
            </a:r>
            <a:r>
              <a:rPr lang="en-SG" sz="1100" dirty="0"/>
              <a:t> header for the table on the left (which will select every column in the table).</a:t>
            </a:r>
          </a:p>
          <a:p>
            <a:pPr>
              <a:buFont typeface="+mj-lt"/>
              <a:buAutoNum type="arabicPeriod" startAt="3"/>
            </a:pPr>
            <a:r>
              <a:rPr lang="en-SG" sz="1100" dirty="0"/>
              <a:t>Select the check box in the </a:t>
            </a:r>
            <a:r>
              <a:rPr lang="en-SG" sz="1100" b="1" dirty="0"/>
              <a:t>Column name</a:t>
            </a:r>
            <a:r>
              <a:rPr lang="en-SG" sz="1100" dirty="0"/>
              <a:t> header for the table on the right (which will select every column in the table).</a:t>
            </a:r>
          </a:p>
          <a:p>
            <a:pPr>
              <a:buFont typeface="+mj-lt"/>
              <a:buAutoNum type="arabicPeriod" startAt="3"/>
            </a:pPr>
            <a:r>
              <a:rPr lang="en-SG" sz="1100" dirty="0"/>
              <a:t>Put your cursor focus on the </a:t>
            </a:r>
            <a:r>
              <a:rPr lang="en-SG" sz="1100" b="1" dirty="0"/>
              <a:t>LOYALTY_NBR</a:t>
            </a:r>
            <a:r>
              <a:rPr lang="en-SG" sz="1100" dirty="0"/>
              <a:t> row in the table on the left and click on it, without releasing the mouse button (nothing will happen yet).</a:t>
            </a:r>
          </a:p>
          <a:p>
            <a:pPr>
              <a:buFont typeface="+mj-lt"/>
              <a:buAutoNum type="arabicPeriod" startAt="3"/>
            </a:pPr>
            <a:r>
              <a:rPr lang="en-SG" sz="1100" dirty="0"/>
              <a:t>Holding the mouse button down, drag the connection line that appears when you start moving the cursor...</a:t>
            </a:r>
          </a:p>
          <a:p>
            <a:pPr>
              <a:buFont typeface="+mj-lt"/>
              <a:buAutoNum type="arabicPeriod" startAt="3"/>
            </a:pPr>
            <a:r>
              <a:rPr lang="en-SG" sz="1100" dirty="0"/>
              <a:t>... and connect the line to the </a:t>
            </a:r>
            <a:r>
              <a:rPr lang="en-SG" sz="1100" b="1" dirty="0"/>
              <a:t>LOYALTY_NBR</a:t>
            </a:r>
            <a:r>
              <a:rPr lang="en-SG" sz="1100" dirty="0"/>
              <a:t> row of the table on the right.</a:t>
            </a:r>
          </a:p>
          <a:p>
            <a:r>
              <a:rPr lang="en-SG" sz="1100" dirty="0"/>
              <a:t>A blue line will appear, connecting these two columns as the join key. Note the key icons that appear – they indicate that the join key is comprised of the </a:t>
            </a:r>
            <a:r>
              <a:rPr lang="en-SG" sz="1100" b="1" dirty="0"/>
              <a:t>LOYALTY_NBR</a:t>
            </a:r>
            <a:r>
              <a:rPr lang="en-SG" sz="1100" dirty="0"/>
              <a:t> columns in the two tables.</a:t>
            </a:r>
          </a:p>
          <a:p>
            <a:r>
              <a:rPr lang="en-SG" sz="1100" dirty="0"/>
              <a:t>You are about to provide your own definition for the view, so why do this work to specify the columns to include and the join key here? The console doesn't permit you to click the </a:t>
            </a:r>
            <a:r>
              <a:rPr lang="en-SG" sz="1100" b="1" dirty="0"/>
              <a:t>Open in SQL editor</a:t>
            </a:r>
            <a:r>
              <a:rPr lang="en-SG" sz="1100" dirty="0"/>
              <a:t> link until you've done this. Generally, you would use this approach to construct the view as much as possible with the graphical interface and then tweak the final definition using the editor.</a:t>
            </a:r>
          </a:p>
          <a:p>
            <a:r>
              <a:rPr lang="en-SG" sz="1100" dirty="0"/>
              <a:t>Click </a:t>
            </a:r>
            <a:r>
              <a:rPr lang="en-SG" sz="1100" b="1" dirty="0"/>
              <a:t>Open in SQL editor</a:t>
            </a:r>
            <a:r>
              <a:rPr lang="en-SG" sz="1100" dirty="0"/>
              <a:t>.</a:t>
            </a:r>
          </a:p>
          <a:p>
            <a:r>
              <a:rPr lang="en-SG" sz="1100" dirty="0"/>
              <a:t>When warned about returning to the </a:t>
            </a:r>
            <a:r>
              <a:rPr lang="en-SG" sz="1100" b="1" dirty="0"/>
              <a:t>Join virtual objects</a:t>
            </a:r>
            <a:r>
              <a:rPr lang="en-SG" sz="1100" dirty="0"/>
              <a:t> page after creating the view through SQL, click </a:t>
            </a:r>
            <a:r>
              <a:rPr lang="en-SG" sz="1100" b="1" dirty="0"/>
              <a:t>Continue</a:t>
            </a:r>
            <a:r>
              <a:rPr lang="en-SG" sz="1100" dirty="0"/>
              <a:t>.</a:t>
            </a:r>
          </a:p>
          <a:p>
            <a:r>
              <a:rPr lang="en-SG" sz="1100" dirty="0"/>
              <a:t>A </a:t>
            </a:r>
            <a:r>
              <a:rPr lang="en-SG" sz="1100" b="1" dirty="0"/>
              <a:t>CREATE VIEW</a:t>
            </a:r>
            <a:r>
              <a:rPr lang="en-SG" sz="1100" dirty="0"/>
              <a:t> SQL statement is pre-populated in the SQL Editor. The view definition includes the columns you selected from the tables on the previous screen, along with the join key you specified.</a:t>
            </a:r>
          </a:p>
          <a:p>
            <a:r>
              <a:rPr lang="en-SG" sz="1100" dirty="0"/>
              <a:t>At this point you can modify the pre-populated statement or completely replace it with your own statement. If your intention is to create a view that you otherwise could have created using the graphical approach, but there was logic or </a:t>
            </a:r>
            <a:r>
              <a:rPr lang="en-SG" sz="1100" dirty="0" err="1"/>
              <a:t>behavior</a:t>
            </a:r>
            <a:r>
              <a:rPr lang="en-SG" sz="1100" dirty="0"/>
              <a:t> you couldn’t specify – such as a specific type of join – then you would want to use this combined approach. In that case, do exactly what you did here to specify the columns involved and the join key and then tweak the statement as needed in the SQL Editor before running it.</a:t>
            </a:r>
          </a:p>
          <a:p>
            <a:r>
              <a:rPr lang="en-SG" sz="1100" dirty="0"/>
              <a:t>If you have a CREATE VIEW statement designed already (like in this example) then you also have the option of running it in the </a:t>
            </a:r>
            <a:r>
              <a:rPr lang="en-SG" sz="1100" b="1" dirty="0"/>
              <a:t>Run SQL</a:t>
            </a:r>
            <a:r>
              <a:rPr lang="en-SG" sz="1100" dirty="0"/>
              <a:t> section of the console (which you will experience later) or using a 3rd party SQL editor connected into the environment.</a:t>
            </a:r>
          </a:p>
          <a:p>
            <a:endParaRPr lang="en-US" dirty="0"/>
          </a:p>
        </p:txBody>
      </p:sp>
      <p:sp>
        <p:nvSpPr>
          <p:cNvPr id="3" name="Title 2">
            <a:extLst>
              <a:ext uri="{FF2B5EF4-FFF2-40B4-BE49-F238E27FC236}">
                <a16:creationId xmlns:a16="http://schemas.microsoft.com/office/drawing/2014/main" id="{2D08B2AE-9003-F229-8098-52EF54FFED32}"/>
              </a:ext>
            </a:extLst>
          </p:cNvPr>
          <p:cNvSpPr>
            <a:spLocks noGrp="1"/>
          </p:cNvSpPr>
          <p:nvPr>
            <p:ph type="title"/>
          </p:nvPr>
        </p:nvSpPr>
        <p:spPr/>
        <p:txBody>
          <a:bodyPr/>
          <a:lstStyle/>
          <a:p>
            <a:r>
              <a:rPr lang="en-SG" b="1" dirty="0"/>
              <a:t>Create Virtual Views</a:t>
            </a:r>
            <a:endParaRPr lang="en-US" dirty="0"/>
          </a:p>
        </p:txBody>
      </p:sp>
    </p:spTree>
    <p:extLst>
      <p:ext uri="{BB962C8B-B14F-4D97-AF65-F5344CB8AC3E}">
        <p14:creationId xmlns:p14="http://schemas.microsoft.com/office/powerpoint/2010/main" val="9102005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10738F-DF06-D02A-AB1F-816BDCB17CCD}"/>
              </a:ext>
            </a:extLst>
          </p:cNvPr>
          <p:cNvSpPr>
            <a:spLocks noGrp="1"/>
          </p:cNvSpPr>
          <p:nvPr>
            <p:ph idx="1"/>
          </p:nvPr>
        </p:nvSpPr>
        <p:spPr/>
        <p:txBody>
          <a:bodyPr/>
          <a:lstStyle/>
          <a:p>
            <a:r>
              <a:rPr lang="en-SG" sz="1050" b="1" dirty="0"/>
              <a:t>Replace the pre-populated CREATE VIEW statement with the statement below:</a:t>
            </a:r>
            <a:endParaRPr lang="en-US" sz="900" b="1" dirty="0"/>
          </a:p>
          <a:p>
            <a:r>
              <a:rPr lang="en-US" sz="800" dirty="0"/>
              <a:t>CREATE VIEW CUSTOMER_SUMMARY_V2 AS</a:t>
            </a:r>
          </a:p>
          <a:p>
            <a:r>
              <a:rPr lang="en-US" sz="800" dirty="0"/>
              <a:t>   SELECT CUSTOMER.CUSTOMER_ID AS CUSTOMER_ID, CUSTOMER.LOYALTY_NBR AS LOYALTY_NBR, CUSTOMER.FIRST_NAME AS FIRST_NAME,</a:t>
            </a:r>
          </a:p>
          <a:p>
            <a:r>
              <a:rPr lang="en-US" sz="800" dirty="0"/>
              <a:t>          CUSTOMER.LAST_NAME AS LAST_NAME, CUSTOMER.CUSTOMER_NAME AS CUSTOMER_NAME, CUSTOMER.COUNTRY AS COUNTRY,</a:t>
            </a:r>
          </a:p>
          <a:p>
            <a:r>
              <a:rPr lang="en-US" sz="800" dirty="0"/>
              <a:t>          CUSTOMER.STATE_NAME AS STATE_NAME, CUSTOMER.STATE_CODE AS STATE_CODE, CUSTOMER.CITY AS CITY,</a:t>
            </a:r>
          </a:p>
          <a:p>
            <a:r>
              <a:rPr lang="en-US" sz="800" dirty="0"/>
              <a:t>          CUSTOMER.LATITUDE AS LATITUDE, CUSTOMER.LONGITUDE AS LONGITUDE, CUSTOMER.POSTAL_CODE AS POSTAL_CODE,</a:t>
            </a:r>
          </a:p>
          <a:p>
            <a:r>
              <a:rPr lang="en-US" sz="800" dirty="0"/>
              <a:t>          CUSTOMER.LOCATION_CODE AS LOCATION_CODE, CUSTOMER.INCOME AS INCOME, CUSTOMER.MARITAL_STATUS AS MARITAL_STATUS,</a:t>
            </a:r>
          </a:p>
          <a:p>
            <a:r>
              <a:rPr lang="en-US" sz="800" dirty="0"/>
              <a:t>          CUSTOMER.CREDIT_CARD_TYPE AS CREDIT_CARD_TYPE, CUSTOMER.CREDIT_CARD_NUMBER AS CREDIT_CARD_NUMBER,</a:t>
            </a:r>
          </a:p>
          <a:p>
            <a:r>
              <a:rPr lang="en-US" sz="800" dirty="0"/>
              <a:t>          CUSTOMER.CREDIT_CARD_CVV AS CREDIT_CARD_CVV, CUSTOMER.CREDIT_CARD_EXPIRY AS CREDIT_CARD_EXPIRY,</a:t>
            </a:r>
          </a:p>
          <a:p>
            <a:r>
              <a:rPr lang="en-US" sz="800" dirty="0"/>
              <a:t>          CUSTOMER_LOYALTY.ORDER_YEAR AS ORDER_YEAR, CUSTOMER_LOYALTY.QUARTER AS QUARTER,</a:t>
            </a:r>
          </a:p>
          <a:p>
            <a:r>
              <a:rPr lang="en-US" sz="800" dirty="0"/>
              <a:t>          CUSTOMER_LOYALTY.MONTHS_AS_MEMBER AS MONTHS_AS_MEMBER, CUSTOMER_LOYALTY.LOYALTY_STATUS AS LOYALTY_STATUS,</a:t>
            </a:r>
          </a:p>
          <a:p>
            <a:r>
              <a:rPr lang="en-US" sz="800" dirty="0"/>
              <a:t>          CUSTOMER_LOYALTY.PRODUCT_LINE AS PRODUCT_LINE, CUSTOMER_LOYALTY.COUPON_RESPONSE AS COUPON_RESPONSE,</a:t>
            </a:r>
          </a:p>
          <a:p>
            <a:r>
              <a:rPr lang="en-US" sz="800" dirty="0"/>
              <a:t>          CUSTOMER_LOYALTY.COUPON_COUNT AS COUPON_COUNT, CUSTOMER_LOYALTY.QUANTITY_SOLD AS QUANTITY_SOLD,</a:t>
            </a:r>
          </a:p>
          <a:p>
            <a:r>
              <a:rPr lang="en-US" sz="800" dirty="0"/>
              <a:t>          CUSTOMER_LOYALTY.UNIT_SALE_PRICE AS UNIT_SALE_PRICE, CUSTOMER_LOYALTY.UNIT_COST AS UNIT_COST,</a:t>
            </a:r>
          </a:p>
          <a:p>
            <a:r>
              <a:rPr lang="en-US" sz="800" dirty="0"/>
              <a:t>          CUSTOMER_LOYALTY.REVENUE AS REVENUE, CUSTOMER_LOYALTY.PLANNED_REVENUE AS PLANNED_REVENUE,</a:t>
            </a:r>
          </a:p>
          <a:p>
            <a:r>
              <a:rPr lang="en-US" sz="800" dirty="0"/>
              <a:t>          CUSTOMER_LOYALTY.SHIPPING_DAYS AS SHIPPING_DAYS, CUSTOMER_LOYALTY.CUSTOMER_LIFETIME_VALUE AS CUSTOMER_LIFETIME_VALUE,</a:t>
            </a:r>
          </a:p>
          <a:p>
            <a:r>
              <a:rPr lang="en-US" sz="800" dirty="0"/>
              <a:t>          CUSTOMER_LOYALTY.LOYALTY_COUNT AS LOYALTY_COUNT, CUSTOMER_LOYALTY.BACKORDER_STATUS AS BACKORDER_STATUS,</a:t>
            </a:r>
          </a:p>
          <a:p>
            <a:r>
              <a:rPr lang="en-US" sz="800" dirty="0"/>
              <a:t>          CUSTOMER_LOYALTY.SATISFACTION_RATING AS SATISFACTION_RATING, CUSTOMER_LOYALTY.SATISFACTION_REASON AS SATISFACTION_REASON</a:t>
            </a:r>
          </a:p>
          <a:p>
            <a:r>
              <a:rPr lang="en-US" sz="800" dirty="0"/>
              <a:t>   FROM CUSTOMER, CUSTOMER_LOYALTY</a:t>
            </a:r>
          </a:p>
          <a:p>
            <a:r>
              <a:rPr lang="en-US" sz="800" dirty="0"/>
              <a:t>   WHERE CUSTOMER.LOYALTY_NBR=CUSTOMER_LOYALTY.LOYALTY_NBR;</a:t>
            </a:r>
            <a:endParaRPr lang="en-US" dirty="0"/>
          </a:p>
        </p:txBody>
      </p:sp>
      <p:sp>
        <p:nvSpPr>
          <p:cNvPr id="3" name="Title 2">
            <a:extLst>
              <a:ext uri="{FF2B5EF4-FFF2-40B4-BE49-F238E27FC236}">
                <a16:creationId xmlns:a16="http://schemas.microsoft.com/office/drawing/2014/main" id="{54A0B805-7636-4DC8-3804-47FD63E38843}"/>
              </a:ext>
            </a:extLst>
          </p:cNvPr>
          <p:cNvSpPr>
            <a:spLocks noGrp="1"/>
          </p:cNvSpPr>
          <p:nvPr>
            <p:ph type="title"/>
          </p:nvPr>
        </p:nvSpPr>
        <p:spPr/>
        <p:txBody>
          <a:bodyPr/>
          <a:lstStyle/>
          <a:p>
            <a:r>
              <a:rPr lang="en-SG" b="1" dirty="0"/>
              <a:t>Create Virtual Views</a:t>
            </a:r>
            <a:endParaRPr lang="en-US" dirty="0"/>
          </a:p>
        </p:txBody>
      </p:sp>
    </p:spTree>
    <p:extLst>
      <p:ext uri="{BB962C8B-B14F-4D97-AF65-F5344CB8AC3E}">
        <p14:creationId xmlns:p14="http://schemas.microsoft.com/office/powerpoint/2010/main" val="40401991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BE3854-E1A3-96E3-130D-FB55A254DB02}"/>
              </a:ext>
            </a:extLst>
          </p:cNvPr>
          <p:cNvSpPr>
            <a:spLocks noGrp="1"/>
          </p:cNvSpPr>
          <p:nvPr>
            <p:ph idx="1"/>
          </p:nvPr>
        </p:nvSpPr>
        <p:spPr/>
        <p:txBody>
          <a:bodyPr/>
          <a:lstStyle/>
          <a:p>
            <a:r>
              <a:rPr lang="en-SG" dirty="0"/>
              <a:t>Click the </a:t>
            </a:r>
            <a:r>
              <a:rPr lang="en-SG" b="1" dirty="0"/>
              <a:t>Format the statements in the editor (&lt;/&gt;)</a:t>
            </a:r>
            <a:r>
              <a:rPr lang="en-SG" dirty="0"/>
              <a:t> button (in the middle of the tool bar above the SQL statement). This nicely formats the SQL statement.</a:t>
            </a:r>
          </a:p>
          <a:p>
            <a:r>
              <a:rPr lang="en-SG" dirty="0"/>
              <a:t>Click </a:t>
            </a:r>
            <a:r>
              <a:rPr lang="en-SG" b="1" dirty="0"/>
              <a:t>Run all</a:t>
            </a:r>
            <a:r>
              <a:rPr lang="en-SG" dirty="0"/>
              <a:t>.</a:t>
            </a:r>
          </a:p>
          <a:p>
            <a:r>
              <a:rPr lang="en-SG" dirty="0"/>
              <a:t>Once the view has been created successfully, click the </a:t>
            </a:r>
            <a:r>
              <a:rPr lang="en-SG" b="1" dirty="0"/>
              <a:t>Back</a:t>
            </a:r>
            <a:r>
              <a:rPr lang="en-SG" dirty="0"/>
              <a:t> button.</a:t>
            </a:r>
          </a:p>
          <a:p>
            <a:endParaRPr lang="en-US" dirty="0"/>
          </a:p>
        </p:txBody>
      </p:sp>
      <p:sp>
        <p:nvSpPr>
          <p:cNvPr id="3" name="Title 2">
            <a:extLst>
              <a:ext uri="{FF2B5EF4-FFF2-40B4-BE49-F238E27FC236}">
                <a16:creationId xmlns:a16="http://schemas.microsoft.com/office/drawing/2014/main" id="{3588B72A-70BF-ABC6-8F8A-868B22B6525F}"/>
              </a:ext>
            </a:extLst>
          </p:cNvPr>
          <p:cNvSpPr>
            <a:spLocks noGrp="1"/>
          </p:cNvSpPr>
          <p:nvPr>
            <p:ph type="title"/>
          </p:nvPr>
        </p:nvSpPr>
        <p:spPr/>
        <p:txBody>
          <a:bodyPr/>
          <a:lstStyle/>
          <a:p>
            <a:r>
              <a:rPr lang="en-US" dirty="0"/>
              <a:t>Create virtual views</a:t>
            </a:r>
          </a:p>
        </p:txBody>
      </p:sp>
      <p:pic>
        <p:nvPicPr>
          <p:cNvPr id="5" name="Picture 4" descr="A screenshot of a computer&#10;&#10;Description automatically generated with medium confidence">
            <a:extLst>
              <a:ext uri="{FF2B5EF4-FFF2-40B4-BE49-F238E27FC236}">
                <a16:creationId xmlns:a16="http://schemas.microsoft.com/office/drawing/2014/main" id="{1BE6C40E-5DFA-D530-BFFC-8E02727AE983}"/>
              </a:ext>
            </a:extLst>
          </p:cNvPr>
          <p:cNvPicPr>
            <a:picLocks noChangeAspect="1"/>
          </p:cNvPicPr>
          <p:nvPr/>
        </p:nvPicPr>
        <p:blipFill>
          <a:blip r:embed="rId2"/>
          <a:stretch>
            <a:fillRect/>
          </a:stretch>
        </p:blipFill>
        <p:spPr>
          <a:xfrm>
            <a:off x="484742" y="2767300"/>
            <a:ext cx="9438002" cy="3463560"/>
          </a:xfrm>
          <a:prstGeom prst="rect">
            <a:avLst/>
          </a:prstGeom>
        </p:spPr>
      </p:pic>
    </p:spTree>
    <p:extLst>
      <p:ext uri="{BB962C8B-B14F-4D97-AF65-F5344CB8AC3E}">
        <p14:creationId xmlns:p14="http://schemas.microsoft.com/office/powerpoint/2010/main" val="19734708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599DF5-C880-AD15-70FB-2D80CB2597D3}"/>
              </a:ext>
            </a:extLst>
          </p:cNvPr>
          <p:cNvSpPr>
            <a:spLocks noGrp="1"/>
          </p:cNvSpPr>
          <p:nvPr>
            <p:ph idx="1"/>
          </p:nvPr>
        </p:nvSpPr>
        <p:spPr>
          <a:xfrm>
            <a:off x="363256" y="1562100"/>
            <a:ext cx="11442921" cy="3664808"/>
          </a:xfrm>
        </p:spPr>
        <p:txBody>
          <a:bodyPr/>
          <a:lstStyle/>
          <a:p>
            <a:r>
              <a:rPr lang="en-SG" dirty="0"/>
              <a:t>Click </a:t>
            </a:r>
            <a:r>
              <a:rPr lang="en-SG" b="1" dirty="0"/>
              <a:t>Virtualized data</a:t>
            </a:r>
            <a:r>
              <a:rPr lang="en-SG" dirty="0"/>
              <a:t> in the breadcrumb at the top of the screen</a:t>
            </a:r>
          </a:p>
          <a:p>
            <a:r>
              <a:rPr lang="en-SG" dirty="0"/>
              <a:t>You should now see both the </a:t>
            </a:r>
            <a:r>
              <a:rPr lang="en-SG" b="1" dirty="0"/>
              <a:t>CUSTOMER_SUMMARY_V</a:t>
            </a:r>
            <a:r>
              <a:rPr lang="en-SG" dirty="0"/>
              <a:t> and the </a:t>
            </a:r>
            <a:r>
              <a:rPr lang="en-SG" b="1" dirty="0"/>
              <a:t>CUSTOMER_SUMMARY_V2</a:t>
            </a:r>
            <a:r>
              <a:rPr lang="en-SG" dirty="0"/>
              <a:t> views in your list of virtualized data objects.</a:t>
            </a:r>
            <a:endParaRPr lang="en-US" dirty="0"/>
          </a:p>
        </p:txBody>
      </p:sp>
      <p:sp>
        <p:nvSpPr>
          <p:cNvPr id="3" name="Title 2">
            <a:extLst>
              <a:ext uri="{FF2B5EF4-FFF2-40B4-BE49-F238E27FC236}">
                <a16:creationId xmlns:a16="http://schemas.microsoft.com/office/drawing/2014/main" id="{496EFAB0-FC7E-84AE-77E5-F0648002F5A7}"/>
              </a:ext>
            </a:extLst>
          </p:cNvPr>
          <p:cNvSpPr>
            <a:spLocks noGrp="1"/>
          </p:cNvSpPr>
          <p:nvPr>
            <p:ph type="title"/>
          </p:nvPr>
        </p:nvSpPr>
        <p:spPr/>
        <p:txBody>
          <a:bodyPr/>
          <a:lstStyle/>
          <a:p>
            <a:r>
              <a:rPr lang="en-US" dirty="0"/>
              <a:t>Explore virtual view</a:t>
            </a:r>
          </a:p>
        </p:txBody>
      </p:sp>
      <p:pic>
        <p:nvPicPr>
          <p:cNvPr id="5" name="Picture 4" descr="A screenshot of a computer&#10;&#10;Description automatically generated with medium confidence">
            <a:extLst>
              <a:ext uri="{FF2B5EF4-FFF2-40B4-BE49-F238E27FC236}">
                <a16:creationId xmlns:a16="http://schemas.microsoft.com/office/drawing/2014/main" id="{672176BC-6A2A-04C9-DF44-A185DF015258}"/>
              </a:ext>
            </a:extLst>
          </p:cNvPr>
          <p:cNvPicPr>
            <a:picLocks noChangeAspect="1"/>
          </p:cNvPicPr>
          <p:nvPr/>
        </p:nvPicPr>
        <p:blipFill>
          <a:blip r:embed="rId2"/>
          <a:stretch>
            <a:fillRect/>
          </a:stretch>
        </p:blipFill>
        <p:spPr>
          <a:xfrm>
            <a:off x="385823" y="2226762"/>
            <a:ext cx="7772400" cy="2825086"/>
          </a:xfrm>
          <a:prstGeom prst="rect">
            <a:avLst/>
          </a:prstGeom>
        </p:spPr>
      </p:pic>
    </p:spTree>
    <p:extLst>
      <p:ext uri="{BB962C8B-B14F-4D97-AF65-F5344CB8AC3E}">
        <p14:creationId xmlns:p14="http://schemas.microsoft.com/office/powerpoint/2010/main" val="30340707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5C7A40-975C-1CA6-44CC-146C6DB82E80}"/>
              </a:ext>
            </a:extLst>
          </p:cNvPr>
          <p:cNvSpPr>
            <a:spLocks noGrp="1"/>
          </p:cNvSpPr>
          <p:nvPr>
            <p:ph idx="1"/>
          </p:nvPr>
        </p:nvSpPr>
        <p:spPr/>
        <p:txBody>
          <a:bodyPr/>
          <a:lstStyle/>
          <a:p>
            <a:r>
              <a:rPr lang="en-SG" dirty="0"/>
              <a:t>Take a closer look at one of the views you just created:</a:t>
            </a:r>
          </a:p>
          <a:p>
            <a:pPr>
              <a:buFont typeface="+mj-lt"/>
              <a:buAutoNum type="arabicPeriod"/>
            </a:pPr>
            <a:r>
              <a:rPr lang="en-SG" dirty="0"/>
              <a:t>Click the </a:t>
            </a:r>
            <a:r>
              <a:rPr lang="en-SG" b="1" dirty="0"/>
              <a:t>vertical ellipsis</a:t>
            </a:r>
            <a:r>
              <a:rPr lang="en-SG" dirty="0"/>
              <a:t> at the right side of the row for the </a:t>
            </a:r>
            <a:r>
              <a:rPr lang="en-SG" b="1" dirty="0"/>
              <a:t>CUSTOMER_SUMMARY_V</a:t>
            </a:r>
            <a:r>
              <a:rPr lang="en-SG" dirty="0"/>
              <a:t> view.</a:t>
            </a:r>
          </a:p>
          <a:p>
            <a:pPr>
              <a:buFont typeface="+mj-lt"/>
              <a:buAutoNum type="arabicPeriod"/>
            </a:pPr>
            <a:r>
              <a:rPr lang="en-SG" dirty="0"/>
              <a:t>Notice all of the various things you can do with the view, such as viewing details about it (which includes previewing the data), managing access, and publishing the view to a </a:t>
            </a:r>
            <a:r>
              <a:rPr lang="en-SG" dirty="0" err="1"/>
              <a:t>catalog</a:t>
            </a:r>
            <a:r>
              <a:rPr lang="en-SG" dirty="0"/>
              <a:t>. Select </a:t>
            </a:r>
            <a:r>
              <a:rPr lang="en-SG" b="1" dirty="0"/>
              <a:t>View details</a:t>
            </a:r>
            <a:r>
              <a:rPr lang="en-SG" dirty="0"/>
              <a:t> to preview the data in the view.</a:t>
            </a:r>
          </a:p>
          <a:p>
            <a:r>
              <a:rPr lang="en-SG" b="1" dirty="0"/>
              <a:t>Note:</a:t>
            </a:r>
            <a:r>
              <a:rPr lang="en-SG" dirty="0"/>
              <a:t> You may need to wait a few seconds for the rows to be displayed. The preview area will remain blank (showing "0 Columns" and "0 Rows") until the rows are loaded.</a:t>
            </a:r>
          </a:p>
          <a:p>
            <a:endParaRPr lang="en-US" dirty="0"/>
          </a:p>
        </p:txBody>
      </p:sp>
      <p:sp>
        <p:nvSpPr>
          <p:cNvPr id="3" name="Title 2">
            <a:extLst>
              <a:ext uri="{FF2B5EF4-FFF2-40B4-BE49-F238E27FC236}">
                <a16:creationId xmlns:a16="http://schemas.microsoft.com/office/drawing/2014/main" id="{7B1AD9F4-6BF5-CB9F-AB73-187290DDA571}"/>
              </a:ext>
            </a:extLst>
          </p:cNvPr>
          <p:cNvSpPr>
            <a:spLocks noGrp="1"/>
          </p:cNvSpPr>
          <p:nvPr>
            <p:ph type="title"/>
          </p:nvPr>
        </p:nvSpPr>
        <p:spPr/>
        <p:txBody>
          <a:bodyPr/>
          <a:lstStyle/>
          <a:p>
            <a:r>
              <a:rPr lang="en-US" dirty="0"/>
              <a:t>Manage access</a:t>
            </a:r>
          </a:p>
        </p:txBody>
      </p:sp>
    </p:spTree>
    <p:extLst>
      <p:ext uri="{BB962C8B-B14F-4D97-AF65-F5344CB8AC3E}">
        <p14:creationId xmlns:p14="http://schemas.microsoft.com/office/powerpoint/2010/main" val="35963467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7E4248-3DB5-0AA0-4858-6C2F727B5A0C}"/>
              </a:ext>
            </a:extLst>
          </p:cNvPr>
          <p:cNvSpPr>
            <a:spLocks noGrp="1"/>
          </p:cNvSpPr>
          <p:nvPr>
            <p:ph idx="1"/>
          </p:nvPr>
        </p:nvSpPr>
        <p:spPr/>
        <p:txBody>
          <a:bodyPr/>
          <a:lstStyle/>
          <a:p>
            <a:r>
              <a:rPr lang="en-SG" b="1" dirty="0"/>
              <a:t>Manage Access</a:t>
            </a:r>
          </a:p>
          <a:p>
            <a:r>
              <a:rPr lang="en-SG" dirty="0"/>
              <a:t>Virtual objects can be accessed by applications through Watson Query. More specifically, an application can connect to Watson Query and issue queries against the objects that the application has access to (based on the user associated with the connection).</a:t>
            </a:r>
          </a:p>
          <a:p>
            <a:r>
              <a:rPr lang="en-SG" dirty="0"/>
              <a:t>There are two levels of access control that need to be managed. First, at the Watson Query level – where users need to be added and assigned roles. Second, at the individual object level – where users are granted access to an object in order to view and query the data associated with it.</a:t>
            </a:r>
          </a:p>
          <a:p>
            <a:r>
              <a:rPr lang="en-SG" dirty="0"/>
              <a:t>1. Select </a:t>
            </a:r>
            <a:r>
              <a:rPr lang="en-SG" b="1" dirty="0"/>
              <a:t>Administration &gt; User management</a:t>
            </a:r>
            <a:r>
              <a:rPr lang="en-SG" dirty="0"/>
              <a:t> from the side menu. You should start in the </a:t>
            </a:r>
            <a:r>
              <a:rPr lang="en-SG" b="1" dirty="0"/>
              <a:t>Users</a:t>
            </a:r>
            <a:r>
              <a:rPr lang="en-SG" dirty="0"/>
              <a:t> tab by default.</a:t>
            </a:r>
          </a:p>
          <a:p>
            <a:endParaRPr lang="en-US" dirty="0"/>
          </a:p>
        </p:txBody>
      </p:sp>
      <p:sp>
        <p:nvSpPr>
          <p:cNvPr id="3" name="Title 2">
            <a:extLst>
              <a:ext uri="{FF2B5EF4-FFF2-40B4-BE49-F238E27FC236}">
                <a16:creationId xmlns:a16="http://schemas.microsoft.com/office/drawing/2014/main" id="{693DE0A3-B40E-3722-CF2F-7D06D65A7266}"/>
              </a:ext>
            </a:extLst>
          </p:cNvPr>
          <p:cNvSpPr>
            <a:spLocks noGrp="1"/>
          </p:cNvSpPr>
          <p:nvPr>
            <p:ph type="title"/>
          </p:nvPr>
        </p:nvSpPr>
        <p:spPr/>
        <p:txBody>
          <a:bodyPr/>
          <a:lstStyle/>
          <a:p>
            <a:r>
              <a:rPr lang="en-US" dirty="0"/>
              <a:t>Manage access</a:t>
            </a:r>
          </a:p>
        </p:txBody>
      </p:sp>
      <p:pic>
        <p:nvPicPr>
          <p:cNvPr id="4" name="Picture 3" descr="A screenshot of a computer&#10;&#10;Description automatically generated with medium confidence">
            <a:extLst>
              <a:ext uri="{FF2B5EF4-FFF2-40B4-BE49-F238E27FC236}">
                <a16:creationId xmlns:a16="http://schemas.microsoft.com/office/drawing/2014/main" id="{FC9B3B14-4F55-7C64-E8B2-1B30F04A34DE}"/>
              </a:ext>
            </a:extLst>
          </p:cNvPr>
          <p:cNvPicPr>
            <a:picLocks noChangeAspect="1"/>
          </p:cNvPicPr>
          <p:nvPr/>
        </p:nvPicPr>
        <p:blipFill>
          <a:blip r:embed="rId2"/>
          <a:stretch>
            <a:fillRect/>
          </a:stretch>
        </p:blipFill>
        <p:spPr>
          <a:xfrm>
            <a:off x="363254" y="3540211"/>
            <a:ext cx="11040741" cy="2872946"/>
          </a:xfrm>
          <a:prstGeom prst="rect">
            <a:avLst/>
          </a:prstGeom>
        </p:spPr>
      </p:pic>
    </p:spTree>
    <p:extLst>
      <p:ext uri="{BB962C8B-B14F-4D97-AF65-F5344CB8AC3E}">
        <p14:creationId xmlns:p14="http://schemas.microsoft.com/office/powerpoint/2010/main" val="13828482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C68D21-C2CB-5D3C-690E-A101EDF1F17F}"/>
              </a:ext>
            </a:extLst>
          </p:cNvPr>
          <p:cNvSpPr>
            <a:spLocks noGrp="1"/>
          </p:cNvSpPr>
          <p:nvPr>
            <p:ph idx="1"/>
          </p:nvPr>
        </p:nvSpPr>
        <p:spPr/>
        <p:txBody>
          <a:bodyPr/>
          <a:lstStyle/>
          <a:p>
            <a:r>
              <a:rPr lang="en-SG" dirty="0"/>
              <a:t>Make note of your user ID as you will need to use it later in this lab. </a:t>
            </a:r>
            <a:r>
              <a:rPr lang="en-SG" i="1" dirty="0"/>
              <a:t>Write it down or copy it into a document</a:t>
            </a:r>
            <a:r>
              <a:rPr lang="en-SG" dirty="0"/>
              <a:t>.</a:t>
            </a:r>
          </a:p>
          <a:p>
            <a:r>
              <a:rPr lang="en-SG" dirty="0"/>
              <a:t>dv_ibmid_270006g705</a:t>
            </a:r>
          </a:p>
          <a:p>
            <a:endParaRPr lang="en-SG" dirty="0"/>
          </a:p>
          <a:p>
            <a:r>
              <a:rPr lang="en-SG" dirty="0"/>
              <a:t>There are four roles that can be assigned to users in the Watson Query environment:</a:t>
            </a:r>
          </a:p>
          <a:p>
            <a:pPr>
              <a:buFont typeface="Arial" panose="020B0604020202020204" pitchFamily="34" charset="0"/>
              <a:buChar char="•"/>
            </a:pPr>
            <a:r>
              <a:rPr lang="en-SG" b="1" dirty="0"/>
              <a:t>Manager:</a:t>
            </a:r>
            <a:r>
              <a:rPr lang="en-SG" dirty="0"/>
              <a:t> Administrator of the environment and “super user” – able to perform all activities, including adding other users.</a:t>
            </a:r>
          </a:p>
          <a:p>
            <a:pPr>
              <a:buFont typeface="Arial" panose="020B0604020202020204" pitchFamily="34" charset="0"/>
              <a:buChar char="•"/>
            </a:pPr>
            <a:r>
              <a:rPr lang="en-SG" b="1" dirty="0"/>
              <a:t>Engineer:</a:t>
            </a:r>
            <a:r>
              <a:rPr lang="en-SG" dirty="0"/>
              <a:t> Configures the data sources, virtualizes data, and manages access to virtual objects. Users with this role can create a virtual table or view and grant access to it to users with the Engineer or User role.</a:t>
            </a:r>
          </a:p>
          <a:p>
            <a:pPr>
              <a:buFont typeface="Arial" panose="020B0604020202020204" pitchFamily="34" charset="0"/>
              <a:buChar char="•"/>
            </a:pPr>
            <a:r>
              <a:rPr lang="en-SG" b="1" dirty="0"/>
              <a:t>Steward:</a:t>
            </a:r>
            <a:r>
              <a:rPr lang="en-SG" dirty="0"/>
              <a:t> Can access data in all user tables and views. Unlike users with the Engineer role, a user with the Steward role cannot configure data sources or create virtual tables – but it can create virtual views on top of existing virtual tables and views.</a:t>
            </a:r>
          </a:p>
          <a:p>
            <a:pPr>
              <a:buFont typeface="Arial" panose="020B0604020202020204" pitchFamily="34" charset="0"/>
              <a:buChar char="•"/>
            </a:pPr>
            <a:r>
              <a:rPr lang="en-SG" b="1" dirty="0"/>
              <a:t>User:</a:t>
            </a:r>
            <a:r>
              <a:rPr lang="en-SG" dirty="0"/>
              <a:t> Can create views on top of virtual tables and views to which they have been given access.</a:t>
            </a:r>
          </a:p>
          <a:p>
            <a:endParaRPr lang="en-US" dirty="0"/>
          </a:p>
        </p:txBody>
      </p:sp>
      <p:sp>
        <p:nvSpPr>
          <p:cNvPr id="3" name="Title 2">
            <a:extLst>
              <a:ext uri="{FF2B5EF4-FFF2-40B4-BE49-F238E27FC236}">
                <a16:creationId xmlns:a16="http://schemas.microsoft.com/office/drawing/2014/main" id="{6CB81919-7293-D88A-D70F-8F6920EEA35A}"/>
              </a:ext>
            </a:extLst>
          </p:cNvPr>
          <p:cNvSpPr>
            <a:spLocks noGrp="1"/>
          </p:cNvSpPr>
          <p:nvPr>
            <p:ph type="title"/>
          </p:nvPr>
        </p:nvSpPr>
        <p:spPr/>
        <p:txBody>
          <a:bodyPr/>
          <a:lstStyle/>
          <a:p>
            <a:r>
              <a:rPr lang="en-US" dirty="0"/>
              <a:t>Manage access</a:t>
            </a:r>
          </a:p>
        </p:txBody>
      </p:sp>
    </p:spTree>
    <p:extLst>
      <p:ext uri="{BB962C8B-B14F-4D97-AF65-F5344CB8AC3E}">
        <p14:creationId xmlns:p14="http://schemas.microsoft.com/office/powerpoint/2010/main" val="6604415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69F6C4-A631-F01C-D8B9-14EA8EC0826C}"/>
              </a:ext>
            </a:extLst>
          </p:cNvPr>
          <p:cNvSpPr>
            <a:spLocks noGrp="1"/>
          </p:cNvSpPr>
          <p:nvPr>
            <p:ph idx="1"/>
          </p:nvPr>
        </p:nvSpPr>
        <p:spPr/>
        <p:txBody>
          <a:bodyPr/>
          <a:lstStyle/>
          <a:p>
            <a:r>
              <a:rPr lang="en-SG" dirty="0"/>
              <a:t>To show the process of adding a regular user and managing access to virtual objects, you are going to add an existing IBM ID to the Watson Query environment. This is a user that was previously created for use within the Data and AI Live Demos environment. This user will be referred to as the </a:t>
            </a:r>
            <a:r>
              <a:rPr lang="en-SG" i="1" dirty="0"/>
              <a:t>business user</a:t>
            </a:r>
            <a:r>
              <a:rPr lang="en-SG" dirty="0"/>
              <a:t> going forward.</a:t>
            </a:r>
          </a:p>
          <a:p>
            <a:pPr>
              <a:buFont typeface="+mj-lt"/>
              <a:buAutoNum type="arabicPeriod" startAt="3"/>
            </a:pPr>
            <a:r>
              <a:rPr lang="en-SG" dirty="0"/>
              <a:t>Click </a:t>
            </a:r>
            <a:r>
              <a:rPr lang="en-SG" b="1" dirty="0"/>
              <a:t>Grant access+</a:t>
            </a:r>
            <a:r>
              <a:rPr lang="en-SG" dirty="0"/>
              <a:t> on the right.</a:t>
            </a:r>
          </a:p>
          <a:p>
            <a:r>
              <a:rPr lang="en-SG" dirty="0"/>
              <a:t>Select </a:t>
            </a:r>
            <a:r>
              <a:rPr lang="en-SG" b="1" dirty="0"/>
              <a:t>User</a:t>
            </a:r>
            <a:r>
              <a:rPr lang="en-SG" dirty="0"/>
              <a:t> for the </a:t>
            </a:r>
            <a:r>
              <a:rPr lang="en-SG" b="1" dirty="0"/>
              <a:t>Role</a:t>
            </a:r>
            <a:r>
              <a:rPr lang="en-SG" dirty="0"/>
              <a:t>.</a:t>
            </a:r>
          </a:p>
          <a:p>
            <a:r>
              <a:rPr lang="en-SG" dirty="0"/>
              <a:t>Click </a:t>
            </a:r>
            <a:r>
              <a:rPr lang="en-SG" b="1" dirty="0"/>
              <a:t>Create</a:t>
            </a:r>
            <a:r>
              <a:rPr lang="en-SG" dirty="0"/>
              <a:t>. This may take a minute or two to complete. </a:t>
            </a:r>
            <a:r>
              <a:rPr lang="en-SG" i="1" dirty="0"/>
              <a:t>Wait until it completes.</a:t>
            </a:r>
            <a:endParaRPr lang="en-SG" dirty="0"/>
          </a:p>
          <a:p>
            <a:r>
              <a:rPr lang="en-SG" b="1" dirty="0"/>
              <a:t>Accessing Virtual Objects:</a:t>
            </a:r>
          </a:p>
          <a:p>
            <a:r>
              <a:rPr lang="en-SG" dirty="0"/>
              <a:t>Generally speaking, by default, virtual objects are only accessible by the user that created them (unless a user has a role that permits access to all of the objects created). Therefore, the customer-related virtual tables and the virtual views that you created earlier in this lab are only accessible by you, and not by the business user you just added. This business user must be explicitly granted access to the virtual objects you created.</a:t>
            </a:r>
          </a:p>
          <a:p>
            <a:pPr>
              <a:buFont typeface="+mj-lt"/>
              <a:buAutoNum type="arabicPeriod"/>
            </a:pPr>
            <a:r>
              <a:rPr lang="en-SG" dirty="0"/>
              <a:t>Select </a:t>
            </a:r>
            <a:r>
              <a:rPr lang="en-SG" b="1" dirty="0"/>
              <a:t>Virtualization &gt; Virtualized data</a:t>
            </a:r>
            <a:r>
              <a:rPr lang="en-SG" dirty="0"/>
              <a:t> from the side menu.</a:t>
            </a:r>
          </a:p>
          <a:p>
            <a:pPr>
              <a:buFont typeface="+mj-lt"/>
              <a:buAutoNum type="arabicPeriod" startAt="2"/>
            </a:pPr>
            <a:r>
              <a:rPr lang="en-SG" dirty="0"/>
              <a:t>Check the </a:t>
            </a:r>
            <a:r>
              <a:rPr lang="en-SG" b="1" dirty="0"/>
              <a:t>box beside each of the objects</a:t>
            </a:r>
            <a:r>
              <a:rPr lang="en-SG" dirty="0"/>
              <a:t> in the table (or check the box in the table header to select all of them at once).</a:t>
            </a:r>
          </a:p>
          <a:p>
            <a:pPr>
              <a:buFont typeface="+mj-lt"/>
              <a:buAutoNum type="arabicPeriod" startAt="2"/>
            </a:pPr>
            <a:r>
              <a:rPr lang="en-SG" dirty="0"/>
              <a:t>Click </a:t>
            </a:r>
            <a:r>
              <a:rPr lang="en-SG" b="1" dirty="0"/>
              <a:t>Manage access</a:t>
            </a:r>
            <a:r>
              <a:rPr lang="en-SG" dirty="0"/>
              <a:t> on the right.</a:t>
            </a:r>
          </a:p>
          <a:p>
            <a:pPr>
              <a:buFont typeface="+mj-lt"/>
              <a:buAutoNum type="arabicPeriod" startAt="2"/>
            </a:pPr>
            <a:r>
              <a:rPr lang="en-SG" dirty="0"/>
              <a:t>When the </a:t>
            </a:r>
            <a:r>
              <a:rPr lang="en-SG" b="1" dirty="0"/>
              <a:t>Manage access to virtual objects</a:t>
            </a:r>
            <a:r>
              <a:rPr lang="en-SG" dirty="0"/>
              <a:t> window pops up, click </a:t>
            </a:r>
            <a:r>
              <a:rPr lang="en-SG" b="1" dirty="0"/>
              <a:t>Continue</a:t>
            </a:r>
            <a:r>
              <a:rPr lang="en-SG" dirty="0"/>
              <a:t>.</a:t>
            </a:r>
          </a:p>
          <a:p>
            <a:endParaRPr lang="en-US" dirty="0"/>
          </a:p>
        </p:txBody>
      </p:sp>
      <p:sp>
        <p:nvSpPr>
          <p:cNvPr id="3" name="Title 2">
            <a:extLst>
              <a:ext uri="{FF2B5EF4-FFF2-40B4-BE49-F238E27FC236}">
                <a16:creationId xmlns:a16="http://schemas.microsoft.com/office/drawing/2014/main" id="{78AA731D-9330-7FFE-6315-6179B840DC90}"/>
              </a:ext>
            </a:extLst>
          </p:cNvPr>
          <p:cNvSpPr>
            <a:spLocks noGrp="1"/>
          </p:cNvSpPr>
          <p:nvPr>
            <p:ph type="title"/>
          </p:nvPr>
        </p:nvSpPr>
        <p:spPr/>
        <p:txBody>
          <a:bodyPr/>
          <a:lstStyle/>
          <a:p>
            <a:r>
              <a:rPr lang="en-US" dirty="0"/>
              <a:t>Manage access</a:t>
            </a:r>
          </a:p>
        </p:txBody>
      </p:sp>
    </p:spTree>
    <p:extLst>
      <p:ext uri="{BB962C8B-B14F-4D97-AF65-F5344CB8AC3E}">
        <p14:creationId xmlns:p14="http://schemas.microsoft.com/office/powerpoint/2010/main" val="2902873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764D62-3B2F-0EFF-3358-B99229ECA489}"/>
              </a:ext>
            </a:extLst>
          </p:cNvPr>
          <p:cNvSpPr>
            <a:spLocks noGrp="1"/>
          </p:cNvSpPr>
          <p:nvPr>
            <p:ph idx="1"/>
          </p:nvPr>
        </p:nvSpPr>
        <p:spPr/>
        <p:txBody>
          <a:bodyPr/>
          <a:lstStyle/>
          <a:p>
            <a:pPr marL="185738" indent="-185738">
              <a:buAutoNum type="arabicPeriod"/>
            </a:pPr>
            <a:r>
              <a:rPr lang="en-SG" dirty="0"/>
              <a:t>Select </a:t>
            </a:r>
            <a:r>
              <a:rPr lang="en-SG" b="1" dirty="0"/>
              <a:t>Virtualization &gt; Virtualized data</a:t>
            </a:r>
            <a:r>
              <a:rPr lang="en-SG" dirty="0"/>
              <a:t> from the side menu.</a:t>
            </a:r>
          </a:p>
          <a:p>
            <a:pPr marL="185738" indent="-185738">
              <a:buAutoNum type="arabicPeriod"/>
            </a:pPr>
            <a:r>
              <a:rPr lang="en-SG" dirty="0"/>
              <a:t>Check the </a:t>
            </a:r>
            <a:r>
              <a:rPr lang="en-SG" b="1" dirty="0"/>
              <a:t>box beside each of the objects in the table</a:t>
            </a:r>
            <a:r>
              <a:rPr lang="en-SG" dirty="0"/>
              <a:t> (or check the box in the table header to select all of them at once).</a:t>
            </a:r>
          </a:p>
          <a:p>
            <a:pPr marL="185738" indent="-185738">
              <a:buAutoNum type="arabicPeriod"/>
            </a:pPr>
            <a:r>
              <a:rPr lang="en-SG" dirty="0"/>
              <a:t>Click </a:t>
            </a:r>
            <a:r>
              <a:rPr lang="en-SG" b="1" dirty="0"/>
              <a:t>Assign</a:t>
            </a:r>
            <a:r>
              <a:rPr lang="en-SG" dirty="0"/>
              <a:t> on the right</a:t>
            </a:r>
          </a:p>
          <a:p>
            <a:pPr marL="185738" indent="-185738">
              <a:buFont typeface="+mj-lt"/>
              <a:buAutoNum type="arabicPeriod" startAt="4"/>
            </a:pPr>
            <a:r>
              <a:rPr lang="en-SG" dirty="0"/>
              <a:t>In the </a:t>
            </a:r>
            <a:r>
              <a:rPr lang="en-SG" b="1" dirty="0"/>
              <a:t>Select a project</a:t>
            </a:r>
            <a:r>
              <a:rPr lang="en-SG" dirty="0"/>
              <a:t> dropdown menu, select the </a:t>
            </a:r>
            <a:r>
              <a:rPr lang="en-SG" b="1" dirty="0"/>
              <a:t>Data Virtualization Lab</a:t>
            </a:r>
            <a:r>
              <a:rPr lang="en-SG" dirty="0"/>
              <a:t> project you created earlier.</a:t>
            </a:r>
          </a:p>
          <a:p>
            <a:pPr marL="185738" indent="-185738">
              <a:buFont typeface="+mj-lt"/>
              <a:buAutoNum type="arabicPeriod" startAt="4"/>
            </a:pPr>
            <a:r>
              <a:rPr lang="en-SG" dirty="0"/>
              <a:t>Click the </a:t>
            </a:r>
            <a:r>
              <a:rPr lang="en-SG" b="1" dirty="0"/>
              <a:t>Assign</a:t>
            </a:r>
            <a:r>
              <a:rPr lang="en-SG" dirty="0"/>
              <a:t> button. You will be returned to the </a:t>
            </a:r>
            <a:r>
              <a:rPr lang="en-SG" b="1" dirty="0"/>
              <a:t>Virtualized data</a:t>
            </a:r>
            <a:r>
              <a:rPr lang="en-SG" dirty="0"/>
              <a:t> screen.</a:t>
            </a:r>
          </a:p>
          <a:p>
            <a:pPr marL="342900" indent="-342900">
              <a:buAutoNum type="arabicPeriod"/>
            </a:pPr>
            <a:endParaRPr lang="en-SG" dirty="0"/>
          </a:p>
          <a:p>
            <a:pPr marL="342900" indent="-342900">
              <a:buAutoNum type="arabicPeriod"/>
            </a:pPr>
            <a:endParaRPr lang="en-US" dirty="0"/>
          </a:p>
        </p:txBody>
      </p:sp>
      <p:sp>
        <p:nvSpPr>
          <p:cNvPr id="3" name="Title 2">
            <a:extLst>
              <a:ext uri="{FF2B5EF4-FFF2-40B4-BE49-F238E27FC236}">
                <a16:creationId xmlns:a16="http://schemas.microsoft.com/office/drawing/2014/main" id="{8C96975D-F381-657E-8CEF-94C4B7D2F8D7}"/>
              </a:ext>
            </a:extLst>
          </p:cNvPr>
          <p:cNvSpPr>
            <a:spLocks noGrp="1"/>
          </p:cNvSpPr>
          <p:nvPr>
            <p:ph type="title"/>
          </p:nvPr>
        </p:nvSpPr>
        <p:spPr/>
        <p:txBody>
          <a:bodyPr/>
          <a:lstStyle/>
          <a:p>
            <a:r>
              <a:rPr lang="en-US" dirty="0"/>
              <a:t>Assigning virtual objects to projects </a:t>
            </a:r>
          </a:p>
        </p:txBody>
      </p:sp>
      <p:pic>
        <p:nvPicPr>
          <p:cNvPr id="5" name="Picture 4" descr="A screenshot of a computer&#10;&#10;Description automatically generated">
            <a:extLst>
              <a:ext uri="{FF2B5EF4-FFF2-40B4-BE49-F238E27FC236}">
                <a16:creationId xmlns:a16="http://schemas.microsoft.com/office/drawing/2014/main" id="{A92170E3-EDDC-2D12-39C3-027B0D056171}"/>
              </a:ext>
            </a:extLst>
          </p:cNvPr>
          <p:cNvPicPr>
            <a:picLocks noChangeAspect="1"/>
          </p:cNvPicPr>
          <p:nvPr/>
        </p:nvPicPr>
        <p:blipFill>
          <a:blip r:embed="rId2"/>
          <a:stretch>
            <a:fillRect/>
          </a:stretch>
        </p:blipFill>
        <p:spPr>
          <a:xfrm>
            <a:off x="484742" y="3145601"/>
            <a:ext cx="7772400" cy="3268959"/>
          </a:xfrm>
          <a:prstGeom prst="rect">
            <a:avLst/>
          </a:prstGeom>
        </p:spPr>
      </p:pic>
    </p:spTree>
    <p:extLst>
      <p:ext uri="{BB962C8B-B14F-4D97-AF65-F5344CB8AC3E}">
        <p14:creationId xmlns:p14="http://schemas.microsoft.com/office/powerpoint/2010/main" val="409887007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6B49BF-6455-974E-D77E-5421A1176F63}"/>
              </a:ext>
            </a:extLst>
          </p:cNvPr>
          <p:cNvSpPr>
            <a:spLocks noGrp="1"/>
          </p:cNvSpPr>
          <p:nvPr>
            <p:ph idx="1"/>
          </p:nvPr>
        </p:nvSpPr>
        <p:spPr/>
        <p:txBody>
          <a:bodyPr/>
          <a:lstStyle/>
          <a:p>
            <a:pPr>
              <a:buFont typeface="+mj-lt"/>
              <a:buAutoNum type="arabicPeriod" startAt="6"/>
            </a:pPr>
            <a:r>
              <a:rPr lang="en-SG" dirty="0"/>
              <a:t>You may see a green pop-up message stating that the job assigning the virtual view to your project was submitted successfully. Click the </a:t>
            </a:r>
            <a:r>
              <a:rPr lang="en-SG" b="1" dirty="0"/>
              <a:t>X</a:t>
            </a:r>
            <a:r>
              <a:rPr lang="en-SG" dirty="0"/>
              <a:t> at the right side of the message to dismiss it.</a:t>
            </a:r>
          </a:p>
          <a:p>
            <a:r>
              <a:rPr lang="en-SG" dirty="0"/>
              <a:t>You will now go to the project to see the objects you just assigned to it.</a:t>
            </a:r>
          </a:p>
          <a:p>
            <a:r>
              <a:rPr lang="en-US" b="1" dirty="0"/>
              <a:t>Go to project – ‘metadata for banking’</a:t>
            </a:r>
          </a:p>
          <a:p>
            <a:pPr>
              <a:buFont typeface="+mj-lt"/>
              <a:buAutoNum type="arabicPeriod" startAt="7"/>
            </a:pPr>
            <a:r>
              <a:rPr lang="en-SG" dirty="0"/>
              <a:t>Click the </a:t>
            </a:r>
            <a:r>
              <a:rPr lang="en-SG" b="1" dirty="0"/>
              <a:t>Navigation menu</a:t>
            </a:r>
            <a:r>
              <a:rPr lang="en-SG" dirty="0"/>
              <a:t> in the top left corner.</a:t>
            </a:r>
          </a:p>
          <a:p>
            <a:pPr>
              <a:buFont typeface="+mj-lt"/>
              <a:buAutoNum type="arabicPeriod" startAt="7"/>
            </a:pPr>
            <a:r>
              <a:rPr lang="en-SG" dirty="0"/>
              <a:t>Select </a:t>
            </a:r>
            <a:r>
              <a:rPr lang="en-SG" b="1" dirty="0"/>
              <a:t>Projects &gt; View all projects</a:t>
            </a:r>
            <a:r>
              <a:rPr lang="en-SG" dirty="0"/>
              <a:t>.</a:t>
            </a:r>
          </a:p>
          <a:p>
            <a:pPr>
              <a:buFont typeface="+mj-lt"/>
              <a:buAutoNum type="arabicPeriod" startAt="7"/>
            </a:pPr>
            <a:r>
              <a:rPr lang="en-SG" dirty="0"/>
              <a:t>Click the </a:t>
            </a:r>
            <a:r>
              <a:rPr lang="en-SG" b="1" dirty="0"/>
              <a:t>Metadata for banking</a:t>
            </a:r>
            <a:r>
              <a:rPr lang="en-SG" dirty="0"/>
              <a:t> project name.</a:t>
            </a:r>
          </a:p>
          <a:p>
            <a:pPr>
              <a:buFont typeface="+mj-lt"/>
              <a:buAutoNum type="arabicPeriod" startAt="10"/>
            </a:pPr>
            <a:r>
              <a:rPr lang="en-SG" dirty="0"/>
              <a:t>In your project, select the </a:t>
            </a:r>
            <a:r>
              <a:rPr lang="en-SG" b="1" dirty="0"/>
              <a:t>Assets</a:t>
            </a:r>
            <a:r>
              <a:rPr lang="en-SG" dirty="0"/>
              <a:t> tab.</a:t>
            </a:r>
          </a:p>
          <a:p>
            <a:pPr>
              <a:buFont typeface="+mj-lt"/>
              <a:buAutoNum type="arabicPeriod" startAt="10"/>
            </a:pPr>
            <a:r>
              <a:rPr lang="en-SG" dirty="0"/>
              <a:t>Select </a:t>
            </a:r>
            <a:r>
              <a:rPr lang="en-SG" b="1" dirty="0"/>
              <a:t>All assets</a:t>
            </a:r>
            <a:r>
              <a:rPr lang="en-SG" dirty="0"/>
              <a:t> on the left (if not already selected).</a:t>
            </a:r>
          </a:p>
          <a:p>
            <a:r>
              <a:rPr lang="en-SG" dirty="0"/>
              <a:t>Here you should see the five virtual objects assigned to your project, as well as a </a:t>
            </a:r>
            <a:r>
              <a:rPr lang="en-SG" i="1" dirty="0"/>
              <a:t>Connection</a:t>
            </a:r>
            <a:r>
              <a:rPr lang="en-SG" dirty="0"/>
              <a:t> asset that was created for you automatically (in addition to the notebook you created in the project earlier). You may be wondering what that connection asset is used for. Read on.</a:t>
            </a:r>
          </a:p>
          <a:p>
            <a:pPr>
              <a:buFont typeface="+mj-lt"/>
              <a:buAutoNum type="arabicPeriod" startAt="7"/>
            </a:pPr>
            <a:endParaRPr lang="en-SG" dirty="0"/>
          </a:p>
          <a:p>
            <a:endParaRPr lang="en-US" dirty="0"/>
          </a:p>
        </p:txBody>
      </p:sp>
      <p:sp>
        <p:nvSpPr>
          <p:cNvPr id="3" name="Title 2">
            <a:extLst>
              <a:ext uri="{FF2B5EF4-FFF2-40B4-BE49-F238E27FC236}">
                <a16:creationId xmlns:a16="http://schemas.microsoft.com/office/drawing/2014/main" id="{D45AA5CB-7590-F7D5-D5FF-AE142E868626}"/>
              </a:ext>
            </a:extLst>
          </p:cNvPr>
          <p:cNvSpPr>
            <a:spLocks noGrp="1"/>
          </p:cNvSpPr>
          <p:nvPr>
            <p:ph type="title"/>
          </p:nvPr>
        </p:nvSpPr>
        <p:spPr/>
        <p:txBody>
          <a:bodyPr/>
          <a:lstStyle/>
          <a:p>
            <a:r>
              <a:rPr lang="en-US" dirty="0"/>
              <a:t>Assigning virtual objects to projects </a:t>
            </a:r>
          </a:p>
        </p:txBody>
      </p:sp>
      <p:pic>
        <p:nvPicPr>
          <p:cNvPr id="5" name="Picture 4" descr="A screenshot of a computer&#10;&#10;Description automatically generated with medium confidence">
            <a:extLst>
              <a:ext uri="{FF2B5EF4-FFF2-40B4-BE49-F238E27FC236}">
                <a16:creationId xmlns:a16="http://schemas.microsoft.com/office/drawing/2014/main" id="{5E56422E-9CE9-2BB2-B340-9B826677D144}"/>
              </a:ext>
            </a:extLst>
          </p:cNvPr>
          <p:cNvPicPr>
            <a:picLocks noChangeAspect="1"/>
          </p:cNvPicPr>
          <p:nvPr/>
        </p:nvPicPr>
        <p:blipFill>
          <a:blip r:embed="rId2"/>
          <a:stretch>
            <a:fillRect/>
          </a:stretch>
        </p:blipFill>
        <p:spPr>
          <a:xfrm>
            <a:off x="5838638" y="2617975"/>
            <a:ext cx="5732745" cy="2677925"/>
          </a:xfrm>
          <a:prstGeom prst="rect">
            <a:avLst/>
          </a:prstGeom>
        </p:spPr>
      </p:pic>
    </p:spTree>
    <p:extLst>
      <p:ext uri="{BB962C8B-B14F-4D97-AF65-F5344CB8AC3E}">
        <p14:creationId xmlns:p14="http://schemas.microsoft.com/office/powerpoint/2010/main" val="1687975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bject 2">
            <a:extLst>
              <a:ext uri="{FF2B5EF4-FFF2-40B4-BE49-F238E27FC236}">
                <a16:creationId xmlns:a16="http://schemas.microsoft.com/office/drawing/2014/main" id="{85E066CC-F5AA-97F7-494C-527158E60D5C}"/>
              </a:ext>
            </a:extLst>
          </p:cNvPr>
          <p:cNvSpPr/>
          <p:nvPr/>
        </p:nvSpPr>
        <p:spPr>
          <a:xfrm>
            <a:off x="363255" y="5416359"/>
            <a:ext cx="2789255" cy="1140291"/>
          </a:xfrm>
          <a:prstGeom prst="rect">
            <a:avLst/>
          </a:prstGeom>
          <a:blipFill>
            <a:blip r:embed="rId3"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
            <a:extLst>
              <a:ext uri="{FF2B5EF4-FFF2-40B4-BE49-F238E27FC236}">
                <a16:creationId xmlns:a16="http://schemas.microsoft.com/office/drawing/2014/main" id="{F7CF4903-9350-6045-A77C-8DC1991A9A4B}"/>
              </a:ext>
            </a:extLst>
          </p:cNvPr>
          <p:cNvSpPr/>
          <p:nvPr/>
        </p:nvSpPr>
        <p:spPr>
          <a:xfrm>
            <a:off x="435834" y="1451993"/>
            <a:ext cx="2755900" cy="670560"/>
          </a:xfrm>
          <a:custGeom>
            <a:avLst/>
            <a:gdLst/>
            <a:ahLst/>
            <a:cxnLst/>
            <a:rect l="l" t="t" r="r" b="b"/>
            <a:pathLst>
              <a:path w="2066925" h="502919">
                <a:moveTo>
                  <a:pt x="1982724" y="0"/>
                </a:moveTo>
                <a:lnTo>
                  <a:pt x="83821" y="0"/>
                </a:lnTo>
                <a:lnTo>
                  <a:pt x="51194" y="6587"/>
                </a:lnTo>
                <a:lnTo>
                  <a:pt x="24550" y="24550"/>
                </a:lnTo>
                <a:lnTo>
                  <a:pt x="6587" y="51193"/>
                </a:lnTo>
                <a:lnTo>
                  <a:pt x="0" y="83820"/>
                </a:lnTo>
                <a:lnTo>
                  <a:pt x="0" y="419100"/>
                </a:lnTo>
                <a:lnTo>
                  <a:pt x="6587" y="451726"/>
                </a:lnTo>
                <a:lnTo>
                  <a:pt x="24550" y="478369"/>
                </a:lnTo>
                <a:lnTo>
                  <a:pt x="51194" y="496332"/>
                </a:lnTo>
                <a:lnTo>
                  <a:pt x="83821" y="502920"/>
                </a:lnTo>
                <a:lnTo>
                  <a:pt x="1982724" y="502920"/>
                </a:lnTo>
                <a:lnTo>
                  <a:pt x="2015350" y="496332"/>
                </a:lnTo>
                <a:lnTo>
                  <a:pt x="2041993" y="478369"/>
                </a:lnTo>
                <a:lnTo>
                  <a:pt x="2059956" y="451726"/>
                </a:lnTo>
                <a:lnTo>
                  <a:pt x="2066544" y="419100"/>
                </a:lnTo>
                <a:lnTo>
                  <a:pt x="2066544" y="83820"/>
                </a:lnTo>
                <a:lnTo>
                  <a:pt x="2059956" y="51193"/>
                </a:lnTo>
                <a:lnTo>
                  <a:pt x="2041993" y="24550"/>
                </a:lnTo>
                <a:lnTo>
                  <a:pt x="2015350" y="6587"/>
                </a:lnTo>
                <a:lnTo>
                  <a:pt x="1982724" y="0"/>
                </a:lnTo>
                <a:close/>
              </a:path>
            </a:pathLst>
          </a:custGeom>
          <a:solidFill>
            <a:srgbClr val="00164E"/>
          </a:solid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6">
            <a:extLst>
              <a:ext uri="{FF2B5EF4-FFF2-40B4-BE49-F238E27FC236}">
                <a16:creationId xmlns:a16="http://schemas.microsoft.com/office/drawing/2014/main" id="{7605B33A-C73A-2D88-53A6-AF6AC3B9475B}"/>
              </a:ext>
            </a:extLst>
          </p:cNvPr>
          <p:cNvSpPr/>
          <p:nvPr/>
        </p:nvSpPr>
        <p:spPr>
          <a:xfrm>
            <a:off x="450854" y="1436749"/>
            <a:ext cx="2755900" cy="670560"/>
          </a:xfrm>
          <a:custGeom>
            <a:avLst/>
            <a:gdLst/>
            <a:ahLst/>
            <a:cxnLst/>
            <a:rect l="l" t="t" r="r" b="b"/>
            <a:pathLst>
              <a:path w="2066925" h="502919">
                <a:moveTo>
                  <a:pt x="0" y="83821"/>
                </a:moveTo>
                <a:lnTo>
                  <a:pt x="6587" y="51194"/>
                </a:lnTo>
                <a:lnTo>
                  <a:pt x="24550" y="24550"/>
                </a:lnTo>
                <a:lnTo>
                  <a:pt x="51194" y="6587"/>
                </a:lnTo>
                <a:lnTo>
                  <a:pt x="83821" y="0"/>
                </a:lnTo>
                <a:lnTo>
                  <a:pt x="1982721" y="0"/>
                </a:lnTo>
                <a:lnTo>
                  <a:pt x="2015350" y="6587"/>
                </a:lnTo>
                <a:lnTo>
                  <a:pt x="2041993" y="24550"/>
                </a:lnTo>
                <a:lnTo>
                  <a:pt x="2059955" y="51194"/>
                </a:lnTo>
                <a:lnTo>
                  <a:pt x="2066541" y="83821"/>
                </a:lnTo>
                <a:lnTo>
                  <a:pt x="2066541" y="419099"/>
                </a:lnTo>
                <a:lnTo>
                  <a:pt x="2059955" y="451726"/>
                </a:lnTo>
                <a:lnTo>
                  <a:pt x="2041993" y="478369"/>
                </a:lnTo>
                <a:lnTo>
                  <a:pt x="2015350" y="496333"/>
                </a:lnTo>
                <a:lnTo>
                  <a:pt x="1982721" y="502920"/>
                </a:lnTo>
                <a:lnTo>
                  <a:pt x="83821" y="502920"/>
                </a:lnTo>
                <a:lnTo>
                  <a:pt x="51194" y="496333"/>
                </a:lnTo>
                <a:lnTo>
                  <a:pt x="24550" y="478369"/>
                </a:lnTo>
                <a:lnTo>
                  <a:pt x="6587" y="451726"/>
                </a:lnTo>
                <a:lnTo>
                  <a:pt x="0" y="419099"/>
                </a:lnTo>
                <a:lnTo>
                  <a:pt x="0" y="83821"/>
                </a:lnTo>
                <a:close/>
              </a:path>
            </a:pathLst>
          </a:custGeom>
          <a:ln w="25400">
            <a:solidFill>
              <a:srgbClr val="001E71"/>
            </a:solidFill>
          </a:ln>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7">
            <a:extLst>
              <a:ext uri="{FF2B5EF4-FFF2-40B4-BE49-F238E27FC236}">
                <a16:creationId xmlns:a16="http://schemas.microsoft.com/office/drawing/2014/main" id="{EC64614A-CBF6-16CB-63ED-40F6DF9DCAE1}"/>
              </a:ext>
            </a:extLst>
          </p:cNvPr>
          <p:cNvSpPr/>
          <p:nvPr/>
        </p:nvSpPr>
        <p:spPr>
          <a:xfrm>
            <a:off x="651480" y="1482727"/>
            <a:ext cx="2328672" cy="764032"/>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8">
            <a:extLst>
              <a:ext uri="{FF2B5EF4-FFF2-40B4-BE49-F238E27FC236}">
                <a16:creationId xmlns:a16="http://schemas.microsoft.com/office/drawing/2014/main" id="{CFFE64BB-BB66-15C5-BFB4-A6F8CA03B772}"/>
              </a:ext>
            </a:extLst>
          </p:cNvPr>
          <p:cNvSpPr txBox="1"/>
          <p:nvPr/>
        </p:nvSpPr>
        <p:spPr>
          <a:xfrm>
            <a:off x="862554" y="1563589"/>
            <a:ext cx="1902460" cy="427532"/>
          </a:xfrm>
          <a:prstGeom prst="rect">
            <a:avLst/>
          </a:prstGeom>
        </p:spPr>
        <p:txBody>
          <a:bodyPr vert="horz" wrap="square" lIns="0" tIns="16933" rIns="0" bIns="0" rtlCol="0">
            <a:spAutoFit/>
          </a:bodyPr>
          <a:lstStyle/>
          <a:p>
            <a:pPr marL="16933" marR="0" lvl="0" indent="0" algn="l" defTabSz="1219170" rtl="0" eaLnBrk="1" fontAlgn="auto" latinLnBrk="0" hangingPunct="1">
              <a:lnSpc>
                <a:spcPct val="100000"/>
              </a:lnSpc>
              <a:spcBef>
                <a:spcPts val="133"/>
              </a:spcBef>
              <a:spcAft>
                <a:spcPts val="0"/>
              </a:spcAft>
              <a:buClrTx/>
              <a:buSzTx/>
              <a:buFontTx/>
              <a:buNone/>
              <a:tabLst/>
              <a:defRPr/>
            </a:pPr>
            <a:r>
              <a:rPr kumimoji="0" sz="2667" b="0" i="0" u="none" strike="noStrike" kern="1200" cap="none" spc="-80" normalizeH="0" baseline="0" noProof="0" dirty="0">
                <a:ln>
                  <a:noFill/>
                </a:ln>
                <a:solidFill>
                  <a:srgbClr val="FFFFFF"/>
                </a:solidFill>
                <a:effectLst/>
                <a:uLnTx/>
                <a:uFillTx/>
                <a:latin typeface="Arial" panose="020B0604020202020204"/>
                <a:ea typeface="+mn-ea"/>
                <a:cs typeface="Arial"/>
              </a:rPr>
              <a:t>Classification</a:t>
            </a:r>
            <a:endParaRPr kumimoji="0" sz="2667" b="0" i="0" u="none" strike="noStrike" kern="1200" cap="none" spc="0" normalizeH="0" baseline="0" noProof="0" dirty="0">
              <a:ln>
                <a:noFill/>
              </a:ln>
              <a:solidFill>
                <a:prstClr val="black"/>
              </a:solidFill>
              <a:effectLst/>
              <a:uLnTx/>
              <a:uFillTx/>
              <a:latin typeface="Arial" panose="020B0604020202020204"/>
              <a:ea typeface="+mn-ea"/>
              <a:cs typeface="Arial"/>
            </a:endParaRPr>
          </a:p>
        </p:txBody>
      </p:sp>
      <p:sp>
        <p:nvSpPr>
          <p:cNvPr id="61" name="object 10">
            <a:extLst>
              <a:ext uri="{FF2B5EF4-FFF2-40B4-BE49-F238E27FC236}">
                <a16:creationId xmlns:a16="http://schemas.microsoft.com/office/drawing/2014/main" id="{C0F51052-3CAB-A53D-9E0F-EB675E95C229}"/>
              </a:ext>
            </a:extLst>
          </p:cNvPr>
          <p:cNvSpPr/>
          <p:nvPr/>
        </p:nvSpPr>
        <p:spPr>
          <a:xfrm>
            <a:off x="419834" y="2481456"/>
            <a:ext cx="2755900" cy="670560"/>
          </a:xfrm>
          <a:custGeom>
            <a:avLst/>
            <a:gdLst/>
            <a:ahLst/>
            <a:cxnLst/>
            <a:rect l="l" t="t" r="r" b="b"/>
            <a:pathLst>
              <a:path w="2066925" h="502919">
                <a:moveTo>
                  <a:pt x="1982724" y="0"/>
                </a:moveTo>
                <a:lnTo>
                  <a:pt x="83821" y="0"/>
                </a:lnTo>
                <a:lnTo>
                  <a:pt x="51194" y="6587"/>
                </a:lnTo>
                <a:lnTo>
                  <a:pt x="24550" y="24550"/>
                </a:lnTo>
                <a:lnTo>
                  <a:pt x="6587" y="51193"/>
                </a:lnTo>
                <a:lnTo>
                  <a:pt x="0" y="83819"/>
                </a:lnTo>
                <a:lnTo>
                  <a:pt x="0" y="419100"/>
                </a:lnTo>
                <a:lnTo>
                  <a:pt x="6587" y="451726"/>
                </a:lnTo>
                <a:lnTo>
                  <a:pt x="24550" y="478369"/>
                </a:lnTo>
                <a:lnTo>
                  <a:pt x="51194" y="496332"/>
                </a:lnTo>
                <a:lnTo>
                  <a:pt x="83821" y="502919"/>
                </a:lnTo>
                <a:lnTo>
                  <a:pt x="1982724" y="502919"/>
                </a:lnTo>
                <a:lnTo>
                  <a:pt x="2015350" y="496332"/>
                </a:lnTo>
                <a:lnTo>
                  <a:pt x="2041993" y="478369"/>
                </a:lnTo>
                <a:lnTo>
                  <a:pt x="2059956" y="451726"/>
                </a:lnTo>
                <a:lnTo>
                  <a:pt x="2066544" y="419100"/>
                </a:lnTo>
                <a:lnTo>
                  <a:pt x="2066544" y="83819"/>
                </a:lnTo>
                <a:lnTo>
                  <a:pt x="2059956" y="51193"/>
                </a:lnTo>
                <a:lnTo>
                  <a:pt x="2041993" y="24550"/>
                </a:lnTo>
                <a:lnTo>
                  <a:pt x="2015350" y="6587"/>
                </a:lnTo>
                <a:lnTo>
                  <a:pt x="1982724" y="0"/>
                </a:lnTo>
                <a:close/>
              </a:path>
            </a:pathLst>
          </a:custGeom>
          <a:solidFill>
            <a:srgbClr val="00164E"/>
          </a:solid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11">
            <a:extLst>
              <a:ext uri="{FF2B5EF4-FFF2-40B4-BE49-F238E27FC236}">
                <a16:creationId xmlns:a16="http://schemas.microsoft.com/office/drawing/2014/main" id="{BA79BF12-17D1-3079-4174-296813152695}"/>
              </a:ext>
            </a:extLst>
          </p:cNvPr>
          <p:cNvSpPr/>
          <p:nvPr/>
        </p:nvSpPr>
        <p:spPr>
          <a:xfrm>
            <a:off x="419834" y="2481456"/>
            <a:ext cx="2755900" cy="670560"/>
          </a:xfrm>
          <a:custGeom>
            <a:avLst/>
            <a:gdLst/>
            <a:ahLst/>
            <a:cxnLst/>
            <a:rect l="l" t="t" r="r" b="b"/>
            <a:pathLst>
              <a:path w="2066925" h="502919">
                <a:moveTo>
                  <a:pt x="0" y="83821"/>
                </a:moveTo>
                <a:lnTo>
                  <a:pt x="6587" y="51194"/>
                </a:lnTo>
                <a:lnTo>
                  <a:pt x="24550" y="24550"/>
                </a:lnTo>
                <a:lnTo>
                  <a:pt x="51194" y="6587"/>
                </a:lnTo>
                <a:lnTo>
                  <a:pt x="83821" y="0"/>
                </a:lnTo>
                <a:lnTo>
                  <a:pt x="1982721" y="0"/>
                </a:lnTo>
                <a:lnTo>
                  <a:pt x="2015350" y="6587"/>
                </a:lnTo>
                <a:lnTo>
                  <a:pt x="2041993" y="24550"/>
                </a:lnTo>
                <a:lnTo>
                  <a:pt x="2059955" y="51194"/>
                </a:lnTo>
                <a:lnTo>
                  <a:pt x="2066541" y="83821"/>
                </a:lnTo>
                <a:lnTo>
                  <a:pt x="2066541" y="419099"/>
                </a:lnTo>
                <a:lnTo>
                  <a:pt x="2059955" y="451726"/>
                </a:lnTo>
                <a:lnTo>
                  <a:pt x="2041993" y="478369"/>
                </a:lnTo>
                <a:lnTo>
                  <a:pt x="2015350" y="496333"/>
                </a:lnTo>
                <a:lnTo>
                  <a:pt x="1982721" y="502920"/>
                </a:lnTo>
                <a:lnTo>
                  <a:pt x="83821" y="502920"/>
                </a:lnTo>
                <a:lnTo>
                  <a:pt x="51194" y="496333"/>
                </a:lnTo>
                <a:lnTo>
                  <a:pt x="24550" y="478369"/>
                </a:lnTo>
                <a:lnTo>
                  <a:pt x="6587" y="451726"/>
                </a:lnTo>
                <a:lnTo>
                  <a:pt x="0" y="419099"/>
                </a:lnTo>
                <a:lnTo>
                  <a:pt x="0" y="83821"/>
                </a:lnTo>
                <a:close/>
              </a:path>
            </a:pathLst>
          </a:custGeom>
          <a:ln w="25400">
            <a:solidFill>
              <a:srgbClr val="001E71"/>
            </a:solidFill>
          </a:ln>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63" name="object 12">
            <a:extLst>
              <a:ext uri="{FF2B5EF4-FFF2-40B4-BE49-F238E27FC236}">
                <a16:creationId xmlns:a16="http://schemas.microsoft.com/office/drawing/2014/main" id="{35A07CC2-0C42-40D4-54BC-8D6711DC0DE8}"/>
              </a:ext>
            </a:extLst>
          </p:cNvPr>
          <p:cNvSpPr/>
          <p:nvPr/>
        </p:nvSpPr>
        <p:spPr>
          <a:xfrm>
            <a:off x="667736" y="2502792"/>
            <a:ext cx="2292096" cy="764032"/>
          </a:xfrm>
          <a:prstGeom prst="rect">
            <a:avLst/>
          </a:prstGeom>
          <a:blipFill>
            <a:blip r:embed="rId5"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64" name="object 13">
            <a:extLst>
              <a:ext uri="{FF2B5EF4-FFF2-40B4-BE49-F238E27FC236}">
                <a16:creationId xmlns:a16="http://schemas.microsoft.com/office/drawing/2014/main" id="{73378548-E40A-C13A-91AF-F76ED851E450}"/>
              </a:ext>
            </a:extLst>
          </p:cNvPr>
          <p:cNvSpPr txBox="1"/>
          <p:nvPr/>
        </p:nvSpPr>
        <p:spPr>
          <a:xfrm>
            <a:off x="863062" y="2577976"/>
            <a:ext cx="1869440" cy="427532"/>
          </a:xfrm>
          <a:prstGeom prst="rect">
            <a:avLst/>
          </a:prstGeom>
        </p:spPr>
        <p:txBody>
          <a:bodyPr vert="horz" wrap="square" lIns="0" tIns="16933" rIns="0" bIns="0" rtlCol="0">
            <a:spAutoFit/>
          </a:bodyPr>
          <a:lstStyle/>
          <a:p>
            <a:pPr marL="16933" marR="0" lvl="0" indent="0" algn="l" defTabSz="1219170" rtl="0" eaLnBrk="1" fontAlgn="auto" latinLnBrk="0" hangingPunct="1">
              <a:lnSpc>
                <a:spcPct val="100000"/>
              </a:lnSpc>
              <a:spcBef>
                <a:spcPts val="133"/>
              </a:spcBef>
              <a:spcAft>
                <a:spcPts val="0"/>
              </a:spcAft>
              <a:buClrTx/>
              <a:buSzTx/>
              <a:buFontTx/>
              <a:buNone/>
              <a:tabLst/>
              <a:defRPr/>
            </a:pPr>
            <a:r>
              <a:rPr kumimoji="0" sz="2667" b="0" i="0" u="none" strike="noStrike" kern="1200" cap="none" spc="-80" normalizeH="0" baseline="0" noProof="0" dirty="0">
                <a:ln>
                  <a:noFill/>
                </a:ln>
                <a:solidFill>
                  <a:srgbClr val="FFFFFF"/>
                </a:solidFill>
                <a:effectLst/>
                <a:uLnTx/>
                <a:uFillTx/>
                <a:latin typeface="Arial" panose="020B0604020202020204"/>
                <a:ea typeface="+mn-ea"/>
                <a:cs typeface="Arial"/>
              </a:rPr>
              <a:t>Data</a:t>
            </a:r>
            <a:r>
              <a:rPr kumimoji="0" sz="2667" b="0" i="0" u="none" strike="noStrike" kern="1200" cap="none" spc="-40" normalizeH="0" baseline="0" noProof="0" dirty="0">
                <a:ln>
                  <a:noFill/>
                </a:ln>
                <a:solidFill>
                  <a:srgbClr val="FFFFFF"/>
                </a:solidFill>
                <a:effectLst/>
                <a:uLnTx/>
                <a:uFillTx/>
                <a:latin typeface="Arial" panose="020B0604020202020204"/>
                <a:ea typeface="+mn-ea"/>
                <a:cs typeface="Arial"/>
              </a:rPr>
              <a:t> </a:t>
            </a:r>
            <a:r>
              <a:rPr kumimoji="0" sz="2667" b="0" i="0" u="none" strike="noStrike" kern="1200" cap="none" spc="-173" normalizeH="0" baseline="0" noProof="0" dirty="0">
                <a:ln>
                  <a:noFill/>
                </a:ln>
                <a:solidFill>
                  <a:srgbClr val="FFFFFF"/>
                </a:solidFill>
                <a:effectLst/>
                <a:uLnTx/>
                <a:uFillTx/>
                <a:latin typeface="Arial" panose="020B0604020202020204"/>
                <a:ea typeface="+mn-ea"/>
                <a:cs typeface="Arial"/>
              </a:rPr>
              <a:t>Classes</a:t>
            </a:r>
            <a:endParaRPr kumimoji="0" sz="2667" b="0" i="0" u="none" strike="noStrike" kern="1200" cap="none" spc="0" normalizeH="0" baseline="0" noProof="0">
              <a:ln>
                <a:noFill/>
              </a:ln>
              <a:solidFill>
                <a:prstClr val="black"/>
              </a:solidFill>
              <a:effectLst/>
              <a:uLnTx/>
              <a:uFillTx/>
              <a:latin typeface="Arial" panose="020B0604020202020204"/>
              <a:ea typeface="+mn-ea"/>
              <a:cs typeface="Arial"/>
            </a:endParaRPr>
          </a:p>
        </p:txBody>
      </p:sp>
      <p:sp>
        <p:nvSpPr>
          <p:cNvPr id="65" name="object 14">
            <a:extLst>
              <a:ext uri="{FF2B5EF4-FFF2-40B4-BE49-F238E27FC236}">
                <a16:creationId xmlns:a16="http://schemas.microsoft.com/office/drawing/2014/main" id="{2DC7F4EA-2D0B-18F5-07CB-ED47E83D1D69}"/>
              </a:ext>
            </a:extLst>
          </p:cNvPr>
          <p:cNvSpPr/>
          <p:nvPr/>
        </p:nvSpPr>
        <p:spPr>
          <a:xfrm>
            <a:off x="410784" y="3507961"/>
            <a:ext cx="2789255" cy="802301"/>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66" name="object 15">
            <a:extLst>
              <a:ext uri="{FF2B5EF4-FFF2-40B4-BE49-F238E27FC236}">
                <a16:creationId xmlns:a16="http://schemas.microsoft.com/office/drawing/2014/main" id="{77618978-EFAA-1B62-5A15-C99F4BB04F2A}"/>
              </a:ext>
            </a:extLst>
          </p:cNvPr>
          <p:cNvSpPr txBox="1"/>
          <p:nvPr/>
        </p:nvSpPr>
        <p:spPr>
          <a:xfrm>
            <a:off x="657123" y="3621415"/>
            <a:ext cx="2297007" cy="427532"/>
          </a:xfrm>
          <a:prstGeom prst="rect">
            <a:avLst/>
          </a:prstGeom>
        </p:spPr>
        <p:txBody>
          <a:bodyPr vert="horz" wrap="square" lIns="0" tIns="16933" rIns="0" bIns="0" rtlCol="0">
            <a:spAutoFit/>
          </a:bodyPr>
          <a:lstStyle/>
          <a:p>
            <a:pPr marL="16933" marR="0" lvl="0" indent="0" algn="l" defTabSz="1219170" rtl="0" eaLnBrk="1" fontAlgn="auto" latinLnBrk="0" hangingPunct="1">
              <a:lnSpc>
                <a:spcPct val="100000"/>
              </a:lnSpc>
              <a:spcBef>
                <a:spcPts val="133"/>
              </a:spcBef>
              <a:spcAft>
                <a:spcPts val="0"/>
              </a:spcAft>
              <a:buClrTx/>
              <a:buSzTx/>
              <a:buFontTx/>
              <a:buNone/>
              <a:tabLst/>
              <a:defRPr/>
            </a:pPr>
            <a:r>
              <a:rPr kumimoji="0" sz="2667" b="0" i="0" u="none" strike="noStrike" kern="1200" cap="none" spc="-107" normalizeH="0" baseline="0" noProof="0" dirty="0">
                <a:ln>
                  <a:noFill/>
                </a:ln>
                <a:solidFill>
                  <a:srgbClr val="FFFFFF"/>
                </a:solidFill>
                <a:effectLst/>
                <a:uLnTx/>
                <a:uFillTx/>
                <a:latin typeface="Arial" panose="020B0604020202020204"/>
                <a:ea typeface="+mn-ea"/>
                <a:cs typeface="Arial"/>
              </a:rPr>
              <a:t>Column </a:t>
            </a:r>
            <a:r>
              <a:rPr kumimoji="0" sz="2667" b="0" i="0" u="none" strike="noStrike" kern="1200" cap="none" spc="227" normalizeH="0" baseline="0" noProof="0" dirty="0">
                <a:ln>
                  <a:noFill/>
                </a:ln>
                <a:solidFill>
                  <a:srgbClr val="FFFFFF"/>
                </a:solidFill>
                <a:effectLst/>
                <a:uLnTx/>
                <a:uFillTx/>
                <a:latin typeface="Arial" panose="020B0604020202020204"/>
                <a:ea typeface="+mn-ea"/>
                <a:cs typeface="Arial"/>
              </a:rPr>
              <a:t>/</a:t>
            </a:r>
            <a:r>
              <a:rPr kumimoji="0" sz="2667" b="0" i="0" u="none" strike="noStrike" kern="1200" cap="none" spc="133" normalizeH="0" baseline="0" noProof="0" dirty="0">
                <a:ln>
                  <a:noFill/>
                </a:ln>
                <a:solidFill>
                  <a:srgbClr val="FFFFFF"/>
                </a:solidFill>
                <a:effectLst/>
                <a:uLnTx/>
                <a:uFillTx/>
                <a:latin typeface="Arial" panose="020B0604020202020204"/>
                <a:ea typeface="+mn-ea"/>
                <a:cs typeface="Arial"/>
              </a:rPr>
              <a:t> </a:t>
            </a:r>
            <a:r>
              <a:rPr kumimoji="0" sz="2667" b="0" i="0" u="none" strike="noStrike" kern="1200" cap="none" spc="-80" normalizeH="0" baseline="0" noProof="0" dirty="0">
                <a:ln>
                  <a:noFill/>
                </a:ln>
                <a:solidFill>
                  <a:srgbClr val="FFFFFF"/>
                </a:solidFill>
                <a:effectLst/>
                <a:uLnTx/>
                <a:uFillTx/>
                <a:latin typeface="Arial" panose="020B0604020202020204"/>
                <a:ea typeface="+mn-ea"/>
                <a:cs typeface="Arial"/>
              </a:rPr>
              <a:t>Fields</a:t>
            </a:r>
            <a:endParaRPr kumimoji="0" sz="2667" b="0" i="0" u="none" strike="noStrike" kern="1200" cap="none" spc="0" normalizeH="0" baseline="0" noProof="0">
              <a:ln>
                <a:noFill/>
              </a:ln>
              <a:solidFill>
                <a:prstClr val="black"/>
              </a:solidFill>
              <a:effectLst/>
              <a:uLnTx/>
              <a:uFillTx/>
              <a:latin typeface="Arial" panose="020B0604020202020204"/>
              <a:ea typeface="+mn-ea"/>
              <a:cs typeface="Arial"/>
            </a:endParaRPr>
          </a:p>
        </p:txBody>
      </p:sp>
      <p:sp>
        <p:nvSpPr>
          <p:cNvPr id="67" name="object 17">
            <a:extLst>
              <a:ext uri="{FF2B5EF4-FFF2-40B4-BE49-F238E27FC236}">
                <a16:creationId xmlns:a16="http://schemas.microsoft.com/office/drawing/2014/main" id="{BE16ED3D-A562-6DD4-62B9-FDD7B4CE2981}"/>
              </a:ext>
            </a:extLst>
          </p:cNvPr>
          <p:cNvSpPr/>
          <p:nvPr/>
        </p:nvSpPr>
        <p:spPr>
          <a:xfrm>
            <a:off x="383130" y="4477490"/>
            <a:ext cx="2755900" cy="670560"/>
          </a:xfrm>
          <a:custGeom>
            <a:avLst/>
            <a:gdLst/>
            <a:ahLst/>
            <a:cxnLst/>
            <a:rect l="l" t="t" r="r" b="b"/>
            <a:pathLst>
              <a:path w="2066925" h="502920">
                <a:moveTo>
                  <a:pt x="1982724" y="0"/>
                </a:moveTo>
                <a:lnTo>
                  <a:pt x="83821" y="0"/>
                </a:lnTo>
                <a:lnTo>
                  <a:pt x="51194" y="6587"/>
                </a:lnTo>
                <a:lnTo>
                  <a:pt x="24550" y="24550"/>
                </a:lnTo>
                <a:lnTo>
                  <a:pt x="6587" y="51193"/>
                </a:lnTo>
                <a:lnTo>
                  <a:pt x="0" y="83819"/>
                </a:lnTo>
                <a:lnTo>
                  <a:pt x="0" y="419100"/>
                </a:lnTo>
                <a:lnTo>
                  <a:pt x="6587" y="451726"/>
                </a:lnTo>
                <a:lnTo>
                  <a:pt x="24550" y="478369"/>
                </a:lnTo>
                <a:lnTo>
                  <a:pt x="51194" y="496332"/>
                </a:lnTo>
                <a:lnTo>
                  <a:pt x="83821" y="502919"/>
                </a:lnTo>
                <a:lnTo>
                  <a:pt x="1982724" y="502919"/>
                </a:lnTo>
                <a:lnTo>
                  <a:pt x="2015350" y="496332"/>
                </a:lnTo>
                <a:lnTo>
                  <a:pt x="2041993" y="478369"/>
                </a:lnTo>
                <a:lnTo>
                  <a:pt x="2059956" y="451726"/>
                </a:lnTo>
                <a:lnTo>
                  <a:pt x="2066544" y="419100"/>
                </a:lnTo>
                <a:lnTo>
                  <a:pt x="2066544" y="83819"/>
                </a:lnTo>
                <a:lnTo>
                  <a:pt x="2059956" y="51193"/>
                </a:lnTo>
                <a:lnTo>
                  <a:pt x="2041993" y="24550"/>
                </a:lnTo>
                <a:lnTo>
                  <a:pt x="2015350" y="6587"/>
                </a:lnTo>
                <a:lnTo>
                  <a:pt x="1982724" y="0"/>
                </a:lnTo>
                <a:close/>
              </a:path>
            </a:pathLst>
          </a:custGeom>
          <a:solidFill>
            <a:srgbClr val="00164E"/>
          </a:solid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18">
            <a:extLst>
              <a:ext uri="{FF2B5EF4-FFF2-40B4-BE49-F238E27FC236}">
                <a16:creationId xmlns:a16="http://schemas.microsoft.com/office/drawing/2014/main" id="{937D56DC-E8D7-A295-567B-9EA40253E7F8}"/>
              </a:ext>
            </a:extLst>
          </p:cNvPr>
          <p:cNvSpPr/>
          <p:nvPr/>
        </p:nvSpPr>
        <p:spPr>
          <a:xfrm>
            <a:off x="383130" y="4477490"/>
            <a:ext cx="2755900" cy="670560"/>
          </a:xfrm>
          <a:custGeom>
            <a:avLst/>
            <a:gdLst/>
            <a:ahLst/>
            <a:cxnLst/>
            <a:rect l="l" t="t" r="r" b="b"/>
            <a:pathLst>
              <a:path w="2066925" h="502920">
                <a:moveTo>
                  <a:pt x="0" y="83821"/>
                </a:moveTo>
                <a:lnTo>
                  <a:pt x="6587" y="51194"/>
                </a:lnTo>
                <a:lnTo>
                  <a:pt x="24550" y="24550"/>
                </a:lnTo>
                <a:lnTo>
                  <a:pt x="51194" y="6587"/>
                </a:lnTo>
                <a:lnTo>
                  <a:pt x="83821" y="0"/>
                </a:lnTo>
                <a:lnTo>
                  <a:pt x="1982721" y="0"/>
                </a:lnTo>
                <a:lnTo>
                  <a:pt x="2015350" y="6587"/>
                </a:lnTo>
                <a:lnTo>
                  <a:pt x="2041993" y="24550"/>
                </a:lnTo>
                <a:lnTo>
                  <a:pt x="2059955" y="51194"/>
                </a:lnTo>
                <a:lnTo>
                  <a:pt x="2066541" y="83821"/>
                </a:lnTo>
                <a:lnTo>
                  <a:pt x="2066541" y="419099"/>
                </a:lnTo>
                <a:lnTo>
                  <a:pt x="2059955" y="451726"/>
                </a:lnTo>
                <a:lnTo>
                  <a:pt x="2041993" y="478369"/>
                </a:lnTo>
                <a:lnTo>
                  <a:pt x="2015350" y="496333"/>
                </a:lnTo>
                <a:lnTo>
                  <a:pt x="1982721" y="502920"/>
                </a:lnTo>
                <a:lnTo>
                  <a:pt x="83821" y="502920"/>
                </a:lnTo>
                <a:lnTo>
                  <a:pt x="51194" y="496333"/>
                </a:lnTo>
                <a:lnTo>
                  <a:pt x="24550" y="478369"/>
                </a:lnTo>
                <a:lnTo>
                  <a:pt x="6587" y="451726"/>
                </a:lnTo>
                <a:lnTo>
                  <a:pt x="0" y="419099"/>
                </a:lnTo>
                <a:lnTo>
                  <a:pt x="0" y="83821"/>
                </a:lnTo>
                <a:close/>
              </a:path>
            </a:pathLst>
          </a:custGeom>
          <a:ln w="25400">
            <a:solidFill>
              <a:srgbClr val="001E71"/>
            </a:solidFill>
          </a:ln>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19">
            <a:extLst>
              <a:ext uri="{FF2B5EF4-FFF2-40B4-BE49-F238E27FC236}">
                <a16:creationId xmlns:a16="http://schemas.microsoft.com/office/drawing/2014/main" id="{87CB07F2-326A-361B-0AB2-9963FBFD8334}"/>
              </a:ext>
            </a:extLst>
          </p:cNvPr>
          <p:cNvSpPr/>
          <p:nvPr/>
        </p:nvSpPr>
        <p:spPr>
          <a:xfrm>
            <a:off x="931772" y="4499842"/>
            <a:ext cx="1690624" cy="764032"/>
          </a:xfrm>
          <a:prstGeom prst="rect">
            <a:avLst/>
          </a:prstGeom>
          <a:blipFill>
            <a:blip r:embed="rId7"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20">
            <a:extLst>
              <a:ext uri="{FF2B5EF4-FFF2-40B4-BE49-F238E27FC236}">
                <a16:creationId xmlns:a16="http://schemas.microsoft.com/office/drawing/2014/main" id="{9C80115B-4098-668E-BE79-D25A31D16089}"/>
              </a:ext>
            </a:extLst>
          </p:cNvPr>
          <p:cNvSpPr txBox="1"/>
          <p:nvPr/>
        </p:nvSpPr>
        <p:spPr>
          <a:xfrm>
            <a:off x="1126884" y="4575027"/>
            <a:ext cx="1268307" cy="427532"/>
          </a:xfrm>
          <a:prstGeom prst="rect">
            <a:avLst/>
          </a:prstGeom>
        </p:spPr>
        <p:txBody>
          <a:bodyPr vert="horz" wrap="square" lIns="0" tIns="16933" rIns="0" bIns="0" rtlCol="0">
            <a:spAutoFit/>
          </a:bodyPr>
          <a:lstStyle/>
          <a:p>
            <a:pPr marL="16933" marR="0" lvl="0" indent="0" algn="l" defTabSz="1219170" rtl="0" eaLnBrk="1" fontAlgn="auto" latinLnBrk="0" hangingPunct="1">
              <a:lnSpc>
                <a:spcPct val="100000"/>
              </a:lnSpc>
              <a:spcBef>
                <a:spcPts val="133"/>
              </a:spcBef>
              <a:spcAft>
                <a:spcPts val="0"/>
              </a:spcAft>
              <a:buClrTx/>
              <a:buSzTx/>
              <a:buFontTx/>
              <a:buNone/>
              <a:tabLst/>
              <a:defRPr/>
            </a:pPr>
            <a:r>
              <a:rPr kumimoji="0" sz="2667" b="0" i="0" u="none" strike="noStrike" kern="1200" cap="none" spc="-147" normalizeH="0" baseline="0" noProof="0" dirty="0">
                <a:ln>
                  <a:noFill/>
                </a:ln>
                <a:solidFill>
                  <a:srgbClr val="FFFFFF"/>
                </a:solidFill>
                <a:effectLst/>
                <a:uLnTx/>
                <a:uFillTx/>
                <a:latin typeface="Arial" panose="020B0604020202020204"/>
                <a:ea typeface="+mn-ea"/>
                <a:cs typeface="Arial"/>
              </a:rPr>
              <a:t>One</a:t>
            </a:r>
            <a:r>
              <a:rPr kumimoji="0" sz="2667" b="0" i="0" u="none" strike="noStrike" kern="1200" cap="none" spc="-53" normalizeH="0" baseline="0" noProof="0" dirty="0">
                <a:ln>
                  <a:noFill/>
                </a:ln>
                <a:solidFill>
                  <a:srgbClr val="FFFFFF"/>
                </a:solidFill>
                <a:effectLst/>
                <a:uLnTx/>
                <a:uFillTx/>
                <a:latin typeface="Arial" panose="020B0604020202020204"/>
                <a:ea typeface="+mn-ea"/>
                <a:cs typeface="Arial"/>
              </a:rPr>
              <a:t> </a:t>
            </a:r>
            <a:r>
              <a:rPr kumimoji="0" sz="2667" b="0" i="0" u="none" strike="noStrike" kern="1200" cap="none" spc="-40" normalizeH="0" baseline="0" noProof="0" dirty="0">
                <a:ln>
                  <a:noFill/>
                </a:ln>
                <a:solidFill>
                  <a:srgbClr val="FFFFFF"/>
                </a:solidFill>
                <a:effectLst/>
                <a:uLnTx/>
                <a:uFillTx/>
                <a:latin typeface="Arial" panose="020B0604020202020204"/>
                <a:ea typeface="+mn-ea"/>
                <a:cs typeface="Arial"/>
              </a:rPr>
              <a:t>rule</a:t>
            </a:r>
            <a:endParaRPr kumimoji="0" sz="2667" b="0" i="0" u="none" strike="noStrike" kern="1200" cap="none" spc="0" normalizeH="0" baseline="0" noProof="0">
              <a:ln>
                <a:noFill/>
              </a:ln>
              <a:solidFill>
                <a:prstClr val="black"/>
              </a:solidFill>
              <a:effectLst/>
              <a:uLnTx/>
              <a:uFillTx/>
              <a:latin typeface="Arial" panose="020B0604020202020204"/>
              <a:ea typeface="+mn-ea"/>
              <a:cs typeface="Arial"/>
            </a:endParaRPr>
          </a:p>
        </p:txBody>
      </p:sp>
      <p:sp>
        <p:nvSpPr>
          <p:cNvPr id="71" name="object 21">
            <a:extLst>
              <a:ext uri="{FF2B5EF4-FFF2-40B4-BE49-F238E27FC236}">
                <a16:creationId xmlns:a16="http://schemas.microsoft.com/office/drawing/2014/main" id="{DD4B7C97-CBC3-28AD-05FC-6341235EBDC0}"/>
              </a:ext>
            </a:extLst>
          </p:cNvPr>
          <p:cNvSpPr txBox="1"/>
          <p:nvPr/>
        </p:nvSpPr>
        <p:spPr>
          <a:xfrm>
            <a:off x="630802" y="5531844"/>
            <a:ext cx="2254673" cy="632651"/>
          </a:xfrm>
          <a:prstGeom prst="rect">
            <a:avLst/>
          </a:prstGeom>
        </p:spPr>
        <p:txBody>
          <a:bodyPr vert="horz" wrap="square" lIns="0" tIns="16933" rIns="0" bIns="0" rtlCol="0">
            <a:spAutoFit/>
          </a:bodyPr>
          <a:lstStyle/>
          <a:p>
            <a:pPr marL="16933" marR="0" lvl="0" indent="0" algn="ctr" defTabSz="1219170" rtl="0" eaLnBrk="1" fontAlgn="auto" latinLnBrk="0" hangingPunct="1">
              <a:lnSpc>
                <a:spcPct val="100000"/>
              </a:lnSpc>
              <a:spcBef>
                <a:spcPts val="133"/>
              </a:spcBef>
              <a:spcAft>
                <a:spcPts val="0"/>
              </a:spcAft>
              <a:buClrTx/>
              <a:buSzTx/>
              <a:buFontTx/>
              <a:buNone/>
              <a:tabLst/>
              <a:defRPr/>
            </a:pPr>
            <a:r>
              <a:rPr kumimoji="0" sz="2400" b="0" i="0" u="none" strike="noStrike" kern="1200" cap="none" spc="-80" normalizeH="0" baseline="0" noProof="0" dirty="0">
                <a:ln>
                  <a:noFill/>
                </a:ln>
                <a:solidFill>
                  <a:srgbClr val="FFFFFF"/>
                </a:solidFill>
                <a:effectLst/>
                <a:uLnTx/>
                <a:uFillTx/>
                <a:latin typeface="Arial" panose="020B0604020202020204"/>
                <a:ea typeface="+mn-ea"/>
                <a:cs typeface="Arial"/>
              </a:rPr>
              <a:t>Data</a:t>
            </a:r>
            <a:r>
              <a:rPr kumimoji="0" sz="2400" b="0" i="0" u="none" strike="noStrike" kern="1200" cap="none" spc="-13" normalizeH="0" baseline="0" noProof="0" dirty="0">
                <a:ln>
                  <a:noFill/>
                </a:ln>
                <a:solidFill>
                  <a:srgbClr val="FFFFFF"/>
                </a:solidFill>
                <a:effectLst/>
                <a:uLnTx/>
                <a:uFillTx/>
                <a:latin typeface="Arial" panose="020B0604020202020204"/>
                <a:ea typeface="+mn-ea"/>
                <a:cs typeface="Arial"/>
              </a:rPr>
              <a:t> </a:t>
            </a:r>
            <a:r>
              <a:rPr kumimoji="0" sz="2400" b="0" i="0" u="none" strike="noStrike" kern="1200" cap="none" spc="-127" normalizeH="0" baseline="0" noProof="0" dirty="0">
                <a:ln>
                  <a:noFill/>
                </a:ln>
                <a:solidFill>
                  <a:srgbClr val="FFFFFF"/>
                </a:solidFill>
                <a:effectLst/>
                <a:uLnTx/>
                <a:uFillTx/>
                <a:latin typeface="Arial" panose="020B0604020202020204"/>
                <a:ea typeface="+mn-ea"/>
                <a:cs typeface="Arial"/>
              </a:rPr>
              <a:t>Consumer</a:t>
            </a:r>
            <a:br>
              <a:rPr kumimoji="0" lang="en-US" sz="2400" b="0" i="0" u="none" strike="noStrike" kern="1200" cap="none" spc="-127" normalizeH="0" baseline="0" noProof="0" dirty="0">
                <a:ln>
                  <a:noFill/>
                </a:ln>
                <a:solidFill>
                  <a:srgbClr val="FFFFFF"/>
                </a:solidFill>
                <a:effectLst/>
                <a:uLnTx/>
                <a:uFillTx/>
                <a:latin typeface="Arial" panose="020B0604020202020204"/>
                <a:ea typeface="+mn-ea"/>
                <a:cs typeface="Arial"/>
              </a:rPr>
            </a:br>
            <a:r>
              <a:rPr kumimoji="0" lang="en-US" sz="1600" b="0" i="0" u="none" strike="noStrike" kern="1200" cap="none" spc="-127" normalizeH="0" baseline="0" noProof="0" dirty="0">
                <a:ln>
                  <a:noFill/>
                </a:ln>
                <a:solidFill>
                  <a:srgbClr val="FFFFFF"/>
                </a:solidFill>
                <a:effectLst/>
                <a:uLnTx/>
                <a:uFillTx/>
                <a:latin typeface="Arial" panose="020B0604020202020204"/>
                <a:ea typeface="+mn-ea"/>
                <a:cs typeface="Arial"/>
              </a:rPr>
              <a:t>(e.g. Data Scientist)</a:t>
            </a:r>
            <a:endParaRPr kumimoji="0" sz="2400" b="0" i="0" u="none" strike="noStrike" kern="1200" cap="none" spc="0" normalizeH="0" baseline="0" noProof="0" dirty="0">
              <a:ln>
                <a:noFill/>
              </a:ln>
              <a:solidFill>
                <a:prstClr val="black"/>
              </a:solidFill>
              <a:effectLst/>
              <a:uLnTx/>
              <a:uFillTx/>
              <a:latin typeface="Arial" panose="020B0604020202020204"/>
              <a:ea typeface="+mn-ea"/>
              <a:cs typeface="Arial"/>
            </a:endParaRPr>
          </a:p>
        </p:txBody>
      </p:sp>
      <p:sp>
        <p:nvSpPr>
          <p:cNvPr id="73" name="object 24">
            <a:extLst>
              <a:ext uri="{FF2B5EF4-FFF2-40B4-BE49-F238E27FC236}">
                <a16:creationId xmlns:a16="http://schemas.microsoft.com/office/drawing/2014/main" id="{58DB3731-71DF-558E-C216-852ADBE515F0}"/>
              </a:ext>
            </a:extLst>
          </p:cNvPr>
          <p:cNvSpPr/>
          <p:nvPr/>
        </p:nvSpPr>
        <p:spPr>
          <a:xfrm>
            <a:off x="5495535" y="1288580"/>
            <a:ext cx="999913" cy="786554"/>
          </a:xfrm>
          <a:custGeom>
            <a:avLst/>
            <a:gdLst/>
            <a:ahLst/>
            <a:cxnLst/>
            <a:rect l="l" t="t" r="r" b="b"/>
            <a:pathLst>
              <a:path w="749935" h="589915">
                <a:moveTo>
                  <a:pt x="0" y="294894"/>
                </a:moveTo>
                <a:lnTo>
                  <a:pt x="4064" y="251316"/>
                </a:lnTo>
                <a:lnTo>
                  <a:pt x="15873" y="209724"/>
                </a:lnTo>
                <a:lnTo>
                  <a:pt x="34844" y="170573"/>
                </a:lnTo>
                <a:lnTo>
                  <a:pt x="60399" y="134320"/>
                </a:lnTo>
                <a:lnTo>
                  <a:pt x="91957" y="101421"/>
                </a:lnTo>
                <a:lnTo>
                  <a:pt x="128939" y="72332"/>
                </a:lnTo>
                <a:lnTo>
                  <a:pt x="170764" y="47509"/>
                </a:lnTo>
                <a:lnTo>
                  <a:pt x="216853" y="27408"/>
                </a:lnTo>
                <a:lnTo>
                  <a:pt x="266626" y="12485"/>
                </a:lnTo>
                <a:lnTo>
                  <a:pt x="319503" y="3197"/>
                </a:lnTo>
                <a:lnTo>
                  <a:pt x="374904" y="0"/>
                </a:lnTo>
                <a:lnTo>
                  <a:pt x="430304" y="3197"/>
                </a:lnTo>
                <a:lnTo>
                  <a:pt x="483181" y="12485"/>
                </a:lnTo>
                <a:lnTo>
                  <a:pt x="532954" y="27408"/>
                </a:lnTo>
                <a:lnTo>
                  <a:pt x="579043" y="47509"/>
                </a:lnTo>
                <a:lnTo>
                  <a:pt x="620869" y="72332"/>
                </a:lnTo>
                <a:lnTo>
                  <a:pt x="657850" y="101421"/>
                </a:lnTo>
                <a:lnTo>
                  <a:pt x="689409" y="134320"/>
                </a:lnTo>
                <a:lnTo>
                  <a:pt x="714963" y="170573"/>
                </a:lnTo>
                <a:lnTo>
                  <a:pt x="733935" y="209724"/>
                </a:lnTo>
                <a:lnTo>
                  <a:pt x="745743" y="251316"/>
                </a:lnTo>
                <a:lnTo>
                  <a:pt x="749808" y="294894"/>
                </a:lnTo>
                <a:lnTo>
                  <a:pt x="745743" y="338471"/>
                </a:lnTo>
                <a:lnTo>
                  <a:pt x="733935" y="380063"/>
                </a:lnTo>
                <a:lnTo>
                  <a:pt x="714963" y="419213"/>
                </a:lnTo>
                <a:lnTo>
                  <a:pt x="689409" y="455466"/>
                </a:lnTo>
                <a:lnTo>
                  <a:pt x="657850" y="488366"/>
                </a:lnTo>
                <a:lnTo>
                  <a:pt x="620869" y="517455"/>
                </a:lnTo>
                <a:lnTo>
                  <a:pt x="579043" y="542278"/>
                </a:lnTo>
                <a:lnTo>
                  <a:pt x="532954" y="562380"/>
                </a:lnTo>
                <a:lnTo>
                  <a:pt x="483181" y="577302"/>
                </a:lnTo>
                <a:lnTo>
                  <a:pt x="430304" y="586590"/>
                </a:lnTo>
                <a:lnTo>
                  <a:pt x="374904" y="589788"/>
                </a:lnTo>
                <a:lnTo>
                  <a:pt x="319503" y="586590"/>
                </a:lnTo>
                <a:lnTo>
                  <a:pt x="266626" y="577302"/>
                </a:lnTo>
                <a:lnTo>
                  <a:pt x="216853" y="562380"/>
                </a:lnTo>
                <a:lnTo>
                  <a:pt x="170764" y="542278"/>
                </a:lnTo>
                <a:lnTo>
                  <a:pt x="128939" y="517455"/>
                </a:lnTo>
                <a:lnTo>
                  <a:pt x="91957" y="488366"/>
                </a:lnTo>
                <a:lnTo>
                  <a:pt x="60399" y="455466"/>
                </a:lnTo>
                <a:lnTo>
                  <a:pt x="34844" y="419213"/>
                </a:lnTo>
                <a:lnTo>
                  <a:pt x="15873" y="380063"/>
                </a:lnTo>
                <a:lnTo>
                  <a:pt x="4064" y="338471"/>
                </a:lnTo>
                <a:lnTo>
                  <a:pt x="0" y="294894"/>
                </a:lnTo>
                <a:close/>
              </a:path>
            </a:pathLst>
          </a:custGeom>
          <a:ln w="19050">
            <a:solidFill>
              <a:srgbClr val="FFFFFF"/>
            </a:solidFill>
          </a:ln>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76" name="object 28">
            <a:extLst>
              <a:ext uri="{FF2B5EF4-FFF2-40B4-BE49-F238E27FC236}">
                <a16:creationId xmlns:a16="http://schemas.microsoft.com/office/drawing/2014/main" id="{D6050E66-03DD-30E4-A877-15B66461E817}"/>
              </a:ext>
            </a:extLst>
          </p:cNvPr>
          <p:cNvSpPr/>
          <p:nvPr/>
        </p:nvSpPr>
        <p:spPr>
          <a:xfrm>
            <a:off x="7664429" y="2501738"/>
            <a:ext cx="975343" cy="731520"/>
          </a:xfrm>
          <a:prstGeom prst="rect">
            <a:avLst/>
          </a:prstGeom>
          <a:blipFill>
            <a:blip r:embed="rId8"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77" name="object 29">
            <a:extLst>
              <a:ext uri="{FF2B5EF4-FFF2-40B4-BE49-F238E27FC236}">
                <a16:creationId xmlns:a16="http://schemas.microsoft.com/office/drawing/2014/main" id="{FA3AA1E2-CF6E-C33E-25D1-153D08C95E7B}"/>
              </a:ext>
            </a:extLst>
          </p:cNvPr>
          <p:cNvSpPr/>
          <p:nvPr/>
        </p:nvSpPr>
        <p:spPr>
          <a:xfrm>
            <a:off x="3318280" y="2461194"/>
            <a:ext cx="988060" cy="744220"/>
          </a:xfrm>
          <a:custGeom>
            <a:avLst/>
            <a:gdLst/>
            <a:ahLst/>
            <a:cxnLst/>
            <a:rect l="l" t="t" r="r" b="b"/>
            <a:pathLst>
              <a:path w="741044" h="558164">
                <a:moveTo>
                  <a:pt x="0" y="0"/>
                </a:moveTo>
                <a:lnTo>
                  <a:pt x="741045" y="0"/>
                </a:lnTo>
                <a:lnTo>
                  <a:pt x="741045" y="558165"/>
                </a:lnTo>
                <a:lnTo>
                  <a:pt x="0" y="558165"/>
                </a:lnTo>
                <a:lnTo>
                  <a:pt x="0" y="0"/>
                </a:lnTo>
                <a:close/>
              </a:path>
            </a:pathLst>
          </a:custGeom>
          <a:ln w="9525">
            <a:solidFill>
              <a:srgbClr val="F7D3E2"/>
            </a:solidFill>
          </a:ln>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30">
            <a:extLst>
              <a:ext uri="{FF2B5EF4-FFF2-40B4-BE49-F238E27FC236}">
                <a16:creationId xmlns:a16="http://schemas.microsoft.com/office/drawing/2014/main" id="{A9E51B75-69B2-2CDA-78E9-4EBA16A27C98}"/>
              </a:ext>
            </a:extLst>
          </p:cNvPr>
          <p:cNvSpPr/>
          <p:nvPr/>
        </p:nvSpPr>
        <p:spPr>
          <a:xfrm>
            <a:off x="5486492" y="2467546"/>
            <a:ext cx="975343" cy="731520"/>
          </a:xfrm>
          <a:prstGeom prst="rect">
            <a:avLst/>
          </a:prstGeom>
          <a:blipFill>
            <a:blip r:embed="rId9"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79" name="object 31">
            <a:extLst>
              <a:ext uri="{FF2B5EF4-FFF2-40B4-BE49-F238E27FC236}">
                <a16:creationId xmlns:a16="http://schemas.microsoft.com/office/drawing/2014/main" id="{A67AFBE1-C2CB-0E36-AF3B-34D3539DE17E}"/>
              </a:ext>
            </a:extLst>
          </p:cNvPr>
          <p:cNvSpPr/>
          <p:nvPr/>
        </p:nvSpPr>
        <p:spPr>
          <a:xfrm>
            <a:off x="5480143" y="2461194"/>
            <a:ext cx="988060" cy="744220"/>
          </a:xfrm>
          <a:custGeom>
            <a:avLst/>
            <a:gdLst/>
            <a:ahLst/>
            <a:cxnLst/>
            <a:rect l="l" t="t" r="r" b="b"/>
            <a:pathLst>
              <a:path w="741045" h="558164">
                <a:moveTo>
                  <a:pt x="0" y="0"/>
                </a:moveTo>
                <a:lnTo>
                  <a:pt x="741045" y="0"/>
                </a:lnTo>
                <a:lnTo>
                  <a:pt x="741045" y="558165"/>
                </a:lnTo>
                <a:lnTo>
                  <a:pt x="0" y="558165"/>
                </a:lnTo>
                <a:lnTo>
                  <a:pt x="0" y="0"/>
                </a:lnTo>
                <a:close/>
              </a:path>
            </a:pathLst>
          </a:custGeom>
          <a:ln w="9525">
            <a:solidFill>
              <a:srgbClr val="F7D3E2"/>
            </a:solidFill>
          </a:ln>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0" name="object 32">
            <a:extLst>
              <a:ext uri="{FF2B5EF4-FFF2-40B4-BE49-F238E27FC236}">
                <a16:creationId xmlns:a16="http://schemas.microsoft.com/office/drawing/2014/main" id="{CBC38DA3-02B5-5F24-A8A6-823E97D5E60D}"/>
              </a:ext>
            </a:extLst>
          </p:cNvPr>
          <p:cNvSpPr/>
          <p:nvPr/>
        </p:nvSpPr>
        <p:spPr>
          <a:xfrm>
            <a:off x="4389415" y="2467546"/>
            <a:ext cx="975360" cy="731520"/>
          </a:xfrm>
          <a:prstGeom prst="rect">
            <a:avLst/>
          </a:prstGeom>
          <a:blipFill>
            <a:blip r:embed="rId10"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1" name="object 33">
            <a:extLst>
              <a:ext uri="{FF2B5EF4-FFF2-40B4-BE49-F238E27FC236}">
                <a16:creationId xmlns:a16="http://schemas.microsoft.com/office/drawing/2014/main" id="{9344DCAF-4288-AE9A-7013-BC60AB0F363B}"/>
              </a:ext>
            </a:extLst>
          </p:cNvPr>
          <p:cNvSpPr/>
          <p:nvPr/>
        </p:nvSpPr>
        <p:spPr>
          <a:xfrm>
            <a:off x="4383064" y="2461194"/>
            <a:ext cx="988060" cy="744220"/>
          </a:xfrm>
          <a:custGeom>
            <a:avLst/>
            <a:gdLst/>
            <a:ahLst/>
            <a:cxnLst/>
            <a:rect l="l" t="t" r="r" b="b"/>
            <a:pathLst>
              <a:path w="741045" h="558164">
                <a:moveTo>
                  <a:pt x="0" y="0"/>
                </a:moveTo>
                <a:lnTo>
                  <a:pt x="741045" y="0"/>
                </a:lnTo>
                <a:lnTo>
                  <a:pt x="741045" y="558165"/>
                </a:lnTo>
                <a:lnTo>
                  <a:pt x="0" y="558165"/>
                </a:lnTo>
                <a:lnTo>
                  <a:pt x="0" y="0"/>
                </a:lnTo>
                <a:close/>
              </a:path>
            </a:pathLst>
          </a:custGeom>
          <a:ln w="9525">
            <a:solidFill>
              <a:srgbClr val="F7D3E2"/>
            </a:solidFill>
          </a:ln>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34">
            <a:extLst>
              <a:ext uri="{FF2B5EF4-FFF2-40B4-BE49-F238E27FC236}">
                <a16:creationId xmlns:a16="http://schemas.microsoft.com/office/drawing/2014/main" id="{03147912-4A62-00D7-9E7F-406E1B7E689D}"/>
              </a:ext>
            </a:extLst>
          </p:cNvPr>
          <p:cNvSpPr/>
          <p:nvPr/>
        </p:nvSpPr>
        <p:spPr>
          <a:xfrm>
            <a:off x="3775645" y="1561313"/>
            <a:ext cx="2424007" cy="384387"/>
          </a:xfrm>
          <a:custGeom>
            <a:avLst/>
            <a:gdLst/>
            <a:ahLst/>
            <a:cxnLst/>
            <a:rect l="l" t="t" r="r" b="b"/>
            <a:pathLst>
              <a:path w="1818004" h="288290">
                <a:moveTo>
                  <a:pt x="1817776" y="0"/>
                </a:moveTo>
                <a:lnTo>
                  <a:pt x="1798726" y="0"/>
                </a:lnTo>
                <a:lnTo>
                  <a:pt x="1798726" y="134493"/>
                </a:lnTo>
                <a:lnTo>
                  <a:pt x="1654238" y="134493"/>
                </a:lnTo>
                <a:lnTo>
                  <a:pt x="831443" y="134493"/>
                </a:lnTo>
                <a:lnTo>
                  <a:pt x="32842" y="134493"/>
                </a:lnTo>
                <a:lnTo>
                  <a:pt x="28587" y="138760"/>
                </a:lnTo>
                <a:lnTo>
                  <a:pt x="28587" y="211836"/>
                </a:lnTo>
                <a:lnTo>
                  <a:pt x="0" y="211836"/>
                </a:lnTo>
                <a:lnTo>
                  <a:pt x="38100" y="288036"/>
                </a:lnTo>
                <a:lnTo>
                  <a:pt x="69850" y="224536"/>
                </a:lnTo>
                <a:lnTo>
                  <a:pt x="76200" y="211836"/>
                </a:lnTo>
                <a:lnTo>
                  <a:pt x="47625" y="211836"/>
                </a:lnTo>
                <a:lnTo>
                  <a:pt x="47625" y="153543"/>
                </a:lnTo>
                <a:lnTo>
                  <a:pt x="827176" y="153543"/>
                </a:lnTo>
                <a:lnTo>
                  <a:pt x="827176" y="211836"/>
                </a:lnTo>
                <a:lnTo>
                  <a:pt x="798601" y="211836"/>
                </a:lnTo>
                <a:lnTo>
                  <a:pt x="836701" y="288036"/>
                </a:lnTo>
                <a:lnTo>
                  <a:pt x="868451" y="224536"/>
                </a:lnTo>
                <a:lnTo>
                  <a:pt x="874801" y="211836"/>
                </a:lnTo>
                <a:lnTo>
                  <a:pt x="846226" y="211836"/>
                </a:lnTo>
                <a:lnTo>
                  <a:pt x="846226" y="153543"/>
                </a:lnTo>
                <a:lnTo>
                  <a:pt x="1649984" y="153543"/>
                </a:lnTo>
                <a:lnTo>
                  <a:pt x="1649984" y="211836"/>
                </a:lnTo>
                <a:lnTo>
                  <a:pt x="1621409" y="211836"/>
                </a:lnTo>
                <a:lnTo>
                  <a:pt x="1659509" y="288036"/>
                </a:lnTo>
                <a:lnTo>
                  <a:pt x="1691259" y="224536"/>
                </a:lnTo>
                <a:lnTo>
                  <a:pt x="1697609" y="211836"/>
                </a:lnTo>
                <a:lnTo>
                  <a:pt x="1669034" y="211836"/>
                </a:lnTo>
                <a:lnTo>
                  <a:pt x="1669034" y="153543"/>
                </a:lnTo>
                <a:lnTo>
                  <a:pt x="1813509" y="153543"/>
                </a:lnTo>
                <a:lnTo>
                  <a:pt x="1817776" y="149275"/>
                </a:lnTo>
                <a:lnTo>
                  <a:pt x="1817776" y="134493"/>
                </a:lnTo>
                <a:lnTo>
                  <a:pt x="1817776" y="0"/>
                </a:lnTo>
                <a:close/>
              </a:path>
            </a:pathLst>
          </a:custGeom>
          <a:solidFill>
            <a:srgbClr val="FFFFFF"/>
          </a:solid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35">
            <a:extLst>
              <a:ext uri="{FF2B5EF4-FFF2-40B4-BE49-F238E27FC236}">
                <a16:creationId xmlns:a16="http://schemas.microsoft.com/office/drawing/2014/main" id="{AFE80E7B-0520-E9E2-CBDC-86ED1AB99EF3}"/>
              </a:ext>
            </a:extLst>
          </p:cNvPr>
          <p:cNvSpPr/>
          <p:nvPr/>
        </p:nvSpPr>
        <p:spPr>
          <a:xfrm>
            <a:off x="6572732" y="2479735"/>
            <a:ext cx="975360" cy="731519"/>
          </a:xfrm>
          <a:prstGeom prst="rect">
            <a:avLst/>
          </a:prstGeom>
          <a:blipFill>
            <a:blip r:embed="rId11"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4" name="object 36">
            <a:extLst>
              <a:ext uri="{FF2B5EF4-FFF2-40B4-BE49-F238E27FC236}">
                <a16:creationId xmlns:a16="http://schemas.microsoft.com/office/drawing/2014/main" id="{69668AF9-E8C5-3084-AA38-45E86E87FE92}"/>
              </a:ext>
            </a:extLst>
          </p:cNvPr>
          <p:cNvSpPr/>
          <p:nvPr/>
        </p:nvSpPr>
        <p:spPr>
          <a:xfrm>
            <a:off x="6566381" y="2473385"/>
            <a:ext cx="988060" cy="744220"/>
          </a:xfrm>
          <a:custGeom>
            <a:avLst/>
            <a:gdLst/>
            <a:ahLst/>
            <a:cxnLst/>
            <a:rect l="l" t="t" r="r" b="b"/>
            <a:pathLst>
              <a:path w="741045" h="558164">
                <a:moveTo>
                  <a:pt x="0" y="0"/>
                </a:moveTo>
                <a:lnTo>
                  <a:pt x="741045" y="0"/>
                </a:lnTo>
                <a:lnTo>
                  <a:pt x="741045" y="558165"/>
                </a:lnTo>
                <a:lnTo>
                  <a:pt x="0" y="558165"/>
                </a:lnTo>
                <a:lnTo>
                  <a:pt x="0" y="0"/>
                </a:lnTo>
                <a:close/>
              </a:path>
            </a:pathLst>
          </a:custGeom>
          <a:ln w="9525">
            <a:solidFill>
              <a:srgbClr val="F7D3E2"/>
            </a:solidFill>
          </a:ln>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5" name="object 37">
            <a:extLst>
              <a:ext uri="{FF2B5EF4-FFF2-40B4-BE49-F238E27FC236}">
                <a16:creationId xmlns:a16="http://schemas.microsoft.com/office/drawing/2014/main" id="{81F63D93-81BF-6E07-CC4F-09CD893C0BCD}"/>
              </a:ext>
            </a:extLst>
          </p:cNvPr>
          <p:cNvSpPr/>
          <p:nvPr/>
        </p:nvSpPr>
        <p:spPr>
          <a:xfrm>
            <a:off x="6173948" y="1561314"/>
            <a:ext cx="951653" cy="396240"/>
          </a:xfrm>
          <a:custGeom>
            <a:avLst/>
            <a:gdLst/>
            <a:ahLst/>
            <a:cxnLst/>
            <a:rect l="l" t="t" r="r" b="b"/>
            <a:pathLst>
              <a:path w="713739" h="297180">
                <a:moveTo>
                  <a:pt x="665937" y="220979"/>
                </a:moveTo>
                <a:lnTo>
                  <a:pt x="637362" y="220979"/>
                </a:lnTo>
                <a:lnTo>
                  <a:pt x="675462" y="297179"/>
                </a:lnTo>
                <a:lnTo>
                  <a:pt x="707212" y="233679"/>
                </a:lnTo>
                <a:lnTo>
                  <a:pt x="665937" y="233679"/>
                </a:lnTo>
                <a:lnTo>
                  <a:pt x="665937" y="220979"/>
                </a:lnTo>
                <a:close/>
              </a:path>
              <a:path w="713739" h="297180">
                <a:moveTo>
                  <a:pt x="665937" y="148589"/>
                </a:moveTo>
                <a:lnTo>
                  <a:pt x="665937" y="233679"/>
                </a:lnTo>
                <a:lnTo>
                  <a:pt x="684987" y="233679"/>
                </a:lnTo>
                <a:lnTo>
                  <a:pt x="684987" y="158114"/>
                </a:lnTo>
                <a:lnTo>
                  <a:pt x="675462" y="158114"/>
                </a:lnTo>
                <a:lnTo>
                  <a:pt x="665937" y="148589"/>
                </a:lnTo>
                <a:close/>
              </a:path>
              <a:path w="713739" h="297180">
                <a:moveTo>
                  <a:pt x="713562" y="220979"/>
                </a:moveTo>
                <a:lnTo>
                  <a:pt x="684987" y="220979"/>
                </a:lnTo>
                <a:lnTo>
                  <a:pt x="684987" y="233679"/>
                </a:lnTo>
                <a:lnTo>
                  <a:pt x="707212" y="233679"/>
                </a:lnTo>
                <a:lnTo>
                  <a:pt x="713562" y="220979"/>
                </a:lnTo>
                <a:close/>
              </a:path>
              <a:path w="713739" h="297180">
                <a:moveTo>
                  <a:pt x="19050" y="0"/>
                </a:moveTo>
                <a:lnTo>
                  <a:pt x="0" y="0"/>
                </a:lnTo>
                <a:lnTo>
                  <a:pt x="0" y="153847"/>
                </a:lnTo>
                <a:lnTo>
                  <a:pt x="4267" y="158114"/>
                </a:lnTo>
                <a:lnTo>
                  <a:pt x="665937" y="158114"/>
                </a:lnTo>
                <a:lnTo>
                  <a:pt x="665937" y="148589"/>
                </a:lnTo>
                <a:lnTo>
                  <a:pt x="19050" y="148589"/>
                </a:lnTo>
                <a:lnTo>
                  <a:pt x="9525" y="139064"/>
                </a:lnTo>
                <a:lnTo>
                  <a:pt x="19050" y="139064"/>
                </a:lnTo>
                <a:lnTo>
                  <a:pt x="19050" y="0"/>
                </a:lnTo>
                <a:close/>
              </a:path>
              <a:path w="713739" h="297180">
                <a:moveTo>
                  <a:pt x="680732" y="139064"/>
                </a:moveTo>
                <a:lnTo>
                  <a:pt x="19050" y="139064"/>
                </a:lnTo>
                <a:lnTo>
                  <a:pt x="19050" y="148589"/>
                </a:lnTo>
                <a:lnTo>
                  <a:pt x="665937" y="148589"/>
                </a:lnTo>
                <a:lnTo>
                  <a:pt x="675462" y="158114"/>
                </a:lnTo>
                <a:lnTo>
                  <a:pt x="684987" y="158114"/>
                </a:lnTo>
                <a:lnTo>
                  <a:pt x="684987" y="143332"/>
                </a:lnTo>
                <a:lnTo>
                  <a:pt x="680732" y="139064"/>
                </a:lnTo>
                <a:close/>
              </a:path>
              <a:path w="713739" h="297180">
                <a:moveTo>
                  <a:pt x="19050" y="139064"/>
                </a:moveTo>
                <a:lnTo>
                  <a:pt x="9525" y="139064"/>
                </a:lnTo>
                <a:lnTo>
                  <a:pt x="19050" y="148589"/>
                </a:lnTo>
                <a:lnTo>
                  <a:pt x="19050" y="139064"/>
                </a:lnTo>
                <a:close/>
              </a:path>
            </a:pathLst>
          </a:custGeom>
          <a:solidFill>
            <a:srgbClr val="FFFFFF"/>
          </a:solid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6" name="object 38">
            <a:extLst>
              <a:ext uri="{FF2B5EF4-FFF2-40B4-BE49-F238E27FC236}">
                <a16:creationId xmlns:a16="http://schemas.microsoft.com/office/drawing/2014/main" id="{8428446B-FF6D-164C-B2FE-53116FE2F660}"/>
              </a:ext>
            </a:extLst>
          </p:cNvPr>
          <p:cNvSpPr/>
          <p:nvPr/>
        </p:nvSpPr>
        <p:spPr>
          <a:xfrm>
            <a:off x="3311912" y="2494059"/>
            <a:ext cx="975360" cy="731519"/>
          </a:xfrm>
          <a:prstGeom prst="rect">
            <a:avLst/>
          </a:prstGeom>
          <a:blipFill>
            <a:blip r:embed="rId12"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39">
            <a:extLst>
              <a:ext uri="{FF2B5EF4-FFF2-40B4-BE49-F238E27FC236}">
                <a16:creationId xmlns:a16="http://schemas.microsoft.com/office/drawing/2014/main" id="{82E29E0F-08C5-E2AD-23E1-57D0B8F93B08}"/>
              </a:ext>
            </a:extLst>
          </p:cNvPr>
          <p:cNvSpPr/>
          <p:nvPr/>
        </p:nvSpPr>
        <p:spPr>
          <a:xfrm>
            <a:off x="7652435" y="2473385"/>
            <a:ext cx="988060" cy="744220"/>
          </a:xfrm>
          <a:custGeom>
            <a:avLst/>
            <a:gdLst/>
            <a:ahLst/>
            <a:cxnLst/>
            <a:rect l="l" t="t" r="r" b="b"/>
            <a:pathLst>
              <a:path w="741045" h="558164">
                <a:moveTo>
                  <a:pt x="0" y="0"/>
                </a:moveTo>
                <a:lnTo>
                  <a:pt x="741045" y="0"/>
                </a:lnTo>
                <a:lnTo>
                  <a:pt x="741045" y="558165"/>
                </a:lnTo>
                <a:lnTo>
                  <a:pt x="0" y="558165"/>
                </a:lnTo>
                <a:lnTo>
                  <a:pt x="0" y="0"/>
                </a:lnTo>
                <a:close/>
              </a:path>
            </a:pathLst>
          </a:custGeom>
          <a:ln w="9525">
            <a:solidFill>
              <a:srgbClr val="F7D3E2"/>
            </a:solidFill>
          </a:ln>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8" name="object 40">
            <a:extLst>
              <a:ext uri="{FF2B5EF4-FFF2-40B4-BE49-F238E27FC236}">
                <a16:creationId xmlns:a16="http://schemas.microsoft.com/office/drawing/2014/main" id="{1D6CB9C8-D314-7B99-331C-3B02EA5B1A6E}"/>
              </a:ext>
            </a:extLst>
          </p:cNvPr>
          <p:cNvSpPr/>
          <p:nvPr/>
        </p:nvSpPr>
        <p:spPr>
          <a:xfrm>
            <a:off x="6173948" y="1561314"/>
            <a:ext cx="2037927" cy="396240"/>
          </a:xfrm>
          <a:custGeom>
            <a:avLst/>
            <a:gdLst/>
            <a:ahLst/>
            <a:cxnLst/>
            <a:rect l="l" t="t" r="r" b="b"/>
            <a:pathLst>
              <a:path w="1528445" h="297180">
                <a:moveTo>
                  <a:pt x="1480477" y="220979"/>
                </a:moveTo>
                <a:lnTo>
                  <a:pt x="1451902" y="220979"/>
                </a:lnTo>
                <a:lnTo>
                  <a:pt x="1490002" y="297179"/>
                </a:lnTo>
                <a:lnTo>
                  <a:pt x="1521752" y="233679"/>
                </a:lnTo>
                <a:lnTo>
                  <a:pt x="1480477" y="233679"/>
                </a:lnTo>
                <a:lnTo>
                  <a:pt x="1480477" y="220979"/>
                </a:lnTo>
                <a:close/>
              </a:path>
              <a:path w="1528445" h="297180">
                <a:moveTo>
                  <a:pt x="1480477" y="148589"/>
                </a:moveTo>
                <a:lnTo>
                  <a:pt x="1480477" y="233679"/>
                </a:lnTo>
                <a:lnTo>
                  <a:pt x="1499527" y="233679"/>
                </a:lnTo>
                <a:lnTo>
                  <a:pt x="1499527" y="158114"/>
                </a:lnTo>
                <a:lnTo>
                  <a:pt x="1490002" y="158114"/>
                </a:lnTo>
                <a:lnTo>
                  <a:pt x="1480477" y="148589"/>
                </a:lnTo>
                <a:close/>
              </a:path>
              <a:path w="1528445" h="297180">
                <a:moveTo>
                  <a:pt x="1528102" y="220979"/>
                </a:moveTo>
                <a:lnTo>
                  <a:pt x="1499527" y="220979"/>
                </a:lnTo>
                <a:lnTo>
                  <a:pt x="1499527" y="233679"/>
                </a:lnTo>
                <a:lnTo>
                  <a:pt x="1521752" y="233679"/>
                </a:lnTo>
                <a:lnTo>
                  <a:pt x="1528102" y="220979"/>
                </a:lnTo>
                <a:close/>
              </a:path>
              <a:path w="1528445" h="297180">
                <a:moveTo>
                  <a:pt x="19050" y="0"/>
                </a:moveTo>
                <a:lnTo>
                  <a:pt x="0" y="0"/>
                </a:lnTo>
                <a:lnTo>
                  <a:pt x="0" y="153847"/>
                </a:lnTo>
                <a:lnTo>
                  <a:pt x="4267" y="158114"/>
                </a:lnTo>
                <a:lnTo>
                  <a:pt x="1480477" y="158114"/>
                </a:lnTo>
                <a:lnTo>
                  <a:pt x="1480477" y="148589"/>
                </a:lnTo>
                <a:lnTo>
                  <a:pt x="19050" y="148589"/>
                </a:lnTo>
                <a:lnTo>
                  <a:pt x="9525" y="139064"/>
                </a:lnTo>
                <a:lnTo>
                  <a:pt x="19050" y="139064"/>
                </a:lnTo>
                <a:lnTo>
                  <a:pt x="19050" y="0"/>
                </a:lnTo>
                <a:close/>
              </a:path>
              <a:path w="1528445" h="297180">
                <a:moveTo>
                  <a:pt x="1495259" y="139064"/>
                </a:moveTo>
                <a:lnTo>
                  <a:pt x="19050" y="139064"/>
                </a:lnTo>
                <a:lnTo>
                  <a:pt x="19050" y="148589"/>
                </a:lnTo>
                <a:lnTo>
                  <a:pt x="1480477" y="148589"/>
                </a:lnTo>
                <a:lnTo>
                  <a:pt x="1490002" y="158114"/>
                </a:lnTo>
                <a:lnTo>
                  <a:pt x="1499527" y="158114"/>
                </a:lnTo>
                <a:lnTo>
                  <a:pt x="1499527" y="143332"/>
                </a:lnTo>
                <a:lnTo>
                  <a:pt x="1495259" y="139064"/>
                </a:lnTo>
                <a:close/>
              </a:path>
              <a:path w="1528445" h="297180">
                <a:moveTo>
                  <a:pt x="19050" y="139064"/>
                </a:moveTo>
                <a:lnTo>
                  <a:pt x="9525" y="139064"/>
                </a:lnTo>
                <a:lnTo>
                  <a:pt x="19050" y="148589"/>
                </a:lnTo>
                <a:lnTo>
                  <a:pt x="19050" y="139064"/>
                </a:lnTo>
                <a:close/>
              </a:path>
            </a:pathLst>
          </a:custGeom>
          <a:solidFill>
            <a:srgbClr val="FFFFFF"/>
          </a:solid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9" name="object 41">
            <a:extLst>
              <a:ext uri="{FF2B5EF4-FFF2-40B4-BE49-F238E27FC236}">
                <a16:creationId xmlns:a16="http://schemas.microsoft.com/office/drawing/2014/main" id="{04E09701-86D7-2E77-4B7D-C199A36646B5}"/>
              </a:ext>
            </a:extLst>
          </p:cNvPr>
          <p:cNvSpPr/>
          <p:nvPr/>
        </p:nvSpPr>
        <p:spPr>
          <a:xfrm>
            <a:off x="8737558" y="2479735"/>
            <a:ext cx="975360" cy="731519"/>
          </a:xfrm>
          <a:prstGeom prst="rect">
            <a:avLst/>
          </a:prstGeom>
          <a:blipFill>
            <a:blip r:embed="rId13"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90" name="object 42">
            <a:extLst>
              <a:ext uri="{FF2B5EF4-FFF2-40B4-BE49-F238E27FC236}">
                <a16:creationId xmlns:a16="http://schemas.microsoft.com/office/drawing/2014/main" id="{08631B10-FFC3-F129-0C38-0FD10EBD80AF}"/>
              </a:ext>
            </a:extLst>
          </p:cNvPr>
          <p:cNvSpPr/>
          <p:nvPr/>
        </p:nvSpPr>
        <p:spPr>
          <a:xfrm>
            <a:off x="8731207" y="2473385"/>
            <a:ext cx="988060" cy="744220"/>
          </a:xfrm>
          <a:custGeom>
            <a:avLst/>
            <a:gdLst/>
            <a:ahLst/>
            <a:cxnLst/>
            <a:rect l="l" t="t" r="r" b="b"/>
            <a:pathLst>
              <a:path w="741045" h="558164">
                <a:moveTo>
                  <a:pt x="0" y="0"/>
                </a:moveTo>
                <a:lnTo>
                  <a:pt x="741045" y="0"/>
                </a:lnTo>
                <a:lnTo>
                  <a:pt x="741045" y="558165"/>
                </a:lnTo>
                <a:lnTo>
                  <a:pt x="0" y="558165"/>
                </a:lnTo>
                <a:lnTo>
                  <a:pt x="0" y="0"/>
                </a:lnTo>
                <a:close/>
              </a:path>
            </a:pathLst>
          </a:custGeom>
          <a:ln w="9525">
            <a:solidFill>
              <a:srgbClr val="F7D3E2"/>
            </a:solidFill>
          </a:ln>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43">
            <a:extLst>
              <a:ext uri="{FF2B5EF4-FFF2-40B4-BE49-F238E27FC236}">
                <a16:creationId xmlns:a16="http://schemas.microsoft.com/office/drawing/2014/main" id="{213C2D6E-5F16-6383-55C4-B10B7D9D836A}"/>
              </a:ext>
            </a:extLst>
          </p:cNvPr>
          <p:cNvSpPr/>
          <p:nvPr/>
        </p:nvSpPr>
        <p:spPr>
          <a:xfrm>
            <a:off x="6173948" y="1561314"/>
            <a:ext cx="3116580" cy="396240"/>
          </a:xfrm>
          <a:custGeom>
            <a:avLst/>
            <a:gdLst/>
            <a:ahLst/>
            <a:cxnLst/>
            <a:rect l="l" t="t" r="r" b="b"/>
            <a:pathLst>
              <a:path w="2337434" h="297180">
                <a:moveTo>
                  <a:pt x="2289555" y="220979"/>
                </a:moveTo>
                <a:lnTo>
                  <a:pt x="2260980" y="220979"/>
                </a:lnTo>
                <a:lnTo>
                  <a:pt x="2299080" y="297179"/>
                </a:lnTo>
                <a:lnTo>
                  <a:pt x="2330830" y="233679"/>
                </a:lnTo>
                <a:lnTo>
                  <a:pt x="2289555" y="233679"/>
                </a:lnTo>
                <a:lnTo>
                  <a:pt x="2289555" y="220979"/>
                </a:lnTo>
                <a:close/>
              </a:path>
              <a:path w="2337434" h="297180">
                <a:moveTo>
                  <a:pt x="2289555" y="148589"/>
                </a:moveTo>
                <a:lnTo>
                  <a:pt x="2289555" y="233679"/>
                </a:lnTo>
                <a:lnTo>
                  <a:pt x="2308605" y="233679"/>
                </a:lnTo>
                <a:lnTo>
                  <a:pt x="2308605" y="158114"/>
                </a:lnTo>
                <a:lnTo>
                  <a:pt x="2299080" y="158114"/>
                </a:lnTo>
                <a:lnTo>
                  <a:pt x="2289555" y="148589"/>
                </a:lnTo>
                <a:close/>
              </a:path>
              <a:path w="2337434" h="297180">
                <a:moveTo>
                  <a:pt x="2337180" y="220979"/>
                </a:moveTo>
                <a:lnTo>
                  <a:pt x="2308605" y="220979"/>
                </a:lnTo>
                <a:lnTo>
                  <a:pt x="2308605" y="233679"/>
                </a:lnTo>
                <a:lnTo>
                  <a:pt x="2330830" y="233679"/>
                </a:lnTo>
                <a:lnTo>
                  <a:pt x="2337180" y="220979"/>
                </a:lnTo>
                <a:close/>
              </a:path>
              <a:path w="2337434" h="297180">
                <a:moveTo>
                  <a:pt x="19050" y="0"/>
                </a:moveTo>
                <a:lnTo>
                  <a:pt x="0" y="0"/>
                </a:lnTo>
                <a:lnTo>
                  <a:pt x="0" y="153847"/>
                </a:lnTo>
                <a:lnTo>
                  <a:pt x="4267" y="158114"/>
                </a:lnTo>
                <a:lnTo>
                  <a:pt x="2289555" y="158114"/>
                </a:lnTo>
                <a:lnTo>
                  <a:pt x="2289555" y="148589"/>
                </a:lnTo>
                <a:lnTo>
                  <a:pt x="19050" y="148589"/>
                </a:lnTo>
                <a:lnTo>
                  <a:pt x="9525" y="139064"/>
                </a:lnTo>
                <a:lnTo>
                  <a:pt x="19050" y="139064"/>
                </a:lnTo>
                <a:lnTo>
                  <a:pt x="19050" y="0"/>
                </a:lnTo>
                <a:close/>
              </a:path>
              <a:path w="2337434" h="297180">
                <a:moveTo>
                  <a:pt x="2304351" y="139064"/>
                </a:moveTo>
                <a:lnTo>
                  <a:pt x="19050" y="139064"/>
                </a:lnTo>
                <a:lnTo>
                  <a:pt x="19050" y="148589"/>
                </a:lnTo>
                <a:lnTo>
                  <a:pt x="2289555" y="148589"/>
                </a:lnTo>
                <a:lnTo>
                  <a:pt x="2299080" y="158114"/>
                </a:lnTo>
                <a:lnTo>
                  <a:pt x="2308605" y="158114"/>
                </a:lnTo>
                <a:lnTo>
                  <a:pt x="2308605" y="143332"/>
                </a:lnTo>
                <a:lnTo>
                  <a:pt x="2304351" y="139064"/>
                </a:lnTo>
                <a:close/>
              </a:path>
              <a:path w="2337434" h="297180">
                <a:moveTo>
                  <a:pt x="19050" y="139064"/>
                </a:moveTo>
                <a:lnTo>
                  <a:pt x="9525" y="139064"/>
                </a:lnTo>
                <a:lnTo>
                  <a:pt x="19050" y="148589"/>
                </a:lnTo>
                <a:lnTo>
                  <a:pt x="19050" y="139064"/>
                </a:lnTo>
                <a:close/>
              </a:path>
            </a:pathLst>
          </a:custGeom>
          <a:solidFill>
            <a:srgbClr val="FFFFFF"/>
          </a:solid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92" name="object 45">
            <a:extLst>
              <a:ext uri="{FF2B5EF4-FFF2-40B4-BE49-F238E27FC236}">
                <a16:creationId xmlns:a16="http://schemas.microsoft.com/office/drawing/2014/main" id="{86C67CB5-48DD-9899-A36C-9571E400A034}"/>
              </a:ext>
            </a:extLst>
          </p:cNvPr>
          <p:cNvSpPr/>
          <p:nvPr/>
        </p:nvSpPr>
        <p:spPr>
          <a:xfrm>
            <a:off x="3756765" y="4338060"/>
            <a:ext cx="6499015" cy="610444"/>
          </a:xfrm>
          <a:custGeom>
            <a:avLst/>
            <a:gdLst/>
            <a:ahLst/>
            <a:cxnLst/>
            <a:rect l="l" t="t" r="r" b="b"/>
            <a:pathLst>
              <a:path w="4874259" h="457835">
                <a:moveTo>
                  <a:pt x="4873971" y="0"/>
                </a:moveTo>
                <a:lnTo>
                  <a:pt x="65402" y="0"/>
                </a:lnTo>
              </a:path>
              <a:path w="4874259" h="457835">
                <a:moveTo>
                  <a:pt x="0" y="392414"/>
                </a:moveTo>
                <a:lnTo>
                  <a:pt x="9030" y="392414"/>
                </a:lnTo>
                <a:lnTo>
                  <a:pt x="16350" y="399735"/>
                </a:lnTo>
                <a:lnTo>
                  <a:pt x="16350" y="408765"/>
                </a:lnTo>
                <a:lnTo>
                  <a:pt x="16350" y="417795"/>
                </a:lnTo>
                <a:lnTo>
                  <a:pt x="9030" y="425116"/>
                </a:lnTo>
                <a:lnTo>
                  <a:pt x="0" y="425116"/>
                </a:lnTo>
                <a:lnTo>
                  <a:pt x="32701" y="425116"/>
                </a:lnTo>
              </a:path>
              <a:path w="4874259" h="457835">
                <a:moveTo>
                  <a:pt x="0" y="457817"/>
                </a:moveTo>
                <a:lnTo>
                  <a:pt x="12728" y="455247"/>
                </a:lnTo>
                <a:lnTo>
                  <a:pt x="23123" y="448239"/>
                </a:lnTo>
                <a:lnTo>
                  <a:pt x="30131" y="437845"/>
                </a:lnTo>
                <a:lnTo>
                  <a:pt x="32701" y="425116"/>
                </a:lnTo>
                <a:lnTo>
                  <a:pt x="32701" y="392414"/>
                </a:lnTo>
              </a:path>
            </a:pathLst>
          </a:custGeom>
          <a:ln w="19050">
            <a:solidFill>
              <a:srgbClr val="FFFFFF"/>
            </a:solidFill>
          </a:ln>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93" name="object 47">
            <a:extLst>
              <a:ext uri="{FF2B5EF4-FFF2-40B4-BE49-F238E27FC236}">
                <a16:creationId xmlns:a16="http://schemas.microsoft.com/office/drawing/2014/main" id="{293AA502-E248-46A5-E860-D376AB6A2EB6}"/>
              </a:ext>
            </a:extLst>
          </p:cNvPr>
          <p:cNvSpPr txBox="1"/>
          <p:nvPr/>
        </p:nvSpPr>
        <p:spPr>
          <a:xfrm>
            <a:off x="9918552" y="2012419"/>
            <a:ext cx="1572260" cy="591743"/>
          </a:xfrm>
          <a:prstGeom prst="rect">
            <a:avLst/>
          </a:prstGeom>
        </p:spPr>
        <p:txBody>
          <a:bodyPr vert="horz" wrap="square" lIns="0" tIns="16933" rIns="0" bIns="0" rtlCol="0">
            <a:spAutoFit/>
          </a:bodyPr>
          <a:lstStyle/>
          <a:p>
            <a:pPr marL="397923" marR="0" lvl="0" indent="-380990" algn="l" defTabSz="1219170" rtl="0" eaLnBrk="1" fontAlgn="auto" latinLnBrk="0" hangingPunct="1">
              <a:lnSpc>
                <a:spcPct val="100000"/>
              </a:lnSpc>
              <a:spcBef>
                <a:spcPts val="133"/>
              </a:spcBef>
              <a:spcAft>
                <a:spcPts val="0"/>
              </a:spcAft>
              <a:buClrTx/>
              <a:buSzTx/>
              <a:buFontTx/>
              <a:buChar char="•"/>
              <a:tabLst>
                <a:tab pos="397077" algn="l"/>
                <a:tab pos="397923" algn="l"/>
              </a:tabLst>
              <a:defRPr/>
            </a:pPr>
            <a:r>
              <a:rPr kumimoji="0" sz="1867" b="0" i="0" u="none" strike="noStrike" kern="1200" cap="none" spc="-127" normalizeH="0" baseline="0" noProof="0" dirty="0">
                <a:ln>
                  <a:noFill/>
                </a:ln>
                <a:solidFill>
                  <a:srgbClr val="000000"/>
                </a:solidFill>
                <a:effectLst/>
                <a:uLnTx/>
                <a:uFillTx/>
                <a:latin typeface="Arial" panose="020B0604020202020204"/>
                <a:ea typeface="+mn-ea"/>
                <a:cs typeface="Arial"/>
              </a:rPr>
              <a:t>P</a:t>
            </a:r>
            <a:r>
              <a:rPr kumimoji="0" sz="1867" b="0" i="0" u="none" strike="noStrike" kern="1200" cap="none" spc="-113" normalizeH="0" baseline="0" noProof="0" dirty="0">
                <a:ln>
                  <a:noFill/>
                </a:ln>
                <a:solidFill>
                  <a:srgbClr val="000000"/>
                </a:solidFill>
                <a:effectLst/>
                <a:uLnTx/>
                <a:uFillTx/>
                <a:latin typeface="Arial" panose="020B0604020202020204"/>
                <a:ea typeface="+mn-ea"/>
                <a:cs typeface="Arial"/>
              </a:rPr>
              <a:t>re</a:t>
            </a:r>
            <a:r>
              <a:rPr kumimoji="0" sz="1867" b="0" i="0" u="none" strike="noStrike" kern="1200" cap="none" spc="-7" normalizeH="0" baseline="0" noProof="0" dirty="0">
                <a:ln>
                  <a:noFill/>
                </a:ln>
                <a:solidFill>
                  <a:srgbClr val="000000"/>
                </a:solidFill>
                <a:effectLst/>
                <a:uLnTx/>
                <a:uFillTx/>
                <a:latin typeface="Arial" panose="020B0604020202020204"/>
                <a:ea typeface="+mn-ea"/>
                <a:cs typeface="Arial"/>
              </a:rPr>
              <a:t>-</a:t>
            </a:r>
            <a:r>
              <a:rPr kumimoji="0" sz="1867" b="0" i="0" u="none" strike="noStrike" kern="1200" cap="none" spc="0" normalizeH="0" baseline="0" noProof="0" dirty="0">
                <a:ln>
                  <a:noFill/>
                </a:ln>
                <a:solidFill>
                  <a:srgbClr val="000000"/>
                </a:solidFill>
                <a:effectLst/>
                <a:uLnTx/>
                <a:uFillTx/>
                <a:latin typeface="Arial" panose="020B0604020202020204"/>
                <a:ea typeface="+mn-ea"/>
                <a:cs typeface="Arial"/>
              </a:rPr>
              <a:t>d</a:t>
            </a:r>
            <a:r>
              <a:rPr kumimoji="0" sz="1867" b="0" i="0" u="none" strike="noStrike" kern="1200" cap="none" spc="-67" normalizeH="0" baseline="0" noProof="0" dirty="0">
                <a:ln>
                  <a:noFill/>
                </a:ln>
                <a:solidFill>
                  <a:srgbClr val="000000"/>
                </a:solidFill>
                <a:effectLst/>
                <a:uLnTx/>
                <a:uFillTx/>
                <a:latin typeface="Arial" panose="020B0604020202020204"/>
                <a:ea typeface="+mn-ea"/>
                <a:cs typeface="Arial"/>
              </a:rPr>
              <a:t>e</a:t>
            </a:r>
            <a:r>
              <a:rPr kumimoji="0" sz="1867" b="0" i="0" u="none" strike="noStrike" kern="1200" cap="none" spc="-47" normalizeH="0" baseline="0" noProof="0" dirty="0">
                <a:ln>
                  <a:noFill/>
                </a:ln>
                <a:solidFill>
                  <a:srgbClr val="000000"/>
                </a:solidFill>
                <a:effectLst/>
                <a:uLnTx/>
                <a:uFillTx/>
                <a:latin typeface="Arial" panose="020B0604020202020204"/>
                <a:ea typeface="+mn-ea"/>
                <a:cs typeface="Arial"/>
              </a:rPr>
              <a:t>f</a:t>
            </a:r>
            <a:r>
              <a:rPr kumimoji="0" sz="1867" b="0" i="0" u="none" strike="noStrike" kern="1200" cap="none" spc="33" normalizeH="0" baseline="0" noProof="0" dirty="0">
                <a:ln>
                  <a:noFill/>
                </a:ln>
                <a:solidFill>
                  <a:srgbClr val="000000"/>
                </a:solidFill>
                <a:effectLst/>
                <a:uLnTx/>
                <a:uFillTx/>
                <a:latin typeface="Arial" panose="020B0604020202020204"/>
                <a:ea typeface="+mn-ea"/>
                <a:cs typeface="Arial"/>
              </a:rPr>
              <a:t>i</a:t>
            </a:r>
            <a:r>
              <a:rPr kumimoji="0" sz="1867" b="0" i="0" u="none" strike="noStrike" kern="1200" cap="none" spc="-67" normalizeH="0" baseline="0" noProof="0" dirty="0">
                <a:ln>
                  <a:noFill/>
                </a:ln>
                <a:solidFill>
                  <a:srgbClr val="000000"/>
                </a:solidFill>
                <a:effectLst/>
                <a:uLnTx/>
                <a:uFillTx/>
                <a:latin typeface="Arial" panose="020B0604020202020204"/>
                <a:ea typeface="+mn-ea"/>
                <a:cs typeface="Arial"/>
              </a:rPr>
              <a:t>n</a:t>
            </a:r>
            <a:r>
              <a:rPr kumimoji="0" sz="1867" b="0" i="0" u="none" strike="noStrike" kern="1200" cap="none" spc="-47" normalizeH="0" baseline="0" noProof="0" dirty="0">
                <a:ln>
                  <a:noFill/>
                </a:ln>
                <a:solidFill>
                  <a:srgbClr val="000000"/>
                </a:solidFill>
                <a:effectLst/>
                <a:uLnTx/>
                <a:uFillTx/>
                <a:latin typeface="Arial" panose="020B0604020202020204"/>
                <a:ea typeface="+mn-ea"/>
                <a:cs typeface="Arial"/>
              </a:rPr>
              <a:t>ed</a:t>
            </a:r>
            <a:endParaRPr kumimoji="0" sz="1867" b="0" i="0" u="none" strike="noStrike" kern="1200" cap="none" spc="0" normalizeH="0" baseline="0" noProof="0" dirty="0">
              <a:ln>
                <a:noFill/>
              </a:ln>
              <a:solidFill>
                <a:srgbClr val="000000"/>
              </a:solidFill>
              <a:effectLst/>
              <a:uLnTx/>
              <a:uFillTx/>
              <a:latin typeface="Arial" panose="020B0604020202020204"/>
              <a:ea typeface="+mn-ea"/>
              <a:cs typeface="Arial"/>
            </a:endParaRPr>
          </a:p>
          <a:p>
            <a:pPr marL="397923" marR="0" lvl="0" indent="-380990" algn="l" defTabSz="1219170" rtl="0" eaLnBrk="1" fontAlgn="auto" latinLnBrk="0" hangingPunct="1">
              <a:lnSpc>
                <a:spcPct val="100000"/>
              </a:lnSpc>
              <a:spcBef>
                <a:spcPts val="33"/>
              </a:spcBef>
              <a:spcAft>
                <a:spcPts val="0"/>
              </a:spcAft>
              <a:buClrTx/>
              <a:buSzTx/>
              <a:buFontTx/>
              <a:buChar char="•"/>
              <a:tabLst>
                <a:tab pos="397077" algn="l"/>
                <a:tab pos="397923" algn="l"/>
              </a:tabLst>
              <a:defRPr/>
            </a:pPr>
            <a:r>
              <a:rPr kumimoji="0" sz="1867" b="0" i="0" u="none" strike="noStrike" kern="1200" cap="none" spc="-67" normalizeH="0" baseline="0" noProof="0" dirty="0">
                <a:ln>
                  <a:noFill/>
                </a:ln>
                <a:solidFill>
                  <a:srgbClr val="000000"/>
                </a:solidFill>
                <a:effectLst/>
                <a:uLnTx/>
                <a:uFillTx/>
                <a:latin typeface="Arial" panose="020B0604020202020204"/>
                <a:ea typeface="+mn-ea"/>
                <a:cs typeface="Arial"/>
              </a:rPr>
              <a:t>Extensible</a:t>
            </a:r>
            <a:endParaRPr kumimoji="0" sz="1867" b="0" i="0" u="none" strike="noStrike" kern="1200" cap="none" spc="0" normalizeH="0" baseline="0" noProof="0" dirty="0">
              <a:ln>
                <a:noFill/>
              </a:ln>
              <a:solidFill>
                <a:srgbClr val="000000"/>
              </a:solidFill>
              <a:effectLst/>
              <a:uLnTx/>
              <a:uFillTx/>
              <a:latin typeface="Arial" panose="020B0604020202020204"/>
              <a:ea typeface="+mn-ea"/>
              <a:cs typeface="Arial"/>
            </a:endParaRPr>
          </a:p>
        </p:txBody>
      </p:sp>
      <p:sp>
        <p:nvSpPr>
          <p:cNvPr id="94" name="object 57">
            <a:extLst>
              <a:ext uri="{FF2B5EF4-FFF2-40B4-BE49-F238E27FC236}">
                <a16:creationId xmlns:a16="http://schemas.microsoft.com/office/drawing/2014/main" id="{9D5D7E38-0C18-6571-5292-F572F4039505}"/>
              </a:ext>
            </a:extLst>
          </p:cNvPr>
          <p:cNvSpPr txBox="1"/>
          <p:nvPr/>
        </p:nvSpPr>
        <p:spPr>
          <a:xfrm>
            <a:off x="7969437" y="1242113"/>
            <a:ext cx="4036907" cy="755762"/>
          </a:xfrm>
          <a:prstGeom prst="rect">
            <a:avLst/>
          </a:prstGeom>
        </p:spPr>
        <p:txBody>
          <a:bodyPr vert="horz" wrap="square" lIns="0" tIns="16933" rIns="0" bIns="0" rtlCol="0">
            <a:spAutoFit/>
          </a:bodyPr>
          <a:lstStyle/>
          <a:p>
            <a:pPr marL="397923" marR="0" lvl="0" indent="-380990" algn="l" defTabSz="1219170" rtl="0" eaLnBrk="1" fontAlgn="auto" latinLnBrk="0" hangingPunct="1">
              <a:lnSpc>
                <a:spcPct val="100000"/>
              </a:lnSpc>
              <a:spcBef>
                <a:spcPts val="133"/>
              </a:spcBef>
              <a:spcAft>
                <a:spcPts val="0"/>
              </a:spcAft>
              <a:buClrTx/>
              <a:buSzTx/>
              <a:buFont typeface="Wingdings"/>
              <a:buChar char=""/>
              <a:tabLst>
                <a:tab pos="397923" algn="l"/>
              </a:tabLst>
              <a:defRPr/>
            </a:pPr>
            <a:r>
              <a:rPr kumimoji="0" sz="2400" b="0" i="0" u="none" strike="noStrike" kern="1200" cap="none" spc="-87" normalizeH="0" baseline="0" noProof="0" dirty="0">
                <a:ln>
                  <a:noFill/>
                </a:ln>
                <a:solidFill>
                  <a:srgbClr val="000000"/>
                </a:solidFill>
                <a:effectLst/>
                <a:uLnTx/>
                <a:uFillTx/>
                <a:latin typeface="Arial" panose="020B0604020202020204"/>
                <a:ea typeface="+mn-ea"/>
                <a:cs typeface="Arial"/>
              </a:rPr>
              <a:t>Single </a:t>
            </a:r>
            <a:r>
              <a:rPr kumimoji="0" sz="2400" b="0" i="0" u="none" strike="noStrike" kern="1200" cap="none" spc="13" normalizeH="0" baseline="0" noProof="0" dirty="0">
                <a:ln>
                  <a:noFill/>
                </a:ln>
                <a:solidFill>
                  <a:srgbClr val="000000"/>
                </a:solidFill>
                <a:effectLst/>
                <a:uLnTx/>
                <a:uFillTx/>
                <a:latin typeface="Arial" panose="020B0604020202020204"/>
                <a:ea typeface="+mn-ea"/>
                <a:cs typeface="Arial"/>
              </a:rPr>
              <a:t>point </a:t>
            </a:r>
            <a:r>
              <a:rPr kumimoji="0" sz="2400" b="0" i="0" u="none" strike="noStrike" kern="1200" cap="none" spc="-13" normalizeH="0" baseline="0" noProof="0" dirty="0">
                <a:ln>
                  <a:noFill/>
                </a:ln>
                <a:solidFill>
                  <a:srgbClr val="000000"/>
                </a:solidFill>
                <a:effectLst/>
                <a:uLnTx/>
                <a:uFillTx/>
                <a:latin typeface="Arial" panose="020B0604020202020204"/>
                <a:ea typeface="+mn-ea"/>
                <a:cs typeface="Arial"/>
              </a:rPr>
              <a:t>of</a:t>
            </a:r>
            <a:r>
              <a:rPr kumimoji="0" sz="2400" b="0" i="0" u="none" strike="noStrike" kern="1200" cap="none" spc="500" normalizeH="0" baseline="0" noProof="0" dirty="0">
                <a:ln>
                  <a:noFill/>
                </a:ln>
                <a:solidFill>
                  <a:srgbClr val="000000"/>
                </a:solidFill>
                <a:effectLst/>
                <a:uLnTx/>
                <a:uFillTx/>
                <a:latin typeface="Arial" panose="020B0604020202020204"/>
                <a:ea typeface="+mn-ea"/>
                <a:cs typeface="Arial"/>
              </a:rPr>
              <a:t> </a:t>
            </a:r>
            <a:r>
              <a:rPr kumimoji="0" sz="2400" b="0" i="0" u="none" strike="noStrike" kern="1200" cap="none" spc="-13" normalizeH="0" baseline="0" noProof="0" dirty="0">
                <a:ln>
                  <a:noFill/>
                </a:ln>
                <a:solidFill>
                  <a:srgbClr val="000000"/>
                </a:solidFill>
                <a:effectLst/>
                <a:uLnTx/>
                <a:uFillTx/>
                <a:latin typeface="Arial" panose="020B0604020202020204"/>
                <a:ea typeface="+mn-ea"/>
                <a:cs typeface="Arial"/>
              </a:rPr>
              <a:t>control</a:t>
            </a:r>
            <a:endParaRPr kumimoji="0" sz="2400" b="0" i="0" u="none" strike="noStrike" kern="1200" cap="none" spc="0" normalizeH="0" baseline="0" noProof="0" dirty="0">
              <a:ln>
                <a:noFill/>
              </a:ln>
              <a:solidFill>
                <a:srgbClr val="000000"/>
              </a:solidFill>
              <a:effectLst/>
              <a:uLnTx/>
              <a:uFillTx/>
              <a:latin typeface="Arial" panose="020B0604020202020204"/>
              <a:ea typeface="+mn-ea"/>
              <a:cs typeface="Arial"/>
            </a:endParaRPr>
          </a:p>
          <a:p>
            <a:pPr marL="397923" marR="0" lvl="0" indent="-380990" algn="l" defTabSz="1219170" rtl="0" eaLnBrk="1" fontAlgn="auto" latinLnBrk="0" hangingPunct="1">
              <a:lnSpc>
                <a:spcPct val="100000"/>
              </a:lnSpc>
              <a:spcBef>
                <a:spcPts val="33"/>
              </a:spcBef>
              <a:spcAft>
                <a:spcPts val="0"/>
              </a:spcAft>
              <a:buClrTx/>
              <a:buSzTx/>
              <a:buFont typeface="Wingdings"/>
              <a:buChar char=""/>
              <a:tabLst>
                <a:tab pos="397923" algn="l"/>
              </a:tabLst>
              <a:defRPr/>
            </a:pPr>
            <a:r>
              <a:rPr kumimoji="0" sz="2400" b="0" i="0" u="none" strike="noStrike" kern="1200" cap="none" spc="-87" normalizeH="0" baseline="0" noProof="0" dirty="0">
                <a:ln>
                  <a:noFill/>
                </a:ln>
                <a:solidFill>
                  <a:srgbClr val="000000"/>
                </a:solidFill>
                <a:effectLst/>
                <a:uLnTx/>
                <a:uFillTx/>
                <a:latin typeface="Arial" panose="020B0604020202020204"/>
                <a:ea typeface="+mn-ea"/>
                <a:cs typeface="Arial"/>
              </a:rPr>
              <a:t>Single </a:t>
            </a:r>
            <a:r>
              <a:rPr kumimoji="0" sz="2400" b="0" i="0" u="none" strike="noStrike" kern="1200" cap="none" spc="13" normalizeH="0" baseline="0" noProof="0" dirty="0">
                <a:ln>
                  <a:noFill/>
                </a:ln>
                <a:solidFill>
                  <a:srgbClr val="000000"/>
                </a:solidFill>
                <a:effectLst/>
                <a:uLnTx/>
                <a:uFillTx/>
                <a:latin typeface="Arial" panose="020B0604020202020204"/>
                <a:ea typeface="+mn-ea"/>
                <a:cs typeface="Arial"/>
              </a:rPr>
              <a:t>point </a:t>
            </a:r>
            <a:r>
              <a:rPr kumimoji="0" sz="2400" b="0" i="0" u="none" strike="noStrike" kern="1200" cap="none" spc="-13" normalizeH="0" baseline="0" noProof="0" dirty="0">
                <a:ln>
                  <a:noFill/>
                </a:ln>
                <a:solidFill>
                  <a:srgbClr val="000000"/>
                </a:solidFill>
                <a:effectLst/>
                <a:uLnTx/>
                <a:uFillTx/>
                <a:latin typeface="Arial" panose="020B0604020202020204"/>
                <a:ea typeface="+mn-ea"/>
                <a:cs typeface="Arial"/>
              </a:rPr>
              <a:t>of</a:t>
            </a:r>
            <a:r>
              <a:rPr kumimoji="0" sz="2400" b="0" i="0" u="none" strike="noStrike" kern="1200" cap="none" spc="513" normalizeH="0" baseline="0" noProof="0" dirty="0">
                <a:ln>
                  <a:noFill/>
                </a:ln>
                <a:solidFill>
                  <a:srgbClr val="000000"/>
                </a:solidFill>
                <a:effectLst/>
                <a:uLnTx/>
                <a:uFillTx/>
                <a:latin typeface="Arial" panose="020B0604020202020204"/>
                <a:ea typeface="+mn-ea"/>
                <a:cs typeface="Arial"/>
              </a:rPr>
              <a:t> </a:t>
            </a:r>
            <a:r>
              <a:rPr kumimoji="0" sz="2400" b="0" i="0" u="none" strike="noStrike" kern="1200" cap="none" spc="-80" normalizeH="0" baseline="0" noProof="0" dirty="0">
                <a:ln>
                  <a:noFill/>
                </a:ln>
                <a:solidFill>
                  <a:srgbClr val="000000"/>
                </a:solidFill>
                <a:effectLst/>
                <a:uLnTx/>
                <a:uFillTx/>
                <a:latin typeface="Arial" panose="020B0604020202020204"/>
                <a:ea typeface="+mn-ea"/>
                <a:cs typeface="Arial"/>
              </a:rPr>
              <a:t>enforcement</a:t>
            </a:r>
            <a:endParaRPr kumimoji="0" sz="2400" b="0" i="0" u="none" strike="noStrike" kern="1200" cap="none" spc="0" normalizeH="0" baseline="0" noProof="0" dirty="0">
              <a:ln>
                <a:noFill/>
              </a:ln>
              <a:solidFill>
                <a:srgbClr val="000000"/>
              </a:solidFill>
              <a:effectLst/>
              <a:uLnTx/>
              <a:uFillTx/>
              <a:latin typeface="Arial" panose="020B0604020202020204"/>
              <a:ea typeface="+mn-ea"/>
              <a:cs typeface="Arial"/>
            </a:endParaRPr>
          </a:p>
        </p:txBody>
      </p:sp>
      <p:sp>
        <p:nvSpPr>
          <p:cNvPr id="96" name="object 54">
            <a:extLst>
              <a:ext uri="{FF2B5EF4-FFF2-40B4-BE49-F238E27FC236}">
                <a16:creationId xmlns:a16="http://schemas.microsoft.com/office/drawing/2014/main" id="{3B14030D-D934-D8AA-C1A4-BD72FA0E7CB3}"/>
              </a:ext>
            </a:extLst>
          </p:cNvPr>
          <p:cNvSpPr/>
          <p:nvPr/>
        </p:nvSpPr>
        <p:spPr>
          <a:xfrm>
            <a:off x="5452809" y="5027659"/>
            <a:ext cx="1543735" cy="1683128"/>
          </a:xfrm>
          <a:prstGeom prst="rect">
            <a:avLst/>
          </a:prstGeom>
          <a:blipFill>
            <a:blip r:embed="rId14"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97" name="object 55">
            <a:extLst>
              <a:ext uri="{FF2B5EF4-FFF2-40B4-BE49-F238E27FC236}">
                <a16:creationId xmlns:a16="http://schemas.microsoft.com/office/drawing/2014/main" id="{D68F9830-02DE-424C-C056-3715DE114055}"/>
              </a:ext>
            </a:extLst>
          </p:cNvPr>
          <p:cNvSpPr/>
          <p:nvPr/>
        </p:nvSpPr>
        <p:spPr>
          <a:xfrm>
            <a:off x="6782953" y="1407694"/>
            <a:ext cx="1081193" cy="447040"/>
          </a:xfrm>
          <a:custGeom>
            <a:avLst/>
            <a:gdLst/>
            <a:ahLst/>
            <a:cxnLst/>
            <a:rect l="l" t="t" r="r" b="b"/>
            <a:pathLst>
              <a:path w="810895" h="335280">
                <a:moveTo>
                  <a:pt x="167639" y="0"/>
                </a:moveTo>
                <a:lnTo>
                  <a:pt x="0" y="167640"/>
                </a:lnTo>
                <a:lnTo>
                  <a:pt x="167639" y="335280"/>
                </a:lnTo>
                <a:lnTo>
                  <a:pt x="167639" y="251460"/>
                </a:lnTo>
                <a:lnTo>
                  <a:pt x="810729" y="251460"/>
                </a:lnTo>
                <a:lnTo>
                  <a:pt x="810729" y="83820"/>
                </a:lnTo>
                <a:lnTo>
                  <a:pt x="167639" y="83820"/>
                </a:lnTo>
                <a:lnTo>
                  <a:pt x="167639" y="0"/>
                </a:lnTo>
                <a:close/>
              </a:path>
            </a:pathLst>
          </a:custGeom>
          <a:solidFill>
            <a:srgbClr val="3DDBD9"/>
          </a:solid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01" name="Table 70">
            <a:extLst>
              <a:ext uri="{FF2B5EF4-FFF2-40B4-BE49-F238E27FC236}">
                <a16:creationId xmlns:a16="http://schemas.microsoft.com/office/drawing/2014/main" id="{62F21025-E012-1532-8265-367738CC2F88}"/>
              </a:ext>
            </a:extLst>
          </p:cNvPr>
          <p:cNvGraphicFramePr>
            <a:graphicFrameLocks noGrp="1"/>
          </p:cNvGraphicFramePr>
          <p:nvPr/>
        </p:nvGraphicFramePr>
        <p:xfrm>
          <a:off x="3249091" y="3449929"/>
          <a:ext cx="6559656" cy="640080"/>
        </p:xfrm>
        <a:graphic>
          <a:graphicData uri="http://schemas.openxmlformats.org/drawingml/2006/table">
            <a:tbl>
              <a:tblPr firstRow="1" bandRow="1"/>
              <a:tblGrid>
                <a:gridCol w="1093276">
                  <a:extLst>
                    <a:ext uri="{9D8B030D-6E8A-4147-A177-3AD203B41FA5}">
                      <a16:colId xmlns:a16="http://schemas.microsoft.com/office/drawing/2014/main" val="428682662"/>
                    </a:ext>
                  </a:extLst>
                </a:gridCol>
                <a:gridCol w="1268397">
                  <a:extLst>
                    <a:ext uri="{9D8B030D-6E8A-4147-A177-3AD203B41FA5}">
                      <a16:colId xmlns:a16="http://schemas.microsoft.com/office/drawing/2014/main" val="2752783896"/>
                    </a:ext>
                  </a:extLst>
                </a:gridCol>
                <a:gridCol w="918155">
                  <a:extLst>
                    <a:ext uri="{9D8B030D-6E8A-4147-A177-3AD203B41FA5}">
                      <a16:colId xmlns:a16="http://schemas.microsoft.com/office/drawing/2014/main" val="3848905721"/>
                    </a:ext>
                  </a:extLst>
                </a:gridCol>
                <a:gridCol w="1093276">
                  <a:extLst>
                    <a:ext uri="{9D8B030D-6E8A-4147-A177-3AD203B41FA5}">
                      <a16:colId xmlns:a16="http://schemas.microsoft.com/office/drawing/2014/main" val="42689335"/>
                    </a:ext>
                  </a:extLst>
                </a:gridCol>
                <a:gridCol w="1093276">
                  <a:extLst>
                    <a:ext uri="{9D8B030D-6E8A-4147-A177-3AD203B41FA5}">
                      <a16:colId xmlns:a16="http://schemas.microsoft.com/office/drawing/2014/main" val="1236619725"/>
                    </a:ext>
                  </a:extLst>
                </a:gridCol>
                <a:gridCol w="1093276">
                  <a:extLst>
                    <a:ext uri="{9D8B030D-6E8A-4147-A177-3AD203B41FA5}">
                      <a16:colId xmlns:a16="http://schemas.microsoft.com/office/drawing/2014/main" val="1841645019"/>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800" dirty="0">
                          <a:solidFill>
                            <a:schemeClr val="bg1"/>
                          </a:solidFill>
                        </a:rPr>
                        <a:t>NRIC</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800" dirty="0">
                          <a:solidFill>
                            <a:schemeClr val="bg1"/>
                          </a:solidFill>
                        </a:rPr>
                        <a:t>Suspect (Y/N)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800" dirty="0">
                          <a:solidFill>
                            <a:schemeClr val="bg1"/>
                          </a:solidFill>
                        </a:rPr>
                        <a:t>Phone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800" dirty="0">
                          <a:solidFill>
                            <a:schemeClr val="bg1"/>
                          </a:solidFill>
                        </a:rPr>
                        <a:t>Age </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800" dirty="0">
                          <a:solidFill>
                            <a:schemeClr val="bg1"/>
                          </a:solidFill>
                        </a:rPr>
                        <a:t>Email</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800" dirty="0">
                          <a:solidFill>
                            <a:schemeClr val="bg1"/>
                          </a:solidFill>
                        </a:rPr>
                        <a:t>Credit Card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462517312"/>
                  </a:ext>
                </a:extLst>
              </a:tr>
            </a:tbl>
          </a:graphicData>
        </a:graphic>
      </p:graphicFrame>
      <p:sp>
        <p:nvSpPr>
          <p:cNvPr id="103" name="TextBox 102">
            <a:extLst>
              <a:ext uri="{FF2B5EF4-FFF2-40B4-BE49-F238E27FC236}">
                <a16:creationId xmlns:a16="http://schemas.microsoft.com/office/drawing/2014/main" id="{9263E2C1-70E5-32E0-0AB7-E8D23FFFB98C}"/>
              </a:ext>
            </a:extLst>
          </p:cNvPr>
          <p:cNvSpPr txBox="1"/>
          <p:nvPr/>
        </p:nvSpPr>
        <p:spPr>
          <a:xfrm>
            <a:off x="3324848" y="4592187"/>
            <a:ext cx="70104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F62FE"/>
                </a:solidFill>
                <a:effectLst/>
                <a:uLnTx/>
                <a:uFillTx/>
                <a:latin typeface="IBM Plex Sans Light"/>
                <a:ea typeface="IBM Plex Sans" charset="0"/>
                <a:cs typeface="IBM Plex Sans" charset="0"/>
              </a:rPr>
              <a:t>If classification = ‘PII’’ and business term = ‘suspect’  then mask column</a:t>
            </a:r>
          </a:p>
        </p:txBody>
      </p:sp>
      <p:sp>
        <p:nvSpPr>
          <p:cNvPr id="104" name="TextBox 103">
            <a:extLst>
              <a:ext uri="{FF2B5EF4-FFF2-40B4-BE49-F238E27FC236}">
                <a16:creationId xmlns:a16="http://schemas.microsoft.com/office/drawing/2014/main" id="{A5DB1D28-DE58-8856-AA60-73C4278202FF}"/>
              </a:ext>
            </a:extLst>
          </p:cNvPr>
          <p:cNvSpPr txBox="1"/>
          <p:nvPr/>
        </p:nvSpPr>
        <p:spPr>
          <a:xfrm>
            <a:off x="3358896" y="2695424"/>
            <a:ext cx="95523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Light"/>
                <a:ea typeface="IBM Plex Sans" charset="0"/>
                <a:cs typeface="IBM Plex Sans" charset="0"/>
              </a:rPr>
              <a:t>Email</a:t>
            </a:r>
          </a:p>
        </p:txBody>
      </p:sp>
      <p:sp>
        <p:nvSpPr>
          <p:cNvPr id="108" name="Oval 107">
            <a:extLst>
              <a:ext uri="{FF2B5EF4-FFF2-40B4-BE49-F238E27FC236}">
                <a16:creationId xmlns:a16="http://schemas.microsoft.com/office/drawing/2014/main" id="{5823ACB6-DF88-01CB-FAE1-1FDFD36DCFFA}"/>
              </a:ext>
            </a:extLst>
          </p:cNvPr>
          <p:cNvSpPr/>
          <p:nvPr/>
        </p:nvSpPr>
        <p:spPr>
          <a:xfrm>
            <a:off x="5613707" y="1303088"/>
            <a:ext cx="1029853" cy="7204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panose="020B0604020202020204"/>
                <a:ea typeface="+mn-ea"/>
                <a:cs typeface="+mn-cs"/>
              </a:rPr>
              <a:t>PII</a:t>
            </a:r>
          </a:p>
        </p:txBody>
      </p:sp>
      <p:sp>
        <p:nvSpPr>
          <p:cNvPr id="2" name="Title 2">
            <a:extLst>
              <a:ext uri="{FF2B5EF4-FFF2-40B4-BE49-F238E27FC236}">
                <a16:creationId xmlns:a16="http://schemas.microsoft.com/office/drawing/2014/main" id="{0399F505-6E37-808E-37B1-7980A892889A}"/>
              </a:ext>
            </a:extLst>
          </p:cNvPr>
          <p:cNvSpPr>
            <a:spLocks noGrp="1"/>
          </p:cNvSpPr>
          <p:nvPr>
            <p:ph type="title"/>
          </p:nvPr>
        </p:nvSpPr>
        <p:spPr>
          <a:xfrm>
            <a:off x="363255" y="627140"/>
            <a:ext cx="11442922" cy="429116"/>
          </a:xfrm>
        </p:spPr>
        <p:txBody>
          <a:bodyPr/>
          <a:lstStyle/>
          <a:p>
            <a:r>
              <a:rPr lang="en-US" b="1" dirty="0"/>
              <a:t>B1.7.8: Application Security (Protection of PII / Sensitive Data)</a:t>
            </a:r>
            <a:br>
              <a:rPr lang="en-SG" b="1" dirty="0"/>
            </a:br>
            <a:endParaRPr lang="en-US" b="1" dirty="0"/>
          </a:p>
        </p:txBody>
      </p:sp>
    </p:spTree>
    <p:extLst>
      <p:ext uri="{BB962C8B-B14F-4D97-AF65-F5344CB8AC3E}">
        <p14:creationId xmlns:p14="http://schemas.microsoft.com/office/powerpoint/2010/main" val="40597177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B348D3-6340-AAA7-E2B8-951D9126CBA6}"/>
              </a:ext>
            </a:extLst>
          </p:cNvPr>
          <p:cNvSpPr>
            <a:spLocks noGrp="1"/>
          </p:cNvSpPr>
          <p:nvPr>
            <p:ph idx="1"/>
          </p:nvPr>
        </p:nvSpPr>
        <p:spPr/>
        <p:txBody>
          <a:bodyPr/>
          <a:lstStyle/>
          <a:p>
            <a:r>
              <a:rPr lang="en-SG" dirty="0"/>
              <a:t>With respect to the contents of this notebook, </a:t>
            </a:r>
            <a:r>
              <a:rPr lang="en-SG" b="1" dirty="0"/>
              <a:t>Section #1</a:t>
            </a:r>
            <a:r>
              <a:rPr lang="en-SG" dirty="0"/>
              <a:t> includes cells with code to import needed Python libraries, setup connection variables, connect to Watson Query, and run a query to verify the connection was successful</a:t>
            </a:r>
            <a:endParaRPr lang="en-US" dirty="0"/>
          </a:p>
        </p:txBody>
      </p:sp>
      <p:sp>
        <p:nvSpPr>
          <p:cNvPr id="3" name="Title 2">
            <a:extLst>
              <a:ext uri="{FF2B5EF4-FFF2-40B4-BE49-F238E27FC236}">
                <a16:creationId xmlns:a16="http://schemas.microsoft.com/office/drawing/2014/main" id="{D1C87866-1DD6-F52B-1EA6-4F2FA0B0B825}"/>
              </a:ext>
            </a:extLst>
          </p:cNvPr>
          <p:cNvSpPr>
            <a:spLocks noGrp="1"/>
          </p:cNvSpPr>
          <p:nvPr>
            <p:ph type="title"/>
          </p:nvPr>
        </p:nvSpPr>
        <p:spPr/>
        <p:txBody>
          <a:bodyPr/>
          <a:lstStyle/>
          <a:p>
            <a:r>
              <a:rPr lang="en-US" dirty="0"/>
              <a:t>Data Virtualization </a:t>
            </a:r>
          </a:p>
        </p:txBody>
      </p:sp>
      <p:pic>
        <p:nvPicPr>
          <p:cNvPr id="5" name="Picture 4" descr="A screenshot of a computer&#10;&#10;Description automatically generated with low confidence">
            <a:extLst>
              <a:ext uri="{FF2B5EF4-FFF2-40B4-BE49-F238E27FC236}">
                <a16:creationId xmlns:a16="http://schemas.microsoft.com/office/drawing/2014/main" id="{E913120F-0AEA-D4CF-FDAD-39DDBED42E5D}"/>
              </a:ext>
            </a:extLst>
          </p:cNvPr>
          <p:cNvPicPr>
            <a:picLocks noChangeAspect="1"/>
          </p:cNvPicPr>
          <p:nvPr/>
        </p:nvPicPr>
        <p:blipFill>
          <a:blip r:embed="rId2"/>
          <a:stretch>
            <a:fillRect/>
          </a:stretch>
        </p:blipFill>
        <p:spPr>
          <a:xfrm>
            <a:off x="478996" y="2332921"/>
            <a:ext cx="10868910" cy="4142020"/>
          </a:xfrm>
          <a:prstGeom prst="rect">
            <a:avLst/>
          </a:prstGeom>
        </p:spPr>
      </p:pic>
    </p:spTree>
    <p:extLst>
      <p:ext uri="{BB962C8B-B14F-4D97-AF65-F5344CB8AC3E}">
        <p14:creationId xmlns:p14="http://schemas.microsoft.com/office/powerpoint/2010/main" val="2793841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B00871-2DF3-F0A1-8D79-91AC4C4E8DBE}"/>
              </a:ext>
            </a:extLst>
          </p:cNvPr>
          <p:cNvSpPr>
            <a:spLocks noGrp="1"/>
          </p:cNvSpPr>
          <p:nvPr>
            <p:ph idx="1"/>
          </p:nvPr>
        </p:nvSpPr>
        <p:spPr/>
        <p:txBody>
          <a:bodyPr/>
          <a:lstStyle/>
          <a:p>
            <a:r>
              <a:rPr lang="en-SG" dirty="0"/>
              <a:t>The primary capability of data virtualization in Watson Query is to virtualize data sources so that data can remain in-place while it is accessed through a single framework. However, as a way to improve query performance, a cache can be created locally to store query results. When subsequent queries are executed, the query engine will automatically determine whether data can be served from a cache rather than the base data source(s), resulting in improved query performance. In fact, Watson Query can recommend caches that would improve query performance, and even write the SQL to create them, based on query history. Caches can be refreshed frequently (every hour, for example) to ensure the cached data remains current.</a:t>
            </a:r>
          </a:p>
          <a:p>
            <a:endParaRPr lang="en-SG" dirty="0"/>
          </a:p>
          <a:p>
            <a:pPr>
              <a:buFont typeface="+mj-lt"/>
              <a:buAutoNum type="arabicPeriod"/>
            </a:pPr>
            <a:r>
              <a:rPr lang="en-SG" dirty="0"/>
              <a:t>Open a new browser window and log in to </a:t>
            </a:r>
            <a:r>
              <a:rPr lang="en-SG" dirty="0">
                <a:hlinkClick r:id="rId2"/>
              </a:rPr>
              <a:t>Cloud Pak for Data as a Service</a:t>
            </a:r>
            <a:r>
              <a:rPr lang="en-SG" dirty="0"/>
              <a:t>.</a:t>
            </a:r>
          </a:p>
          <a:p>
            <a:pPr>
              <a:buFont typeface="+mj-lt"/>
              <a:buAutoNum type="arabicPeriod"/>
            </a:pPr>
            <a:r>
              <a:rPr lang="en-SG" dirty="0"/>
              <a:t>Click the </a:t>
            </a:r>
            <a:r>
              <a:rPr lang="en-SG" b="1" dirty="0"/>
              <a:t>Navigation (hamburger)</a:t>
            </a:r>
            <a:r>
              <a:rPr lang="en-SG" dirty="0"/>
              <a:t> icon in the upper-left corner and select </a:t>
            </a:r>
            <a:r>
              <a:rPr lang="en-SG" b="1" dirty="0"/>
              <a:t>Data &gt; Data virtualization</a:t>
            </a:r>
            <a:r>
              <a:rPr lang="en-SG" dirty="0"/>
              <a:t>.</a:t>
            </a:r>
          </a:p>
          <a:p>
            <a:pPr>
              <a:buFont typeface="+mj-lt"/>
              <a:buAutoNum type="arabicPeriod"/>
            </a:pPr>
            <a:r>
              <a:rPr lang="en-SG" dirty="0"/>
              <a:t>Select </a:t>
            </a:r>
            <a:r>
              <a:rPr lang="en-SG" b="1" dirty="0"/>
              <a:t>Virtualization &gt; Cache management</a:t>
            </a:r>
            <a:r>
              <a:rPr lang="en-SG" dirty="0"/>
              <a:t> from the side menu. This option is only visible to users with the </a:t>
            </a:r>
            <a:r>
              <a:rPr lang="en-SG" i="1" dirty="0"/>
              <a:t>Manager</a:t>
            </a:r>
            <a:r>
              <a:rPr lang="en-SG" dirty="0"/>
              <a:t> role, which you have.</a:t>
            </a:r>
          </a:p>
          <a:p>
            <a:endParaRPr lang="en-US" dirty="0"/>
          </a:p>
        </p:txBody>
      </p:sp>
      <p:sp>
        <p:nvSpPr>
          <p:cNvPr id="3" name="Title 2">
            <a:extLst>
              <a:ext uri="{FF2B5EF4-FFF2-40B4-BE49-F238E27FC236}">
                <a16:creationId xmlns:a16="http://schemas.microsoft.com/office/drawing/2014/main" id="{C71C2B78-4B23-F5F6-DE73-DD79DD23AD93}"/>
              </a:ext>
            </a:extLst>
          </p:cNvPr>
          <p:cNvSpPr>
            <a:spLocks noGrp="1"/>
          </p:cNvSpPr>
          <p:nvPr>
            <p:ph type="title"/>
          </p:nvPr>
        </p:nvSpPr>
        <p:spPr/>
        <p:txBody>
          <a:bodyPr/>
          <a:lstStyle/>
          <a:p>
            <a:r>
              <a:rPr lang="en-SG" b="1" dirty="0"/>
              <a:t>Data Caching</a:t>
            </a:r>
            <a:br>
              <a:rPr lang="en-SG" b="1" dirty="0"/>
            </a:b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EDEC39E-09F4-050E-99D6-F22CF00F077B}"/>
              </a:ext>
            </a:extLst>
          </p:cNvPr>
          <p:cNvPicPr>
            <a:picLocks noChangeAspect="1"/>
          </p:cNvPicPr>
          <p:nvPr/>
        </p:nvPicPr>
        <p:blipFill>
          <a:blip r:embed="rId3"/>
          <a:stretch>
            <a:fillRect/>
          </a:stretch>
        </p:blipFill>
        <p:spPr>
          <a:xfrm>
            <a:off x="529661" y="4114189"/>
            <a:ext cx="7453359" cy="2363421"/>
          </a:xfrm>
          <a:prstGeom prst="rect">
            <a:avLst/>
          </a:prstGeom>
        </p:spPr>
      </p:pic>
    </p:spTree>
    <p:extLst>
      <p:ext uri="{BB962C8B-B14F-4D97-AF65-F5344CB8AC3E}">
        <p14:creationId xmlns:p14="http://schemas.microsoft.com/office/powerpoint/2010/main" val="32647647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516540-F01D-935B-1789-17A2FC377FBF}"/>
              </a:ext>
            </a:extLst>
          </p:cNvPr>
          <p:cNvSpPr>
            <a:spLocks noGrp="1"/>
          </p:cNvSpPr>
          <p:nvPr>
            <p:ph idx="1"/>
          </p:nvPr>
        </p:nvSpPr>
        <p:spPr/>
        <p:txBody>
          <a:bodyPr/>
          <a:lstStyle/>
          <a:p>
            <a:r>
              <a:rPr lang="en-SG" dirty="0"/>
              <a:t>On the </a:t>
            </a:r>
            <a:r>
              <a:rPr lang="en-SG" b="1" dirty="0"/>
              <a:t>Cache management</a:t>
            </a:r>
            <a:r>
              <a:rPr lang="en-SG" dirty="0"/>
              <a:t> page you can create and manage data caches, as well as monitor the storage utilization and responsiveness of your caches.</a:t>
            </a:r>
          </a:p>
          <a:p>
            <a:r>
              <a:rPr lang="en-SG" b="1" dirty="0"/>
              <a:t>Cache storage</a:t>
            </a:r>
            <a:r>
              <a:rPr lang="en-SG" dirty="0"/>
              <a:t> information is visible in the upper-left portion of the screen. This includes the amount of storage used for both </a:t>
            </a:r>
            <a:r>
              <a:rPr lang="en-SG" i="1" dirty="0"/>
              <a:t>active</a:t>
            </a:r>
            <a:r>
              <a:rPr lang="en-SG" dirty="0"/>
              <a:t> and </a:t>
            </a:r>
            <a:r>
              <a:rPr lang="en-SG" i="1" dirty="0"/>
              <a:t>inactive</a:t>
            </a:r>
            <a:r>
              <a:rPr lang="en-SG" dirty="0"/>
              <a:t> caches. Query optimization considers only active caches for improving the performance of queries. Inactive caches are caches that have been deactivated and can't be used for query optimization.</a:t>
            </a:r>
          </a:p>
          <a:p>
            <a:r>
              <a:rPr lang="en-SG" dirty="0"/>
              <a:t>The upper-right portion of the screen shows query </a:t>
            </a:r>
            <a:r>
              <a:rPr lang="en-SG" b="1" dirty="0"/>
              <a:t>responsiveness</a:t>
            </a:r>
            <a:r>
              <a:rPr lang="en-SG" dirty="0"/>
              <a:t>. Here you can monitor how many queries ran in a specific execution time period. You can also compare the responsiveness of queries that use data caches and queries that do not use data caches.</a:t>
            </a:r>
          </a:p>
          <a:p>
            <a:r>
              <a:rPr lang="en-SG" dirty="0"/>
              <a:t>Active data caches can be viewed and managed in the </a:t>
            </a:r>
            <a:r>
              <a:rPr lang="en-SG" b="1" dirty="0"/>
              <a:t>Active data caches</a:t>
            </a:r>
            <a:r>
              <a:rPr lang="en-SG" dirty="0"/>
              <a:t> tab at the bottom of the screen. Caches that have been deactivated are listed in the </a:t>
            </a:r>
            <a:r>
              <a:rPr lang="en-SG" b="1" dirty="0"/>
              <a:t>Inactive data caches</a:t>
            </a:r>
            <a:r>
              <a:rPr lang="en-SG" dirty="0"/>
              <a:t> tab. Cache recommendations made by Watson Query can be found in the </a:t>
            </a:r>
            <a:r>
              <a:rPr lang="en-SG" b="1" dirty="0"/>
              <a:t>Recommended data caches</a:t>
            </a:r>
            <a:r>
              <a:rPr lang="en-SG" dirty="0"/>
              <a:t> tab.</a:t>
            </a:r>
          </a:p>
          <a:p>
            <a:r>
              <a:rPr lang="en-SG" dirty="0"/>
              <a:t>Select the </a:t>
            </a:r>
            <a:r>
              <a:rPr lang="en-SG" b="1" dirty="0"/>
              <a:t>Recommended data caches</a:t>
            </a:r>
            <a:r>
              <a:rPr lang="en-SG" dirty="0"/>
              <a:t> tab.</a:t>
            </a:r>
          </a:p>
          <a:p>
            <a:endParaRPr lang="en-US" dirty="0"/>
          </a:p>
        </p:txBody>
      </p:sp>
      <p:sp>
        <p:nvSpPr>
          <p:cNvPr id="3" name="Title 2">
            <a:extLst>
              <a:ext uri="{FF2B5EF4-FFF2-40B4-BE49-F238E27FC236}">
                <a16:creationId xmlns:a16="http://schemas.microsoft.com/office/drawing/2014/main" id="{A2D45DA8-A7AD-985D-D3B6-8555B79C6D9D}"/>
              </a:ext>
            </a:extLst>
          </p:cNvPr>
          <p:cNvSpPr>
            <a:spLocks noGrp="1"/>
          </p:cNvSpPr>
          <p:nvPr>
            <p:ph type="title"/>
          </p:nvPr>
        </p:nvSpPr>
        <p:spPr/>
        <p:txBody>
          <a:bodyPr/>
          <a:lstStyle/>
          <a:p>
            <a:r>
              <a:rPr lang="en-SG" b="1" dirty="0"/>
              <a:t>Data Caching</a:t>
            </a:r>
            <a:endParaRPr lang="en-US" dirty="0"/>
          </a:p>
        </p:txBody>
      </p:sp>
      <p:pic>
        <p:nvPicPr>
          <p:cNvPr id="5" name="Picture 4" descr="A screenshot of a chat&#10;&#10;Description automatically generated with medium confidence">
            <a:extLst>
              <a:ext uri="{FF2B5EF4-FFF2-40B4-BE49-F238E27FC236}">
                <a16:creationId xmlns:a16="http://schemas.microsoft.com/office/drawing/2014/main" id="{D41210D3-C02C-73C9-A9C8-E8B9C2BDFC87}"/>
              </a:ext>
            </a:extLst>
          </p:cNvPr>
          <p:cNvPicPr>
            <a:picLocks noChangeAspect="1"/>
          </p:cNvPicPr>
          <p:nvPr/>
        </p:nvPicPr>
        <p:blipFill>
          <a:blip r:embed="rId2"/>
          <a:stretch>
            <a:fillRect/>
          </a:stretch>
        </p:blipFill>
        <p:spPr>
          <a:xfrm>
            <a:off x="729465" y="4307942"/>
            <a:ext cx="7772400" cy="1975916"/>
          </a:xfrm>
          <a:prstGeom prst="rect">
            <a:avLst/>
          </a:prstGeom>
        </p:spPr>
      </p:pic>
    </p:spTree>
    <p:extLst>
      <p:ext uri="{BB962C8B-B14F-4D97-AF65-F5344CB8AC3E}">
        <p14:creationId xmlns:p14="http://schemas.microsoft.com/office/powerpoint/2010/main" val="36025426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1CE6CE-8F46-129D-B0B0-692703AA7C24}"/>
              </a:ext>
            </a:extLst>
          </p:cNvPr>
          <p:cNvSpPr>
            <a:spLocks noGrp="1"/>
          </p:cNvSpPr>
          <p:nvPr>
            <p:ph idx="1"/>
          </p:nvPr>
        </p:nvSpPr>
        <p:spPr>
          <a:xfrm>
            <a:off x="363256" y="1290251"/>
            <a:ext cx="11442921" cy="4574540"/>
          </a:xfrm>
        </p:spPr>
        <p:txBody>
          <a:bodyPr/>
          <a:lstStyle/>
          <a:p>
            <a:r>
              <a:rPr lang="en-SG" sz="1100" b="1" dirty="0"/>
              <a:t>To improve query performance:</a:t>
            </a:r>
            <a:endParaRPr lang="en-SG" sz="1100" dirty="0"/>
          </a:p>
          <a:p>
            <a:pPr marL="9525" indent="-9525"/>
            <a:r>
              <a:rPr lang="en-SG" sz="1100" dirty="0"/>
              <a:t> </a:t>
            </a:r>
            <a:r>
              <a:rPr lang="en-SG" sz="1000" dirty="0"/>
              <a:t>- Cache can be created locally to store query results.</a:t>
            </a:r>
            <a:br>
              <a:rPr lang="en-SG" sz="1000" dirty="0"/>
            </a:br>
            <a:br>
              <a:rPr lang="en-SG" sz="1000" dirty="0"/>
            </a:br>
            <a:r>
              <a:rPr lang="en-SG" sz="1000" dirty="0"/>
              <a:t> - query engine will automatically determine whether data can be served from a cache rather than the base data source(s), resulting in </a:t>
            </a:r>
            <a:br>
              <a:rPr lang="en-SG" sz="1000" dirty="0"/>
            </a:br>
            <a:r>
              <a:rPr lang="en-SG" sz="1000" dirty="0"/>
              <a:t>    improved query performance.</a:t>
            </a:r>
            <a:br>
              <a:rPr lang="en-SG" sz="1000" dirty="0"/>
            </a:br>
            <a:br>
              <a:rPr lang="en-SG" sz="1000" dirty="0"/>
            </a:br>
            <a:r>
              <a:rPr lang="en-SG" sz="1000" dirty="0"/>
              <a:t>- Watson Query can recommend caches that would improve query performance, and even write the SQL to create them, based on query </a:t>
            </a:r>
            <a:br>
              <a:rPr lang="en-SG" sz="1000" dirty="0"/>
            </a:br>
            <a:r>
              <a:rPr lang="en-SG" sz="1000" dirty="0"/>
              <a:t>   history.</a:t>
            </a:r>
            <a:br>
              <a:rPr lang="en-SG" sz="1000" dirty="0"/>
            </a:br>
            <a:br>
              <a:rPr lang="en-SG" sz="1000" dirty="0"/>
            </a:br>
            <a:r>
              <a:rPr lang="en-SG" sz="1000" dirty="0"/>
              <a:t>- Caches can be refreshed frequently (every hour, for example) to ensure the cached data remains current.</a:t>
            </a:r>
            <a:br>
              <a:rPr lang="en-SG" sz="1000" dirty="0"/>
            </a:br>
            <a:br>
              <a:rPr lang="en-SG" sz="1000" dirty="0"/>
            </a:br>
            <a:r>
              <a:rPr lang="en-SG" sz="1000" dirty="0"/>
              <a:t>- On </a:t>
            </a:r>
            <a:r>
              <a:rPr lang="en-SG" sz="1000" b="1" dirty="0"/>
              <a:t>the Cache management page </a:t>
            </a:r>
            <a:r>
              <a:rPr lang="en-SG" sz="1000" dirty="0"/>
              <a:t>you can create and manage data caches, as well as monitor the storage utilization and responsiveness of your caches.</a:t>
            </a:r>
            <a:br>
              <a:rPr lang="en-SG" sz="1000" dirty="0"/>
            </a:br>
            <a:br>
              <a:rPr lang="en-SG" sz="1000" dirty="0"/>
            </a:br>
            <a:r>
              <a:rPr lang="en-SG" sz="1000" dirty="0"/>
              <a:t>- </a:t>
            </a:r>
            <a:r>
              <a:rPr lang="en-SG" sz="1100" b="1" dirty="0"/>
              <a:t>Cache storage</a:t>
            </a:r>
            <a:r>
              <a:rPr lang="en-SG" sz="1100" dirty="0"/>
              <a:t> information is visible in the upper-left portion of the screen. This includes the amount of storage used for both </a:t>
            </a:r>
            <a:r>
              <a:rPr lang="en-SG" sz="1100" i="1" dirty="0"/>
              <a:t>active</a:t>
            </a:r>
            <a:r>
              <a:rPr lang="en-SG" sz="1100" dirty="0"/>
              <a:t> and </a:t>
            </a:r>
            <a:r>
              <a:rPr lang="en-SG" sz="1100" i="1" dirty="0"/>
              <a:t>inactive</a:t>
            </a:r>
            <a:r>
              <a:rPr lang="en-SG" sz="1100" dirty="0"/>
              <a:t> caches. Query optimization considers only active caches for improving the performance of queries. Inactive caches are caches that have been deactivated and can't be used for query optimization.</a:t>
            </a:r>
            <a:endParaRPr lang="en-SG" sz="1000" dirty="0"/>
          </a:p>
          <a:p>
            <a:endParaRPr lang="en-SG" dirty="0"/>
          </a:p>
        </p:txBody>
      </p:sp>
      <p:sp>
        <p:nvSpPr>
          <p:cNvPr id="3" name="Title 2">
            <a:extLst>
              <a:ext uri="{FF2B5EF4-FFF2-40B4-BE49-F238E27FC236}">
                <a16:creationId xmlns:a16="http://schemas.microsoft.com/office/drawing/2014/main" id="{66485409-985B-A0FA-40F4-9FEB77397D82}"/>
              </a:ext>
            </a:extLst>
          </p:cNvPr>
          <p:cNvSpPr>
            <a:spLocks noGrp="1"/>
          </p:cNvSpPr>
          <p:nvPr>
            <p:ph type="title"/>
          </p:nvPr>
        </p:nvSpPr>
        <p:spPr/>
        <p:txBody>
          <a:bodyPr/>
          <a:lstStyle/>
          <a:p>
            <a:r>
              <a:rPr lang="en-US" dirty="0"/>
              <a:t>Intelligent caching</a:t>
            </a:r>
          </a:p>
        </p:txBody>
      </p:sp>
      <p:pic>
        <p:nvPicPr>
          <p:cNvPr id="5" name="Picture 4" descr="A screenshot of a computer&#10;&#10;Description automatically generated with low confidence">
            <a:extLst>
              <a:ext uri="{FF2B5EF4-FFF2-40B4-BE49-F238E27FC236}">
                <a16:creationId xmlns:a16="http://schemas.microsoft.com/office/drawing/2014/main" id="{7A4C8744-8A37-6672-EE62-83510D8D2DF7}"/>
              </a:ext>
            </a:extLst>
          </p:cNvPr>
          <p:cNvPicPr>
            <a:picLocks noChangeAspect="1"/>
          </p:cNvPicPr>
          <p:nvPr/>
        </p:nvPicPr>
        <p:blipFill>
          <a:blip r:embed="rId2"/>
          <a:stretch>
            <a:fillRect/>
          </a:stretch>
        </p:blipFill>
        <p:spPr>
          <a:xfrm>
            <a:off x="363255" y="3654682"/>
            <a:ext cx="8861789" cy="2793114"/>
          </a:xfrm>
          <a:prstGeom prst="rect">
            <a:avLst/>
          </a:prstGeom>
        </p:spPr>
      </p:pic>
    </p:spTree>
    <p:extLst>
      <p:ext uri="{BB962C8B-B14F-4D97-AF65-F5344CB8AC3E}">
        <p14:creationId xmlns:p14="http://schemas.microsoft.com/office/powerpoint/2010/main" val="17830074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34464B-7386-6D79-72E8-FBE2D9B5C253}"/>
              </a:ext>
            </a:extLst>
          </p:cNvPr>
          <p:cNvSpPr>
            <a:spLocks noGrp="1"/>
          </p:cNvSpPr>
          <p:nvPr>
            <p:ph idx="1"/>
          </p:nvPr>
        </p:nvSpPr>
        <p:spPr/>
        <p:txBody>
          <a:bodyPr/>
          <a:lstStyle/>
          <a:p>
            <a:r>
              <a:rPr lang="en-SG" sz="1200" dirty="0"/>
              <a:t>The upper-right portion of the screen shows query </a:t>
            </a:r>
            <a:r>
              <a:rPr lang="en-SG" sz="1200" b="1" dirty="0"/>
              <a:t>responsiveness</a:t>
            </a:r>
            <a:r>
              <a:rPr lang="en-SG" sz="1200" dirty="0"/>
              <a:t>. Here you can monitor how many queries ran in a specific execution time period. You can also compare the responsiveness of queries that use data caches and queries that do not use data caches.</a:t>
            </a:r>
          </a:p>
          <a:p>
            <a:r>
              <a:rPr lang="en-SG" sz="1200" dirty="0"/>
              <a:t>Active data caches can be viewed and managed in the </a:t>
            </a:r>
            <a:r>
              <a:rPr lang="en-SG" sz="1200" b="1" dirty="0"/>
              <a:t>Active data caches</a:t>
            </a:r>
            <a:r>
              <a:rPr lang="en-SG" sz="1200" dirty="0"/>
              <a:t> tab at the bottom of the screen. Caches that have been deactivated are listed in the </a:t>
            </a:r>
            <a:r>
              <a:rPr lang="en-SG" sz="1200" b="1" dirty="0"/>
              <a:t>Inactive data caches</a:t>
            </a:r>
            <a:r>
              <a:rPr lang="en-SG" sz="1200" dirty="0"/>
              <a:t> tab. Cache recommendations made by Watson Query can be found in the </a:t>
            </a:r>
            <a:r>
              <a:rPr lang="en-SG" sz="1200" b="1" dirty="0"/>
              <a:t>Recommended data caches</a:t>
            </a:r>
            <a:r>
              <a:rPr lang="en-SG" sz="1200" dirty="0"/>
              <a:t> tab.</a:t>
            </a:r>
          </a:p>
          <a:p>
            <a:pPr>
              <a:buFont typeface="+mj-lt"/>
              <a:buAutoNum type="arabicPeriod"/>
            </a:pPr>
            <a:r>
              <a:rPr lang="en-SG" sz="1200" dirty="0"/>
              <a:t>Select the </a:t>
            </a:r>
            <a:r>
              <a:rPr lang="en-SG" sz="1200" b="1" dirty="0"/>
              <a:t>Recommended data caches</a:t>
            </a:r>
            <a:r>
              <a:rPr lang="en-SG" sz="1200" dirty="0"/>
              <a:t> tab.</a:t>
            </a:r>
          </a:p>
          <a:p>
            <a:pPr>
              <a:buFont typeface="+mj-lt"/>
              <a:buAutoNum type="arabicPeriod" startAt="2"/>
            </a:pPr>
            <a:r>
              <a:rPr lang="en-SG" sz="1200" dirty="0"/>
              <a:t>Click the </a:t>
            </a:r>
            <a:r>
              <a:rPr lang="en-SG" sz="1200" b="1" dirty="0"/>
              <a:t>Find recommendations</a:t>
            </a:r>
            <a:r>
              <a:rPr lang="en-SG" sz="1200" dirty="0"/>
              <a:t> button.</a:t>
            </a:r>
          </a:p>
          <a:p>
            <a:pPr>
              <a:buFont typeface="+mj-lt"/>
              <a:buAutoNum type="arabicPeriod" startAt="2"/>
            </a:pPr>
            <a:r>
              <a:rPr lang="en-SG" sz="1200" dirty="0"/>
              <a:t>When warned that new recommendations will replace existing recommendations, click </a:t>
            </a:r>
            <a:r>
              <a:rPr lang="en-SG" sz="1200" b="1" dirty="0"/>
              <a:t>Continue</a:t>
            </a:r>
            <a:r>
              <a:rPr lang="en-SG" sz="1200" dirty="0"/>
              <a:t>.</a:t>
            </a:r>
          </a:p>
          <a:p>
            <a:r>
              <a:rPr lang="en-SG" sz="1200" dirty="0"/>
              <a:t>The cache recommendation engine uses two models to generate recommendations. The </a:t>
            </a:r>
            <a:r>
              <a:rPr lang="en-SG" sz="1200" i="1" dirty="0"/>
              <a:t>rule-based model</a:t>
            </a:r>
            <a:r>
              <a:rPr lang="en-SG" sz="1200" dirty="0"/>
              <a:t> uses sophisticated heuristics to determine which cache candidates help the input query workload. The </a:t>
            </a:r>
            <a:r>
              <a:rPr lang="en-SG" sz="1200" i="1" dirty="0"/>
              <a:t>machine learning-based model</a:t>
            </a:r>
            <a:r>
              <a:rPr lang="en-SG" sz="1200" dirty="0"/>
              <a:t> uses a pre-trained machine learning model that detects underlying query patterns and predicts caches that could help a potential future query workload.</a:t>
            </a:r>
          </a:p>
          <a:p>
            <a:r>
              <a:rPr lang="en-SG" sz="1200" dirty="0"/>
              <a:t>The cache recommendation engine uses two models to generate recommendations. The </a:t>
            </a:r>
            <a:r>
              <a:rPr lang="en-SG" sz="1200" i="1" dirty="0"/>
              <a:t>rule-based model</a:t>
            </a:r>
            <a:r>
              <a:rPr lang="en-SG" sz="1200" dirty="0"/>
              <a:t> uses sophisticated heuristics to determine which cache candidates help the input query workload. The </a:t>
            </a:r>
            <a:r>
              <a:rPr lang="en-SG" sz="1200" i="1" dirty="0"/>
              <a:t>machine learning-based model</a:t>
            </a:r>
            <a:r>
              <a:rPr lang="en-SG" sz="1200" dirty="0"/>
              <a:t> uses a pre-trained machine learning model that detects underlying query patterns and predicts caches that could help a potential future query workload.</a:t>
            </a:r>
          </a:p>
          <a:p>
            <a:r>
              <a:rPr lang="en-SG" sz="1200" dirty="0"/>
              <a:t>Both models produce a ranked list of cache candidates that are consolidated by the engine to generate a final set of recommendations.</a:t>
            </a:r>
          </a:p>
          <a:p>
            <a:r>
              <a:rPr lang="en-SG" sz="1200" dirty="0"/>
              <a:t>In addition to cache creation recommendations, the engine may also recommend disabling and deleting caches based on past usage and other metrics. These recommendations appear in the active and inactive caches tabs for existing caches.</a:t>
            </a:r>
          </a:p>
          <a:p>
            <a:r>
              <a:rPr lang="en-SG" sz="1200" dirty="0"/>
              <a:t>The recommendation engine works in the background, allowing you to navigate to another screen and come back later. However, because you haven't executed a query workload yet, there are not enough input queries to </a:t>
            </a:r>
            <a:r>
              <a:rPr lang="en-SG" sz="1200" dirty="0" err="1"/>
              <a:t>analyze</a:t>
            </a:r>
            <a:r>
              <a:rPr lang="en-SG" sz="1200" dirty="0"/>
              <a:t> and make recommendations from. Therefore, the recommendation table is likely to be empty at this point.</a:t>
            </a:r>
          </a:p>
          <a:p>
            <a:r>
              <a:rPr lang="en-SG" sz="1200" dirty="0"/>
              <a:t>Let's run a query workload so that actual recommendations can be made..</a:t>
            </a:r>
          </a:p>
          <a:p>
            <a:endParaRPr lang="en-SG" dirty="0"/>
          </a:p>
          <a:p>
            <a:endParaRPr lang="en-SG" dirty="0"/>
          </a:p>
          <a:p>
            <a:endParaRPr lang="en-SG" dirty="0"/>
          </a:p>
          <a:p>
            <a:r>
              <a:rPr lang="en-SG" dirty="0"/>
              <a:t>	</a:t>
            </a:r>
            <a:endParaRPr lang="en-US" dirty="0"/>
          </a:p>
        </p:txBody>
      </p:sp>
      <p:sp>
        <p:nvSpPr>
          <p:cNvPr id="3" name="Title 2">
            <a:extLst>
              <a:ext uri="{FF2B5EF4-FFF2-40B4-BE49-F238E27FC236}">
                <a16:creationId xmlns:a16="http://schemas.microsoft.com/office/drawing/2014/main" id="{0D040DE6-DE21-A1E8-946A-E85ED18D138D}"/>
              </a:ext>
            </a:extLst>
          </p:cNvPr>
          <p:cNvSpPr>
            <a:spLocks noGrp="1"/>
          </p:cNvSpPr>
          <p:nvPr>
            <p:ph type="title"/>
          </p:nvPr>
        </p:nvSpPr>
        <p:spPr/>
        <p:txBody>
          <a:bodyPr/>
          <a:lstStyle/>
          <a:p>
            <a:r>
              <a:rPr lang="en-US" b="1" dirty="0"/>
              <a:t>Cache Management</a:t>
            </a:r>
          </a:p>
        </p:txBody>
      </p:sp>
    </p:spTree>
    <p:extLst>
      <p:ext uri="{BB962C8B-B14F-4D97-AF65-F5344CB8AC3E}">
        <p14:creationId xmlns:p14="http://schemas.microsoft.com/office/powerpoint/2010/main" val="29266521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C729B9-F1B8-FF0A-B69C-A9AC2B15935E}"/>
              </a:ext>
            </a:extLst>
          </p:cNvPr>
          <p:cNvSpPr>
            <a:spLocks noGrp="1"/>
          </p:cNvSpPr>
          <p:nvPr>
            <p:ph type="title"/>
          </p:nvPr>
        </p:nvSpPr>
        <p:spPr/>
        <p:txBody>
          <a:bodyPr/>
          <a:lstStyle/>
          <a:p>
            <a:r>
              <a:rPr lang="en-US" b="1" dirty="0"/>
              <a:t>Run Query workload</a:t>
            </a:r>
          </a:p>
        </p:txBody>
      </p:sp>
      <p:sp>
        <p:nvSpPr>
          <p:cNvPr id="5" name="TextBox 4">
            <a:extLst>
              <a:ext uri="{FF2B5EF4-FFF2-40B4-BE49-F238E27FC236}">
                <a16:creationId xmlns:a16="http://schemas.microsoft.com/office/drawing/2014/main" id="{A61EA58E-8004-113B-47B0-799C297276D7}"/>
              </a:ext>
            </a:extLst>
          </p:cNvPr>
          <p:cNvSpPr txBox="1"/>
          <p:nvPr/>
        </p:nvSpPr>
        <p:spPr>
          <a:xfrm>
            <a:off x="174171" y="1632857"/>
            <a:ext cx="11442922" cy="1754326"/>
          </a:xfrm>
          <a:prstGeom prst="rect">
            <a:avLst/>
          </a:prstGeom>
          <a:noFill/>
        </p:spPr>
        <p:txBody>
          <a:bodyPr wrap="square" rtlCol="0">
            <a:spAutoFit/>
          </a:bodyPr>
          <a:lstStyle/>
          <a:p>
            <a:r>
              <a:rPr lang="en-SG" dirty="0"/>
              <a:t>You will now run a query workload against Watson Query using the same </a:t>
            </a:r>
            <a:r>
              <a:rPr lang="en-SG" dirty="0" err="1"/>
              <a:t>Jupyter</a:t>
            </a:r>
            <a:r>
              <a:rPr lang="en-SG" dirty="0"/>
              <a:t> notebook you used earlier. Recall that you previously completed the work in </a:t>
            </a:r>
            <a:r>
              <a:rPr lang="en-SG" b="1" dirty="0"/>
              <a:t>Section 1</a:t>
            </a:r>
            <a:r>
              <a:rPr lang="en-SG" dirty="0"/>
              <a:t> and </a:t>
            </a:r>
            <a:r>
              <a:rPr lang="en-SG" b="1" dirty="0"/>
              <a:t>Section 2</a:t>
            </a:r>
            <a:r>
              <a:rPr lang="en-SG" dirty="0"/>
              <a:t> and your notebook still has a connection to the Watson Query service:</a:t>
            </a:r>
            <a:br>
              <a:rPr lang="en-SG" dirty="0"/>
            </a:br>
            <a:endParaRPr lang="en-SG" dirty="0"/>
          </a:p>
          <a:p>
            <a:pPr>
              <a:buFont typeface="+mj-lt"/>
              <a:buAutoNum type="arabicPeriod"/>
            </a:pPr>
            <a:r>
              <a:rPr lang="en-SG" dirty="0"/>
              <a:t>Switch to the browser window where you currently have the </a:t>
            </a:r>
            <a:r>
              <a:rPr lang="en-SG" b="1" dirty="0"/>
              <a:t>Data Virtualization Lab Notebook</a:t>
            </a:r>
            <a:r>
              <a:rPr lang="en-SG" dirty="0"/>
              <a:t> running.</a:t>
            </a:r>
          </a:p>
          <a:p>
            <a:endParaRPr lang="en-US" dirty="0"/>
          </a:p>
        </p:txBody>
      </p:sp>
      <p:pic>
        <p:nvPicPr>
          <p:cNvPr id="7" name="Picture 6" descr="A screenshot of a computer&#10;&#10;Description automatically generated with medium confidence">
            <a:extLst>
              <a:ext uri="{FF2B5EF4-FFF2-40B4-BE49-F238E27FC236}">
                <a16:creationId xmlns:a16="http://schemas.microsoft.com/office/drawing/2014/main" id="{1C4AB16A-CF15-0FD1-585F-77AC741855EF}"/>
              </a:ext>
            </a:extLst>
          </p:cNvPr>
          <p:cNvPicPr>
            <a:picLocks noChangeAspect="1"/>
          </p:cNvPicPr>
          <p:nvPr/>
        </p:nvPicPr>
        <p:blipFill>
          <a:blip r:embed="rId2"/>
          <a:stretch>
            <a:fillRect/>
          </a:stretch>
        </p:blipFill>
        <p:spPr>
          <a:xfrm>
            <a:off x="1393371" y="3183804"/>
            <a:ext cx="7772400" cy="3047056"/>
          </a:xfrm>
          <a:prstGeom prst="rect">
            <a:avLst/>
          </a:prstGeom>
        </p:spPr>
      </p:pic>
    </p:spTree>
    <p:extLst>
      <p:ext uri="{BB962C8B-B14F-4D97-AF65-F5344CB8AC3E}">
        <p14:creationId xmlns:p14="http://schemas.microsoft.com/office/powerpoint/2010/main" val="28684105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6570E0-13E1-919C-14FD-F8F270F283BC}"/>
              </a:ext>
            </a:extLst>
          </p:cNvPr>
          <p:cNvSpPr>
            <a:spLocks noGrp="1"/>
          </p:cNvSpPr>
          <p:nvPr>
            <p:ph idx="1"/>
          </p:nvPr>
        </p:nvSpPr>
        <p:spPr/>
        <p:txBody>
          <a:bodyPr/>
          <a:lstStyle/>
          <a:p>
            <a:pPr>
              <a:buFont typeface="+mj-lt"/>
              <a:buAutoNum type="arabicPeriod" startAt="2"/>
            </a:pPr>
            <a:r>
              <a:rPr lang="en-SG" dirty="0"/>
              <a:t>Follow the instructions in </a:t>
            </a:r>
            <a:r>
              <a:rPr lang="en-SG" b="1" dirty="0"/>
              <a:t>Section #3</a:t>
            </a:r>
            <a:r>
              <a:rPr lang="en-SG" dirty="0"/>
              <a:t> to run a series of complex queries against your virtual objects.</a:t>
            </a:r>
          </a:p>
          <a:p>
            <a:pPr>
              <a:buFont typeface="+mj-lt"/>
              <a:buAutoNum type="arabicPeriod" startAt="2"/>
            </a:pPr>
            <a:r>
              <a:rPr lang="en-SG" dirty="0"/>
              <a:t>Once all of the queries have finished running, </a:t>
            </a:r>
            <a:r>
              <a:rPr lang="en-SG" b="1" i="1" dirty="0"/>
              <a:t>wait at least five minutes before proceeding</a:t>
            </a:r>
            <a:r>
              <a:rPr lang="en-SG" dirty="0"/>
              <a:t>. This should allow the captured queries to be pulled into Watson Query's </a:t>
            </a:r>
            <a:r>
              <a:rPr lang="en-SG" dirty="0" err="1"/>
              <a:t>metastore</a:t>
            </a:r>
            <a:r>
              <a:rPr lang="en-SG" dirty="0"/>
              <a:t> (which is where the cache management panel and the recommendation engine get query information). The default collection interval time is five minutes.</a:t>
            </a:r>
          </a:p>
          <a:p>
            <a:r>
              <a:rPr lang="en-SG" dirty="0"/>
              <a:t>You no longer require this notebook after this point and can close the browser window (or tab) if you like.</a:t>
            </a:r>
          </a:p>
          <a:p>
            <a:endParaRPr lang="en-SG" dirty="0"/>
          </a:p>
          <a:p>
            <a:r>
              <a:rPr lang="en-SG" b="1" dirty="0"/>
              <a:t>Generate Cache Recommendations</a:t>
            </a:r>
          </a:p>
          <a:p>
            <a:r>
              <a:rPr lang="en-SG" dirty="0"/>
              <a:t>Now that you've issued a number of queries against Watson Query, check to see if there are any data cache recommendations based on that workload.</a:t>
            </a:r>
          </a:p>
          <a:p>
            <a:pPr>
              <a:buFont typeface="+mj-lt"/>
              <a:buAutoNum type="arabicPeriod"/>
            </a:pPr>
            <a:r>
              <a:rPr lang="en-SG" dirty="0"/>
              <a:t>Select </a:t>
            </a:r>
            <a:r>
              <a:rPr lang="en-SG" b="1" dirty="0"/>
              <a:t>Virtualization &gt; Cache management</a:t>
            </a:r>
            <a:r>
              <a:rPr lang="en-SG" dirty="0"/>
              <a:t> from the side menu.</a:t>
            </a:r>
          </a:p>
          <a:p>
            <a:endParaRPr lang="en-SG" dirty="0"/>
          </a:p>
          <a:p>
            <a:endParaRPr lang="en-US" dirty="0"/>
          </a:p>
        </p:txBody>
      </p:sp>
      <p:sp>
        <p:nvSpPr>
          <p:cNvPr id="3" name="Title 2">
            <a:extLst>
              <a:ext uri="{FF2B5EF4-FFF2-40B4-BE49-F238E27FC236}">
                <a16:creationId xmlns:a16="http://schemas.microsoft.com/office/drawing/2014/main" id="{B257AE7D-744B-FD54-DF2D-3E11B67F82D5}"/>
              </a:ext>
            </a:extLst>
          </p:cNvPr>
          <p:cNvSpPr>
            <a:spLocks noGrp="1"/>
          </p:cNvSpPr>
          <p:nvPr>
            <p:ph type="title"/>
          </p:nvPr>
        </p:nvSpPr>
        <p:spPr/>
        <p:txBody>
          <a:bodyPr/>
          <a:lstStyle/>
          <a:p>
            <a:r>
              <a:rPr lang="en-US" b="1" dirty="0"/>
              <a:t>Run Query workload</a:t>
            </a:r>
            <a:endParaRPr lang="en-US" dirty="0"/>
          </a:p>
        </p:txBody>
      </p:sp>
      <p:pic>
        <p:nvPicPr>
          <p:cNvPr id="5" name="Picture 4" descr="A picture containing screenshot, software&#10;&#10;Description automatically generated">
            <a:extLst>
              <a:ext uri="{FF2B5EF4-FFF2-40B4-BE49-F238E27FC236}">
                <a16:creationId xmlns:a16="http://schemas.microsoft.com/office/drawing/2014/main" id="{EF22DFFD-1147-4E93-9EB5-9F06EA8F8388}"/>
              </a:ext>
            </a:extLst>
          </p:cNvPr>
          <p:cNvPicPr>
            <a:picLocks noChangeAspect="1"/>
          </p:cNvPicPr>
          <p:nvPr/>
        </p:nvPicPr>
        <p:blipFill>
          <a:blip r:embed="rId2"/>
          <a:stretch>
            <a:fillRect/>
          </a:stretch>
        </p:blipFill>
        <p:spPr>
          <a:xfrm>
            <a:off x="226336" y="4297112"/>
            <a:ext cx="6473228" cy="2132831"/>
          </a:xfrm>
          <a:prstGeom prst="rect">
            <a:avLst/>
          </a:prstGeom>
        </p:spPr>
      </p:pic>
    </p:spTree>
    <p:extLst>
      <p:ext uri="{BB962C8B-B14F-4D97-AF65-F5344CB8AC3E}">
        <p14:creationId xmlns:p14="http://schemas.microsoft.com/office/powerpoint/2010/main" val="20692952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BE9702-C6B2-1F1A-D613-61B22509BBA3}"/>
              </a:ext>
            </a:extLst>
          </p:cNvPr>
          <p:cNvSpPr>
            <a:spLocks noGrp="1"/>
          </p:cNvSpPr>
          <p:nvPr>
            <p:ph idx="1"/>
          </p:nvPr>
        </p:nvSpPr>
        <p:spPr/>
        <p:txBody>
          <a:bodyPr/>
          <a:lstStyle/>
          <a:p>
            <a:r>
              <a:rPr lang="en-SG" dirty="0"/>
              <a:t>Select the </a:t>
            </a:r>
            <a:r>
              <a:rPr lang="en-SG" b="1" dirty="0"/>
              <a:t>Queries</a:t>
            </a:r>
            <a:r>
              <a:rPr lang="en-SG" dirty="0"/>
              <a:t> tab.</a:t>
            </a:r>
          </a:p>
          <a:p>
            <a:pPr>
              <a:buFont typeface="+mj-lt"/>
              <a:buAutoNum type="arabicPeriod" startAt="3"/>
            </a:pPr>
            <a:r>
              <a:rPr lang="en-SG" dirty="0"/>
              <a:t>Click the </a:t>
            </a:r>
            <a:r>
              <a:rPr lang="en-SG" b="1" dirty="0"/>
              <a:t>SQL</a:t>
            </a:r>
            <a:r>
              <a:rPr lang="en-SG" dirty="0"/>
              <a:t> header once to sort the list.</a:t>
            </a:r>
          </a:p>
          <a:p>
            <a:r>
              <a:rPr lang="en-SG" dirty="0"/>
              <a:t>The queries you ran in the </a:t>
            </a:r>
            <a:r>
              <a:rPr lang="en-SG" dirty="0" err="1"/>
              <a:t>Jupyter</a:t>
            </a:r>
            <a:r>
              <a:rPr lang="en-SG" dirty="0"/>
              <a:t> notebook should all be listed, along with the number of times each query was executed and the average response time. You should see queries with </a:t>
            </a:r>
            <a:r>
              <a:rPr lang="en-SG" b="1" dirty="0"/>
              <a:t>/*Q1*/</a:t>
            </a:r>
            <a:r>
              <a:rPr lang="en-SG" dirty="0"/>
              <a:t>, </a:t>
            </a:r>
            <a:r>
              <a:rPr lang="en-SG" b="1" dirty="0"/>
              <a:t>/*Q2*/</a:t>
            </a:r>
            <a:r>
              <a:rPr lang="en-SG" dirty="0"/>
              <a:t>, </a:t>
            </a:r>
            <a:r>
              <a:rPr lang="en-SG" b="1" dirty="0"/>
              <a:t>/*Q3*/</a:t>
            </a:r>
            <a:r>
              <a:rPr lang="en-SG" dirty="0"/>
              <a:t>, and </a:t>
            </a:r>
            <a:r>
              <a:rPr lang="en-SG" b="1" dirty="0"/>
              <a:t>/*Q4*/</a:t>
            </a:r>
            <a:r>
              <a:rPr lang="en-SG" dirty="0"/>
              <a:t> in the SQL text, with five total executions each. If you do not see this, or you only see a portion of the statement executions, then the query details haven't been fully extracted into Watson Query's </a:t>
            </a:r>
            <a:r>
              <a:rPr lang="en-SG" dirty="0" err="1"/>
              <a:t>metastore</a:t>
            </a:r>
            <a:r>
              <a:rPr lang="en-SG" dirty="0"/>
              <a:t> yet. As suggested above, wait a few minutes and refresh the page (similarly, you can toggle the table filter between </a:t>
            </a:r>
            <a:r>
              <a:rPr lang="en-SG" b="1" dirty="0"/>
              <a:t>Last 7 days</a:t>
            </a:r>
            <a:r>
              <a:rPr lang="en-SG" dirty="0"/>
              <a:t> and </a:t>
            </a:r>
            <a:r>
              <a:rPr lang="en-SG" b="1" dirty="0"/>
              <a:t>Last 24 hours</a:t>
            </a:r>
            <a:r>
              <a:rPr lang="en-SG" dirty="0"/>
              <a:t>).</a:t>
            </a:r>
          </a:p>
          <a:p>
            <a:r>
              <a:rPr lang="en-SG" b="1" dirty="0"/>
              <a:t>Note:</a:t>
            </a:r>
            <a:r>
              <a:rPr lang="en-SG" dirty="0"/>
              <a:t> There is currently an issue in Watson Query with the average response time sometimes being reported incorrectly (the product development team is aware). The individual queries in your query workload did not actually take minutes to run as it might show for you.</a:t>
            </a:r>
          </a:p>
          <a:p>
            <a:pPr>
              <a:buFont typeface="+mj-lt"/>
              <a:buAutoNum type="arabicPeriod" startAt="4"/>
            </a:pPr>
            <a:r>
              <a:rPr lang="en-SG" dirty="0"/>
              <a:t>Select the </a:t>
            </a:r>
            <a:r>
              <a:rPr lang="en-SG" b="1" dirty="0"/>
              <a:t>Data caches</a:t>
            </a:r>
            <a:r>
              <a:rPr lang="en-SG" dirty="0"/>
              <a:t> tab.</a:t>
            </a:r>
          </a:p>
          <a:p>
            <a:endParaRPr lang="en-US" dirty="0"/>
          </a:p>
        </p:txBody>
      </p:sp>
      <p:sp>
        <p:nvSpPr>
          <p:cNvPr id="3" name="Title 2">
            <a:extLst>
              <a:ext uri="{FF2B5EF4-FFF2-40B4-BE49-F238E27FC236}">
                <a16:creationId xmlns:a16="http://schemas.microsoft.com/office/drawing/2014/main" id="{8E4FEE36-70BE-6D84-A9C1-F4D40DA7DB2A}"/>
              </a:ext>
            </a:extLst>
          </p:cNvPr>
          <p:cNvSpPr>
            <a:spLocks noGrp="1"/>
          </p:cNvSpPr>
          <p:nvPr>
            <p:ph type="title"/>
          </p:nvPr>
        </p:nvSpPr>
        <p:spPr/>
        <p:txBody>
          <a:bodyPr/>
          <a:lstStyle/>
          <a:p>
            <a:r>
              <a:rPr lang="en-US" b="1" dirty="0"/>
              <a:t>Run Query workload</a:t>
            </a: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DBA79245-F999-11F8-45FC-38991B81640D}"/>
              </a:ext>
            </a:extLst>
          </p:cNvPr>
          <p:cNvPicPr>
            <a:picLocks noChangeAspect="1"/>
          </p:cNvPicPr>
          <p:nvPr/>
        </p:nvPicPr>
        <p:blipFill>
          <a:blip r:embed="rId2"/>
          <a:stretch>
            <a:fillRect/>
          </a:stretch>
        </p:blipFill>
        <p:spPr>
          <a:xfrm>
            <a:off x="363255" y="4106281"/>
            <a:ext cx="6734662" cy="2384321"/>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F0869479-A25B-5E88-C858-5FCC6849F567}"/>
              </a:ext>
            </a:extLst>
          </p:cNvPr>
          <p:cNvPicPr>
            <a:picLocks noChangeAspect="1"/>
          </p:cNvPicPr>
          <p:nvPr/>
        </p:nvPicPr>
        <p:blipFill>
          <a:blip r:embed="rId3"/>
          <a:stretch>
            <a:fillRect/>
          </a:stretch>
        </p:blipFill>
        <p:spPr>
          <a:xfrm>
            <a:off x="7129910" y="4229484"/>
            <a:ext cx="4644273" cy="2132831"/>
          </a:xfrm>
          <a:prstGeom prst="rect">
            <a:avLst/>
          </a:prstGeom>
        </p:spPr>
      </p:pic>
    </p:spTree>
    <p:extLst>
      <p:ext uri="{BB962C8B-B14F-4D97-AF65-F5344CB8AC3E}">
        <p14:creationId xmlns:p14="http://schemas.microsoft.com/office/powerpoint/2010/main" val="18040910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979982-39BA-42E7-9C21-575D86FEBE73}"/>
              </a:ext>
            </a:extLst>
          </p:cNvPr>
          <p:cNvSpPr>
            <a:spLocks noGrp="1"/>
          </p:cNvSpPr>
          <p:nvPr>
            <p:ph idx="1"/>
          </p:nvPr>
        </p:nvSpPr>
        <p:spPr/>
        <p:txBody>
          <a:bodyPr/>
          <a:lstStyle/>
          <a:p>
            <a:r>
              <a:rPr lang="en-SG" dirty="0"/>
              <a:t>Some IBM Cloud Pak® for Data services support autoscaling by using the Red Hat® OpenShift® Horizontal Pod </a:t>
            </a:r>
            <a:r>
              <a:rPr lang="en-SG" dirty="0" err="1"/>
              <a:t>Autoscaler</a:t>
            </a:r>
            <a:r>
              <a:rPr lang="en-SG" dirty="0"/>
              <a:t> (HPA). </a:t>
            </a:r>
            <a:endParaRPr lang="en-US" dirty="0">
              <a:hlinkClick r:id="rId2"/>
            </a:endParaRPr>
          </a:p>
          <a:p>
            <a:r>
              <a:rPr lang="en-US" dirty="0">
                <a:hlinkClick r:id="rId2"/>
              </a:rPr>
              <a:t>https://www.ibm.com/docs/en/cloud-paks/cp-data/4.6.x?topic=services-automatically-scaling</a:t>
            </a:r>
            <a:endParaRPr lang="en-US" dirty="0"/>
          </a:p>
          <a:p>
            <a:endParaRPr lang="en-US" dirty="0"/>
          </a:p>
          <a:p>
            <a:r>
              <a:rPr lang="en-US" b="1" dirty="0"/>
              <a:t>SPSS </a:t>
            </a:r>
            <a:r>
              <a:rPr lang="en-US" b="1" dirty="0" err="1"/>
              <a:t>Modeller</a:t>
            </a:r>
            <a:r>
              <a:rPr lang="en-US" b="1" dirty="0"/>
              <a:t>: </a:t>
            </a:r>
          </a:p>
          <a:p>
            <a:r>
              <a:rPr lang="en-SG" dirty="0" err="1"/>
              <a:t>cpd</a:t>
            </a:r>
            <a:r>
              <a:rPr lang="en-SG" dirty="0"/>
              <a:t>-cli manage update-</a:t>
            </a:r>
            <a:r>
              <a:rPr lang="en-SG" dirty="0" err="1"/>
              <a:t>cr</a:t>
            </a:r>
            <a:r>
              <a:rPr lang="en-SG" dirty="0"/>
              <a:t> \ --component=</a:t>
            </a:r>
            <a:r>
              <a:rPr lang="en-SG" dirty="0" err="1"/>
              <a:t>productmaster</a:t>
            </a:r>
            <a:r>
              <a:rPr lang="en-SG" dirty="0"/>
              <a:t> \ --</a:t>
            </a:r>
            <a:r>
              <a:rPr lang="en-SG" dirty="0" err="1"/>
              <a:t>cpd_instance_ns</a:t>
            </a:r>
            <a:r>
              <a:rPr lang="en-SG" dirty="0"/>
              <a:t>=${PROJECT_CPD_INSTANCE} \ --patch='{\"</a:t>
            </a:r>
            <a:r>
              <a:rPr lang="en-SG" dirty="0" err="1"/>
              <a:t>autoScaleConfig</a:t>
            </a:r>
            <a:r>
              <a:rPr lang="en-SG" dirty="0"/>
              <a:t>\":\"true\"}'</a:t>
            </a:r>
          </a:p>
          <a:p>
            <a:r>
              <a:rPr lang="en-SG" dirty="0" err="1"/>
              <a:t>cpd</a:t>
            </a:r>
            <a:r>
              <a:rPr lang="en-SG" dirty="0"/>
              <a:t>-cli manage update-</a:t>
            </a:r>
            <a:r>
              <a:rPr lang="en-SG" dirty="0" err="1"/>
              <a:t>cr</a:t>
            </a:r>
            <a:r>
              <a:rPr lang="en-SG" dirty="0"/>
              <a:t> \ --component=</a:t>
            </a:r>
            <a:r>
              <a:rPr lang="en-SG" dirty="0" err="1"/>
              <a:t>productmaster</a:t>
            </a:r>
            <a:r>
              <a:rPr lang="en-SG" dirty="0"/>
              <a:t> \ --</a:t>
            </a:r>
            <a:r>
              <a:rPr lang="en-SG" dirty="0" err="1"/>
              <a:t>cpd_instance_ns</a:t>
            </a:r>
            <a:r>
              <a:rPr lang="en-SG" dirty="0"/>
              <a:t>=${PROJECT_CPD_INSTANCE} \ --patch='{\"</a:t>
            </a:r>
            <a:r>
              <a:rPr lang="en-SG" dirty="0" err="1"/>
              <a:t>autoScaleConfig</a:t>
            </a:r>
            <a:r>
              <a:rPr lang="en-SG" dirty="0"/>
              <a:t>\":\"false\"}'</a:t>
            </a:r>
          </a:p>
          <a:p>
            <a:endParaRPr lang="en-US" dirty="0"/>
          </a:p>
        </p:txBody>
      </p:sp>
      <p:sp>
        <p:nvSpPr>
          <p:cNvPr id="3" name="Title 2">
            <a:extLst>
              <a:ext uri="{FF2B5EF4-FFF2-40B4-BE49-F238E27FC236}">
                <a16:creationId xmlns:a16="http://schemas.microsoft.com/office/drawing/2014/main" id="{24C6249D-F6DD-566B-5644-25FCC83FEA51}"/>
              </a:ext>
            </a:extLst>
          </p:cNvPr>
          <p:cNvSpPr>
            <a:spLocks noGrp="1"/>
          </p:cNvSpPr>
          <p:nvPr>
            <p:ph type="title"/>
          </p:nvPr>
        </p:nvSpPr>
        <p:spPr/>
        <p:txBody>
          <a:bodyPr/>
          <a:lstStyle/>
          <a:p>
            <a:r>
              <a:rPr lang="en-US" b="1" dirty="0"/>
              <a:t>Automatically scaling resources for services</a:t>
            </a:r>
          </a:p>
        </p:txBody>
      </p:sp>
      <p:pic>
        <p:nvPicPr>
          <p:cNvPr id="5" name="Picture 4" descr="A screenshot of a computer&#10;&#10;Description automatically generated with medium confidence">
            <a:extLst>
              <a:ext uri="{FF2B5EF4-FFF2-40B4-BE49-F238E27FC236}">
                <a16:creationId xmlns:a16="http://schemas.microsoft.com/office/drawing/2014/main" id="{36C3A48B-B6EC-AA94-30CF-76109DBB0FBD}"/>
              </a:ext>
            </a:extLst>
          </p:cNvPr>
          <p:cNvPicPr>
            <a:picLocks noChangeAspect="1"/>
          </p:cNvPicPr>
          <p:nvPr/>
        </p:nvPicPr>
        <p:blipFill>
          <a:blip r:embed="rId3"/>
          <a:stretch>
            <a:fillRect/>
          </a:stretch>
        </p:blipFill>
        <p:spPr>
          <a:xfrm>
            <a:off x="385823" y="3741372"/>
            <a:ext cx="7772400" cy="2727581"/>
          </a:xfrm>
          <a:prstGeom prst="rect">
            <a:avLst/>
          </a:prstGeom>
        </p:spPr>
      </p:pic>
      <p:sp>
        <p:nvSpPr>
          <p:cNvPr id="6" name="Rectangle 5">
            <a:extLst>
              <a:ext uri="{FF2B5EF4-FFF2-40B4-BE49-F238E27FC236}">
                <a16:creationId xmlns:a16="http://schemas.microsoft.com/office/drawing/2014/main" id="{CE56E578-7C66-279D-44FB-14940262855B}"/>
              </a:ext>
            </a:extLst>
          </p:cNvPr>
          <p:cNvSpPr/>
          <p:nvPr/>
        </p:nvSpPr>
        <p:spPr>
          <a:xfrm>
            <a:off x="363255" y="4903304"/>
            <a:ext cx="4023215" cy="728870"/>
          </a:xfrm>
          <a:prstGeom prst="rect">
            <a:avLst/>
          </a:prstGeom>
          <a:noFill/>
          <a:ln w="444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4657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1D2DD-17A0-7CEF-1916-FE201E4C653D}"/>
              </a:ext>
            </a:extLst>
          </p:cNvPr>
          <p:cNvSpPr>
            <a:spLocks noGrp="1"/>
          </p:cNvSpPr>
          <p:nvPr>
            <p:ph type="title"/>
          </p:nvPr>
        </p:nvSpPr>
        <p:spPr/>
        <p:txBody>
          <a:bodyPr/>
          <a:lstStyle/>
          <a:p>
            <a:r>
              <a:rPr lang="en-US" b="1" dirty="0"/>
              <a:t>B1.5, B1.5.1, B1.5.2: Development Architecture (Toolchain Integration)</a:t>
            </a:r>
          </a:p>
        </p:txBody>
      </p:sp>
      <p:pic>
        <p:nvPicPr>
          <p:cNvPr id="25" name="Picture 24">
            <a:extLst>
              <a:ext uri="{FF2B5EF4-FFF2-40B4-BE49-F238E27FC236}">
                <a16:creationId xmlns:a16="http://schemas.microsoft.com/office/drawing/2014/main" id="{F9A95953-2BE8-BA19-B1CB-7D553311B5EB}"/>
              </a:ext>
            </a:extLst>
          </p:cNvPr>
          <p:cNvPicPr>
            <a:picLocks noChangeAspect="1"/>
          </p:cNvPicPr>
          <p:nvPr/>
        </p:nvPicPr>
        <p:blipFill>
          <a:blip r:embed="rId2"/>
          <a:stretch>
            <a:fillRect/>
          </a:stretch>
        </p:blipFill>
        <p:spPr>
          <a:xfrm>
            <a:off x="463062" y="1846383"/>
            <a:ext cx="7772400" cy="4203201"/>
          </a:xfrm>
          <a:prstGeom prst="rect">
            <a:avLst/>
          </a:prstGeom>
        </p:spPr>
      </p:pic>
      <p:sp>
        <p:nvSpPr>
          <p:cNvPr id="26" name="Rectangle 25">
            <a:extLst>
              <a:ext uri="{FF2B5EF4-FFF2-40B4-BE49-F238E27FC236}">
                <a16:creationId xmlns:a16="http://schemas.microsoft.com/office/drawing/2014/main" id="{1ACBA6BA-6CD5-62A6-809F-C9446CC0835E}"/>
              </a:ext>
            </a:extLst>
          </p:cNvPr>
          <p:cNvSpPr/>
          <p:nvPr/>
        </p:nvSpPr>
        <p:spPr>
          <a:xfrm>
            <a:off x="9176096" y="1846383"/>
            <a:ext cx="2886950" cy="340555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The solution provides out of box integration with Source Repositories such as GitHub, GitHub Enterprise, GitLab, GitLab Self-Managed, </a:t>
            </a:r>
            <a:r>
              <a:rPr kumimoji="0" lang="en-US" sz="1600" b="0" i="0" u="none" strike="noStrike" kern="1200" cap="none" spc="0" normalizeH="0" baseline="0" noProof="0" dirty="0" err="1">
                <a:ln>
                  <a:noFill/>
                </a:ln>
                <a:solidFill>
                  <a:srgbClr val="FFFFFF"/>
                </a:solidFill>
                <a:effectLst/>
                <a:uLnTx/>
                <a:uFillTx/>
                <a:latin typeface="Arial" panose="020B0604020202020204"/>
                <a:ea typeface="+mn-ea"/>
                <a:cs typeface="+mn-cs"/>
              </a:rPr>
              <a:t>BitBucket</a:t>
            </a: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 </a:t>
            </a:r>
            <a:r>
              <a:rPr kumimoji="0" lang="en-US" sz="1600" b="0" i="0" u="none" strike="noStrike" kern="1200" cap="none" spc="0" normalizeH="0" baseline="0" noProof="0" dirty="0" err="1">
                <a:ln>
                  <a:noFill/>
                </a:ln>
                <a:solidFill>
                  <a:srgbClr val="FFFFFF"/>
                </a:solidFill>
                <a:effectLst/>
                <a:uLnTx/>
                <a:uFillTx/>
                <a:latin typeface="Arial" panose="020B0604020202020204"/>
                <a:ea typeface="+mn-ea"/>
                <a:cs typeface="+mn-cs"/>
              </a:rPr>
              <a:t>BitBucket</a:t>
            </a: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 Enterprise, Azure DevOps Services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Integration with other UOB’s DevOps Toolchain will be via various APIs provided by Cloud Pak for Data</a:t>
            </a:r>
          </a:p>
        </p:txBody>
      </p:sp>
    </p:spTree>
    <p:extLst>
      <p:ext uri="{BB962C8B-B14F-4D97-AF65-F5344CB8AC3E}">
        <p14:creationId xmlns:p14="http://schemas.microsoft.com/office/powerpoint/2010/main" val="2054600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EF3E4D98-A90B-EC57-204A-E2A6F7D3FF5A}"/>
              </a:ext>
            </a:extLst>
          </p:cNvPr>
          <p:cNvSpPr txBox="1"/>
          <p:nvPr/>
        </p:nvSpPr>
        <p:spPr>
          <a:xfrm>
            <a:off x="203200" y="1368213"/>
            <a:ext cx="26019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Data Protection Rules </a:t>
            </a:r>
          </a:p>
        </p:txBody>
      </p:sp>
      <p:sp>
        <p:nvSpPr>
          <p:cNvPr id="98" name="TextBox 97">
            <a:extLst>
              <a:ext uri="{FF2B5EF4-FFF2-40B4-BE49-F238E27FC236}">
                <a16:creationId xmlns:a16="http://schemas.microsoft.com/office/drawing/2014/main" id="{2CEC9DBE-5ACA-DD82-74C1-F1D60E4146B9}"/>
              </a:ext>
            </a:extLst>
          </p:cNvPr>
          <p:cNvSpPr txBox="1"/>
          <p:nvPr/>
        </p:nvSpPr>
        <p:spPr>
          <a:xfrm>
            <a:off x="190391" y="5734950"/>
            <a:ext cx="700384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400" b="0" i="1" u="none" strike="noStrike" kern="1200" cap="none" spc="0" normalizeH="0" baseline="0" noProof="0" dirty="0">
                <a:ln>
                  <a:noFill/>
                </a:ln>
                <a:solidFill>
                  <a:srgbClr val="000000"/>
                </a:solidFill>
                <a:effectLst/>
                <a:uLnTx/>
                <a:uFillTx/>
                <a:latin typeface="Arial" panose="020B0604020202020204"/>
                <a:ea typeface="+mn-ea"/>
                <a:cs typeface="+mn-cs"/>
              </a:rPr>
              <a:t>e.g. If the user is not </a:t>
            </a:r>
            <a:r>
              <a:rPr kumimoji="0" lang="en-SG" sz="1400" b="0" i="1" u="none" strike="noStrike" kern="1200" cap="none" spc="0" normalizeH="0" baseline="0" noProof="0" dirty="0" err="1">
                <a:ln>
                  <a:noFill/>
                </a:ln>
                <a:solidFill>
                  <a:srgbClr val="000000"/>
                </a:solidFill>
                <a:effectLst/>
                <a:uLnTx/>
                <a:uFillTx/>
                <a:latin typeface="Arial" panose="020B0604020202020204"/>
                <a:ea typeface="+mn-ea"/>
                <a:cs typeface="+mn-cs"/>
              </a:rPr>
              <a:t>jblue@example.com</a:t>
            </a:r>
            <a:r>
              <a:rPr kumimoji="0" lang="en-SG" sz="1400" b="0" i="1" u="none" strike="noStrike" kern="1200" cap="none" spc="0" normalizeH="0" baseline="0" noProof="0" dirty="0">
                <a:ln>
                  <a:noFill/>
                </a:ln>
                <a:solidFill>
                  <a:srgbClr val="000000"/>
                </a:solidFill>
                <a:effectLst/>
                <a:uLnTx/>
                <a:uFillTx/>
                <a:latin typeface="Arial" panose="020B0604020202020204"/>
                <a:ea typeface="+mn-ea"/>
                <a:cs typeface="+mn-cs"/>
              </a:rPr>
              <a:t> and if any data is classified as Confidential, </a:t>
            </a:r>
            <a:br>
              <a:rPr kumimoji="0" lang="en-SG" sz="1400" b="0" i="1"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400" b="0" i="1" u="none" strike="noStrike" kern="1200" cap="none" spc="0" normalizeH="0" baseline="0" noProof="0" dirty="0">
                <a:ln>
                  <a:noFill/>
                </a:ln>
                <a:solidFill>
                  <a:srgbClr val="000000"/>
                </a:solidFill>
                <a:effectLst/>
                <a:uLnTx/>
                <a:uFillTx/>
                <a:latin typeface="Arial" panose="020B0604020202020204"/>
                <a:ea typeface="+mn-ea"/>
                <a:cs typeface="+mn-cs"/>
              </a:rPr>
              <a:t>then deny access to the data in the asset.</a:t>
            </a:r>
            <a:endParaRPr kumimoji="0" lang="en-US" sz="1400" b="0" i="1"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34" name="Rounded Rectangle 133">
            <a:extLst>
              <a:ext uri="{FF2B5EF4-FFF2-40B4-BE49-F238E27FC236}">
                <a16:creationId xmlns:a16="http://schemas.microsoft.com/office/drawing/2014/main" id="{0C5E0722-ADC2-6D33-E06F-C740A7B060D1}"/>
              </a:ext>
            </a:extLst>
          </p:cNvPr>
          <p:cNvSpPr/>
          <p:nvPr/>
        </p:nvSpPr>
        <p:spPr>
          <a:xfrm>
            <a:off x="4572330" y="2857500"/>
            <a:ext cx="1270000" cy="571500"/>
          </a:xfrm>
          <a:prstGeom prst="round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rPr>
              <a:t>Catalog</a:t>
            </a: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36" name="Straight Arrow Connector 135">
            <a:extLst>
              <a:ext uri="{FF2B5EF4-FFF2-40B4-BE49-F238E27FC236}">
                <a16:creationId xmlns:a16="http://schemas.microsoft.com/office/drawing/2014/main" id="{C1B59BBD-EFE7-09DD-91FE-897F6830B5A1}"/>
              </a:ext>
            </a:extLst>
          </p:cNvPr>
          <p:cNvCxnSpPr>
            <a:cxnSpLocks/>
            <a:endCxn id="134" idx="2"/>
          </p:cNvCxnSpPr>
          <p:nvPr/>
        </p:nvCxnSpPr>
        <p:spPr>
          <a:xfrm flipH="1" flipV="1">
            <a:off x="5207330" y="3429000"/>
            <a:ext cx="14660" cy="1789104"/>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137" name="TextBox 136">
            <a:extLst>
              <a:ext uri="{FF2B5EF4-FFF2-40B4-BE49-F238E27FC236}">
                <a16:creationId xmlns:a16="http://schemas.microsoft.com/office/drawing/2014/main" id="{16B4E15D-2CDE-2ED9-3E29-B8842951BEB0}"/>
              </a:ext>
            </a:extLst>
          </p:cNvPr>
          <p:cNvSpPr txBox="1"/>
          <p:nvPr/>
        </p:nvSpPr>
        <p:spPr>
          <a:xfrm>
            <a:off x="4939788" y="3479444"/>
            <a:ext cx="1610071" cy="430887"/>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70AD47"/>
                </a:solidFill>
                <a:effectLst/>
                <a:uLnTx/>
                <a:uFillTx/>
                <a:latin typeface="Calibri" panose="020F0502020204030204"/>
                <a:ea typeface="+mn-ea"/>
                <a:cs typeface="+mn-cs"/>
              </a:rPr>
              <a:t>Is collaborator </a:t>
            </a:r>
            <a:br>
              <a:rPr kumimoji="0" lang="en-US" sz="1100" b="0" i="0" u="none" strike="noStrike" kern="1200" cap="none" spc="0" normalizeH="0" baseline="0" noProof="0" dirty="0">
                <a:ln>
                  <a:noFill/>
                </a:ln>
                <a:solidFill>
                  <a:srgbClr val="70AD47"/>
                </a:solidFill>
                <a:effectLst/>
                <a:uLnTx/>
                <a:uFillTx/>
                <a:latin typeface="Calibri" panose="020F0502020204030204"/>
                <a:ea typeface="+mn-ea"/>
                <a:cs typeface="+mn-cs"/>
              </a:rPr>
            </a:br>
            <a:r>
              <a:rPr kumimoji="0" lang="en-US" sz="1100" b="0" i="0" u="none" strike="noStrike" kern="1200" cap="none" spc="0" normalizeH="0" baseline="0" noProof="0" dirty="0">
                <a:ln>
                  <a:noFill/>
                </a:ln>
                <a:solidFill>
                  <a:srgbClr val="70AD47"/>
                </a:solidFill>
                <a:effectLst/>
                <a:uLnTx/>
                <a:uFillTx/>
                <a:latin typeface="Calibri" panose="020F0502020204030204"/>
                <a:ea typeface="+mn-ea"/>
                <a:cs typeface="+mn-cs"/>
              </a:rPr>
              <a:t>[Access catalogs] </a:t>
            </a:r>
          </a:p>
        </p:txBody>
      </p:sp>
      <p:sp>
        <p:nvSpPr>
          <p:cNvPr id="138" name="TextBox 137">
            <a:extLst>
              <a:ext uri="{FF2B5EF4-FFF2-40B4-BE49-F238E27FC236}">
                <a16:creationId xmlns:a16="http://schemas.microsoft.com/office/drawing/2014/main" id="{A8B6D345-FBCF-8CEC-A1CF-9A439A5552F6}"/>
              </a:ext>
            </a:extLst>
          </p:cNvPr>
          <p:cNvSpPr txBox="1"/>
          <p:nvPr/>
        </p:nvSpPr>
        <p:spPr>
          <a:xfrm>
            <a:off x="3951990" y="3486090"/>
            <a:ext cx="1240680" cy="600164"/>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70AD47"/>
                </a:solidFill>
                <a:effectLst/>
                <a:uLnTx/>
                <a:uFillTx/>
                <a:latin typeface="Calibri" panose="020F0502020204030204"/>
                <a:ea typeface="+mn-ea"/>
                <a:cs typeface="+mn-cs"/>
              </a:rPr>
              <a:t>create catalog and is collaborator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70AD47"/>
                </a:solidFill>
                <a:effectLst/>
                <a:uLnTx/>
                <a:uFillTx/>
                <a:latin typeface="Calibri" panose="020F0502020204030204"/>
                <a:ea typeface="+mn-ea"/>
                <a:cs typeface="+mn-cs"/>
              </a:rPr>
              <a:t>[Manage catalogs]</a:t>
            </a:r>
          </a:p>
        </p:txBody>
      </p:sp>
      <p:cxnSp>
        <p:nvCxnSpPr>
          <p:cNvPr id="142" name="Straight Arrow Connector 141">
            <a:extLst>
              <a:ext uri="{FF2B5EF4-FFF2-40B4-BE49-F238E27FC236}">
                <a16:creationId xmlns:a16="http://schemas.microsoft.com/office/drawing/2014/main" id="{A1F45081-787B-3734-1046-F754F18C213B}"/>
              </a:ext>
            </a:extLst>
          </p:cNvPr>
          <p:cNvCxnSpPr>
            <a:cxnSpLocks/>
          </p:cNvCxnSpPr>
          <p:nvPr/>
        </p:nvCxnSpPr>
        <p:spPr>
          <a:xfrm flipV="1">
            <a:off x="6636406" y="3423139"/>
            <a:ext cx="0" cy="196166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153" name="Rectangle 152">
            <a:extLst>
              <a:ext uri="{FF2B5EF4-FFF2-40B4-BE49-F238E27FC236}">
                <a16:creationId xmlns:a16="http://schemas.microsoft.com/office/drawing/2014/main" id="{D9800F8B-37C4-B735-56BF-C4A330C845CD}"/>
              </a:ext>
            </a:extLst>
          </p:cNvPr>
          <p:cNvSpPr/>
          <p:nvPr/>
        </p:nvSpPr>
        <p:spPr>
          <a:xfrm>
            <a:off x="8867531" y="2004301"/>
            <a:ext cx="3121269" cy="49550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400" b="0" i="0" u="none" strike="noStrike" kern="1200" cap="none" spc="0" normalizeH="0" baseline="0" noProof="0" dirty="0">
                <a:ln>
                  <a:noFill/>
                </a:ln>
                <a:solidFill>
                  <a:srgbClr val="FFFFFF"/>
                </a:solidFill>
                <a:effectLst/>
                <a:uLnTx/>
                <a:uFillTx/>
                <a:latin typeface="Arial" panose="020B0604020202020204"/>
                <a:ea typeface="+mn-ea"/>
                <a:cs typeface="+mn-cs"/>
              </a:rPr>
              <a:t>Create data protection rules to protect sensitive data based on the identity of the user and properties or characteristics of the data.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400" b="0" i="0" u="none" strike="noStrike" kern="1200" cap="none" spc="0" normalizeH="0" baseline="0" noProof="0" dirty="0">
                <a:ln>
                  <a:noFill/>
                </a:ln>
                <a:solidFill>
                  <a:srgbClr val="FFFFFF"/>
                </a:solidFill>
                <a:effectLst/>
                <a:uLnTx/>
                <a:uFillTx/>
                <a:latin typeface="Arial" panose="020B0604020202020204"/>
                <a:ea typeface="+mn-ea"/>
                <a:cs typeface="+mn-cs"/>
              </a:rPr>
              <a:t>A data protection rule is evaluated for enforcement when a user accesses an asset in a governed </a:t>
            </a:r>
            <a:r>
              <a:rPr kumimoji="0" lang="en-SG" sz="1400" b="0" i="0" u="none" strike="noStrike" kern="1200" cap="none" spc="0" normalizeH="0" baseline="0" noProof="0" dirty="0" err="1">
                <a:ln>
                  <a:noFill/>
                </a:ln>
                <a:solidFill>
                  <a:srgbClr val="FFFFFF"/>
                </a:solidFill>
                <a:effectLst/>
                <a:uLnTx/>
                <a:uFillTx/>
                <a:latin typeface="Arial" panose="020B0604020202020204"/>
                <a:ea typeface="+mn-ea"/>
                <a:cs typeface="+mn-cs"/>
              </a:rPr>
              <a:t>catalog</a:t>
            </a:r>
            <a:r>
              <a:rPr kumimoji="0" lang="en-SG" sz="1400" b="0" i="0" u="none" strike="noStrike" kern="1200" cap="none" spc="0" normalizeH="0" baseline="0" noProof="0" dirty="0">
                <a:ln>
                  <a:noFill/>
                </a:ln>
                <a:solidFill>
                  <a:srgbClr val="FFFFFF"/>
                </a:solidFill>
                <a:effectLst/>
                <a:uLnTx/>
                <a:uFillTx/>
                <a:latin typeface="Arial" panose="020B0604020202020204"/>
                <a:ea typeface="+mn-ea"/>
                <a:cs typeface="+mn-cs"/>
              </a:rPr>
              <a:t>. Enforcement of the rule can affect the appearance of the data and whether the data asset can be moved out of the </a:t>
            </a:r>
            <a:r>
              <a:rPr kumimoji="0" lang="en-SG" sz="1400" b="0" i="0" u="none" strike="noStrike" kern="1200" cap="none" spc="0" normalizeH="0" baseline="0" noProof="0" dirty="0" err="1">
                <a:ln>
                  <a:noFill/>
                </a:ln>
                <a:solidFill>
                  <a:srgbClr val="FFFFFF"/>
                </a:solidFill>
                <a:effectLst/>
                <a:uLnTx/>
                <a:uFillTx/>
                <a:latin typeface="Arial" panose="020B0604020202020204"/>
                <a:ea typeface="+mn-ea"/>
                <a:cs typeface="+mn-cs"/>
              </a:rPr>
              <a:t>catalog</a:t>
            </a:r>
            <a:r>
              <a:rPr kumimoji="0" lang="en-SG" sz="1400" b="0" i="0" u="none" strike="noStrike" kern="1200" cap="none" spc="0" normalizeH="0" baseline="0" noProof="0" dirty="0">
                <a:ln>
                  <a:noFill/>
                </a:ln>
                <a:solidFill>
                  <a:srgbClr val="FFFFFF"/>
                </a:solidFill>
                <a:effectLst/>
                <a:uLnTx/>
                <a:uFillTx/>
                <a:latin typeface="Arial" panose="020B0604020202020204"/>
                <a:ea typeface="+mn-ea"/>
                <a:cs typeface="+mn-cs"/>
              </a:rPr>
              <a:t> for use</a:t>
            </a: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Cloud Pak for Data supports protection of data at rest and in motion. It supports FIPS (Federal Information Processing Standard) compliant encryption for all encryption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55" name="Picture 154" descr="Graphical user interface, application&#10;&#10;Description automatically generated">
            <a:extLst>
              <a:ext uri="{FF2B5EF4-FFF2-40B4-BE49-F238E27FC236}">
                <a16:creationId xmlns:a16="http://schemas.microsoft.com/office/drawing/2014/main" id="{BC1F03D6-92F6-9456-DE41-7547C4272F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4836" y="1746607"/>
            <a:ext cx="6567100" cy="3896560"/>
          </a:xfrm>
          <a:prstGeom prst="rect">
            <a:avLst/>
          </a:prstGeom>
        </p:spPr>
      </p:pic>
      <p:sp>
        <p:nvSpPr>
          <p:cNvPr id="2" name="Title 2">
            <a:extLst>
              <a:ext uri="{FF2B5EF4-FFF2-40B4-BE49-F238E27FC236}">
                <a16:creationId xmlns:a16="http://schemas.microsoft.com/office/drawing/2014/main" id="{85418622-31DB-10C8-8618-BB8B0F8E88DB}"/>
              </a:ext>
            </a:extLst>
          </p:cNvPr>
          <p:cNvSpPr txBox="1">
            <a:spLocks/>
          </p:cNvSpPr>
          <p:nvPr/>
        </p:nvSpPr>
        <p:spPr>
          <a:xfrm>
            <a:off x="363254" y="627140"/>
            <a:ext cx="11570837" cy="429116"/>
          </a:xfrm>
          <a:prstGeom prst="rect">
            <a:avLst/>
          </a:prstGeom>
        </p:spPr>
        <p:txBody>
          <a:bodyPr lIns="0" anchor="t"/>
          <a:lstStyle>
            <a:lvl1pPr algn="l" defTabSz="914400" rtl="0" eaLnBrk="1" latinLnBrk="0" hangingPunct="1">
              <a:lnSpc>
                <a:spcPct val="90000"/>
              </a:lnSpc>
              <a:spcBef>
                <a:spcPct val="0"/>
              </a:spcBef>
              <a:buNone/>
              <a:defRPr sz="2400" b="0" i="0" kern="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b="1" dirty="0"/>
              <a:t>B1.7.8: </a:t>
            </a:r>
            <a:r>
              <a:rPr kumimoji="0" lang="en-US" sz="2400" b="1" i="0" u="none" strike="noStrike" kern="1200" cap="none" spc="0" normalizeH="0" baseline="0" noProof="0" dirty="0">
                <a:ln>
                  <a:noFill/>
                </a:ln>
                <a:solidFill>
                  <a:srgbClr val="FFFFFF"/>
                </a:solidFill>
                <a:effectLst/>
                <a:uLnTx/>
                <a:uFillTx/>
                <a:latin typeface="IBM Plex Sans" panose="020B0503050203000203" pitchFamily="34" charset="0"/>
              </a:rPr>
              <a:t>Security – Sensitive Data Protection</a:t>
            </a:r>
          </a:p>
        </p:txBody>
      </p:sp>
    </p:spTree>
    <p:extLst>
      <p:ext uri="{BB962C8B-B14F-4D97-AF65-F5344CB8AC3E}">
        <p14:creationId xmlns:p14="http://schemas.microsoft.com/office/powerpoint/2010/main" val="124741741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2A1FB-4BC5-BB34-75AE-45B20D48BEDA}"/>
              </a:ext>
            </a:extLst>
          </p:cNvPr>
          <p:cNvSpPr>
            <a:spLocks noGrp="1"/>
          </p:cNvSpPr>
          <p:nvPr>
            <p:ph type="title"/>
          </p:nvPr>
        </p:nvSpPr>
        <p:spPr/>
        <p:txBody>
          <a:bodyPr/>
          <a:lstStyle/>
          <a:p>
            <a:r>
              <a:rPr lang="en-US" dirty="0"/>
              <a:t>Storage details</a:t>
            </a:r>
          </a:p>
        </p:txBody>
      </p:sp>
      <p:pic>
        <p:nvPicPr>
          <p:cNvPr id="5" name="Picture 4" descr="A screenshot of a computer&#10;&#10;Description automatically generated with medium confidence">
            <a:extLst>
              <a:ext uri="{FF2B5EF4-FFF2-40B4-BE49-F238E27FC236}">
                <a16:creationId xmlns:a16="http://schemas.microsoft.com/office/drawing/2014/main" id="{DA2BD828-6EFB-98F9-2CD2-D39E3BC4C148}"/>
              </a:ext>
            </a:extLst>
          </p:cNvPr>
          <p:cNvPicPr>
            <a:picLocks noChangeAspect="1"/>
          </p:cNvPicPr>
          <p:nvPr/>
        </p:nvPicPr>
        <p:blipFill>
          <a:blip r:embed="rId2"/>
          <a:stretch>
            <a:fillRect/>
          </a:stretch>
        </p:blipFill>
        <p:spPr>
          <a:xfrm>
            <a:off x="363255" y="1416109"/>
            <a:ext cx="11976120" cy="5071188"/>
          </a:xfrm>
          <a:prstGeom prst="rect">
            <a:avLst/>
          </a:prstGeom>
        </p:spPr>
      </p:pic>
    </p:spTree>
    <p:extLst>
      <p:ext uri="{BB962C8B-B14F-4D97-AF65-F5344CB8AC3E}">
        <p14:creationId xmlns:p14="http://schemas.microsoft.com/office/powerpoint/2010/main" val="1363022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498D9B-981E-8433-9969-BDBB2607D01A}"/>
              </a:ext>
            </a:extLst>
          </p:cNvPr>
          <p:cNvSpPr>
            <a:spLocks noGrp="1"/>
          </p:cNvSpPr>
          <p:nvPr>
            <p:ph type="title"/>
          </p:nvPr>
        </p:nvSpPr>
        <p:spPr>
          <a:xfrm>
            <a:off x="224222" y="490697"/>
            <a:ext cx="11442923" cy="429116"/>
          </a:xfrm>
        </p:spPr>
        <p:txBody>
          <a:bodyPr/>
          <a:lstStyle/>
          <a:p>
            <a:r>
              <a:rPr lang="en-US" b="1" dirty="0"/>
              <a:t>B1.1.13 - (Ability to support single centralized repository for all models and policy related objects with partitioning based on user groups)</a:t>
            </a:r>
          </a:p>
        </p:txBody>
      </p:sp>
      <p:sp>
        <p:nvSpPr>
          <p:cNvPr id="98" name="TextBox 97">
            <a:extLst>
              <a:ext uri="{FF2B5EF4-FFF2-40B4-BE49-F238E27FC236}">
                <a16:creationId xmlns:a16="http://schemas.microsoft.com/office/drawing/2014/main" id="{28DFAEAF-D0B3-F175-7113-3FFE369287DF}"/>
              </a:ext>
            </a:extLst>
          </p:cNvPr>
          <p:cNvSpPr txBox="1"/>
          <p:nvPr/>
        </p:nvSpPr>
        <p:spPr>
          <a:xfrm>
            <a:off x="6862627" y="1606868"/>
            <a:ext cx="5086900" cy="36317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a:ln>
                  <a:noFill/>
                </a:ln>
                <a:solidFill>
                  <a:srgbClr val="000000"/>
                </a:solidFill>
                <a:effectLst/>
                <a:uLnTx/>
                <a:uFillTx/>
                <a:latin typeface="Arial" panose="020B0604020202020204"/>
                <a:ea typeface="+mn-ea"/>
                <a:cs typeface="+mn-cs"/>
              </a:rPr>
              <a:t>A </a:t>
            </a:r>
            <a:r>
              <a:rPr kumimoji="0" lang="en-SG" sz="1800" b="0" i="0" u="none" strike="noStrike" kern="0" cap="none" spc="0" normalizeH="0" baseline="0" noProof="0" dirty="0" err="1">
                <a:ln>
                  <a:noFill/>
                </a:ln>
                <a:solidFill>
                  <a:srgbClr val="000000"/>
                </a:solidFill>
                <a:effectLst/>
                <a:uLnTx/>
                <a:uFillTx/>
                <a:latin typeface="Arial" panose="020B0604020202020204"/>
                <a:ea typeface="+mn-ea"/>
                <a:cs typeface="+mn-cs"/>
              </a:rPr>
              <a:t>catalog</a:t>
            </a:r>
            <a:r>
              <a:rPr kumimoji="0" lang="en-SG" sz="1800" b="0" i="0" u="none" strike="noStrike" kern="0" cap="none" spc="0" normalizeH="0" baseline="0" noProof="0" dirty="0">
                <a:ln>
                  <a:noFill/>
                </a:ln>
                <a:solidFill>
                  <a:srgbClr val="000000"/>
                </a:solidFill>
                <a:effectLst/>
                <a:uLnTx/>
                <a:uFillTx/>
                <a:latin typeface="Arial" panose="020B0604020202020204"/>
                <a:ea typeface="+mn-ea"/>
                <a:cs typeface="+mn-cs"/>
              </a:rPr>
              <a:t> is how you share assets across your enterprise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1" i="0" u="none" strike="noStrike" kern="0" cap="none" spc="0" normalizeH="0" baseline="0" noProof="0" dirty="0">
                <a:ln>
                  <a:noFill/>
                </a:ln>
                <a:solidFill>
                  <a:srgbClr val="000000"/>
                </a:solidFill>
                <a:effectLst/>
                <a:uLnTx/>
                <a:uFillTx/>
                <a:latin typeface="Arial" panose="020B0604020202020204"/>
                <a:ea typeface="+mn-ea"/>
                <a:cs typeface="+mn-cs"/>
              </a:rPr>
              <a:t>Collaborators: </a:t>
            </a:r>
            <a:r>
              <a:rPr kumimoji="0" lang="en-SG" sz="1800" b="0" i="0" u="none" strike="noStrike" kern="0" cap="none" spc="0" normalizeH="0" baseline="0" noProof="0" dirty="0">
                <a:ln>
                  <a:noFill/>
                </a:ln>
                <a:solidFill>
                  <a:srgbClr val="000000"/>
                </a:solidFill>
                <a:effectLst/>
                <a:uLnTx/>
                <a:uFillTx/>
                <a:latin typeface="Arial" panose="020B0604020202020204"/>
                <a:ea typeface="+mn-ea"/>
                <a:cs typeface="+mn-cs"/>
              </a:rPr>
              <a:t>Including data stewards, data quality analysts, data scientists, data engineers etc can be granted levels of access such as viewer or admin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1" i="0" u="none" strike="noStrike" kern="0" cap="none" spc="0" normalizeH="0" baseline="0" noProof="0" dirty="0">
                <a:ln>
                  <a:noFill/>
                </a:ln>
                <a:solidFill>
                  <a:srgbClr val="000000"/>
                </a:solidFill>
                <a:effectLst/>
                <a:uLnTx/>
                <a:uFillTx/>
                <a:latin typeface="Arial" panose="020B0604020202020204"/>
                <a:ea typeface="+mn-ea"/>
                <a:cs typeface="+mn-cs"/>
              </a:rPr>
              <a:t>The default </a:t>
            </a:r>
            <a:r>
              <a:rPr kumimoji="0" lang="en-SG" sz="1800" b="1" i="0" u="none" strike="noStrike" kern="0" cap="none" spc="0" normalizeH="0" baseline="0" noProof="0" dirty="0" err="1">
                <a:ln>
                  <a:noFill/>
                </a:ln>
                <a:solidFill>
                  <a:srgbClr val="000000"/>
                </a:solidFill>
                <a:effectLst/>
                <a:uLnTx/>
                <a:uFillTx/>
                <a:latin typeface="Arial" panose="020B0604020202020204"/>
                <a:ea typeface="+mn-ea"/>
                <a:cs typeface="+mn-cs"/>
              </a:rPr>
              <a:t>catalog</a:t>
            </a:r>
            <a:r>
              <a:rPr kumimoji="0" lang="en-SG" sz="1800" b="1" i="0" u="none" strike="noStrike" kern="0" cap="none" spc="0" normalizeH="0" baseline="0" noProof="0" dirty="0">
                <a:ln>
                  <a:noFill/>
                </a:ln>
                <a:solidFill>
                  <a:srgbClr val="000000"/>
                </a:solidFill>
                <a:effectLst/>
                <a:uLnTx/>
                <a:uFillTx/>
                <a:latin typeface="Arial" panose="020B0604020202020204"/>
                <a:ea typeface="+mn-ea"/>
                <a:cs typeface="+mn-cs"/>
              </a:rPr>
              <a:t> </a:t>
            </a:r>
            <a:r>
              <a:rPr kumimoji="0" lang="en-SG" sz="1800" b="0" i="0" u="none" strike="noStrike" kern="0" cap="none" spc="0" normalizeH="0" baseline="0" noProof="0" dirty="0">
                <a:ln>
                  <a:noFill/>
                </a:ln>
                <a:solidFill>
                  <a:srgbClr val="000000"/>
                </a:solidFill>
                <a:effectLst/>
                <a:uLnTx/>
                <a:uFillTx/>
                <a:latin typeface="Arial" panose="020B0604020202020204"/>
                <a:ea typeface="+mn-ea"/>
                <a:cs typeface="+mn-cs"/>
              </a:rPr>
              <a:t>is created automatically. It allows automated data discovery to import metadata, assign governance artifacts, and analyse the quality of datasets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panose="020B0604020202020204"/>
              <a:ea typeface="IBM Plex Sans" charset="0"/>
              <a:cs typeface="IBM Plex Sans" charset="0"/>
            </a:endParaRPr>
          </a:p>
        </p:txBody>
      </p:sp>
      <p:sp>
        <p:nvSpPr>
          <p:cNvPr id="99" name="Folded Corner 98">
            <a:extLst>
              <a:ext uri="{FF2B5EF4-FFF2-40B4-BE49-F238E27FC236}">
                <a16:creationId xmlns:a16="http://schemas.microsoft.com/office/drawing/2014/main" id="{6F58DDE6-7210-A1ED-D901-82DC19648EEA}"/>
              </a:ext>
            </a:extLst>
          </p:cNvPr>
          <p:cNvSpPr/>
          <p:nvPr/>
        </p:nvSpPr>
        <p:spPr bwMode="auto">
          <a:xfrm>
            <a:off x="319280" y="1663291"/>
            <a:ext cx="6241312" cy="3009014"/>
          </a:xfrm>
          <a:prstGeom prst="foldedCorner">
            <a:avLst/>
          </a:prstGeom>
          <a:solidFill>
            <a:srgbClr val="0F62FE"/>
          </a:solidFill>
          <a:ln w="19050" cap="flat" cmpd="sng" algn="ctr">
            <a:solidFill>
              <a:srgbClr val="FFFFFF"/>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IBM Plex Sans" charset="0"/>
                <a:ea typeface="IBM Plex Sans" charset="0"/>
                <a:cs typeface="IBM Plex Sans" charset="0"/>
              </a:rPr>
              <a:t>A Catalog</a:t>
            </a:r>
          </a:p>
        </p:txBody>
      </p:sp>
      <p:pic>
        <p:nvPicPr>
          <p:cNvPr id="104" name="Graphic 103" descr="Group of women with solid fill">
            <a:extLst>
              <a:ext uri="{FF2B5EF4-FFF2-40B4-BE49-F238E27FC236}">
                <a16:creationId xmlns:a16="http://schemas.microsoft.com/office/drawing/2014/main" id="{2B177D47-2DC2-34D3-2F26-2B09EB4F4D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73457" y="2240459"/>
            <a:ext cx="914400" cy="914400"/>
          </a:xfrm>
          <a:prstGeom prst="rect">
            <a:avLst/>
          </a:prstGeom>
        </p:spPr>
      </p:pic>
      <p:sp>
        <p:nvSpPr>
          <p:cNvPr id="105" name="TextBox 104">
            <a:extLst>
              <a:ext uri="{FF2B5EF4-FFF2-40B4-BE49-F238E27FC236}">
                <a16:creationId xmlns:a16="http://schemas.microsoft.com/office/drawing/2014/main" id="{35B886C3-29D7-DC34-EB35-636E4A1E6800}"/>
              </a:ext>
            </a:extLst>
          </p:cNvPr>
          <p:cNvSpPr txBox="1"/>
          <p:nvPr/>
        </p:nvSpPr>
        <p:spPr>
          <a:xfrm>
            <a:off x="264131" y="4722735"/>
            <a:ext cx="596585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600" b="0" i="0" u="none" strike="noStrike" kern="0" cap="none" spc="0" normalizeH="0" baseline="0" noProof="0" dirty="0">
                <a:ln>
                  <a:noFill/>
                </a:ln>
                <a:solidFill>
                  <a:srgbClr val="000000"/>
                </a:solidFill>
                <a:effectLst/>
                <a:uLnTx/>
                <a:uFillTx/>
                <a:latin typeface="Arial" panose="020B0604020202020204"/>
                <a:ea typeface="+mn-ea"/>
                <a:cs typeface="+mn-cs"/>
              </a:rPr>
              <a:t>Data assets can include both relational data and unstructured data, such as PDF or Microsoft Office documents.</a:t>
            </a:r>
            <a:endParaRPr kumimoji="0" lang="en-US" sz="1600" b="0" i="0" u="none" strike="noStrike" kern="0" cap="none" spc="0" normalizeH="0" baseline="0" noProof="0" dirty="0">
              <a:ln>
                <a:noFill/>
              </a:ln>
              <a:solidFill>
                <a:srgbClr val="000000"/>
              </a:solidFill>
              <a:effectLst/>
              <a:uLnTx/>
              <a:uFillTx/>
              <a:latin typeface="Arial" panose="020B0604020202020204"/>
              <a:ea typeface="IBM Plex Sans" charset="0"/>
              <a:cs typeface="IBM Plex Sans" charset="0"/>
            </a:endParaRPr>
          </a:p>
        </p:txBody>
      </p:sp>
      <p:sp>
        <p:nvSpPr>
          <p:cNvPr id="107" name="TextBox 106">
            <a:extLst>
              <a:ext uri="{FF2B5EF4-FFF2-40B4-BE49-F238E27FC236}">
                <a16:creationId xmlns:a16="http://schemas.microsoft.com/office/drawing/2014/main" id="{27093615-0E6D-D8E8-0A45-7979483DC6DF}"/>
              </a:ext>
            </a:extLst>
          </p:cNvPr>
          <p:cNvSpPr txBox="1"/>
          <p:nvPr/>
        </p:nvSpPr>
        <p:spPr>
          <a:xfrm>
            <a:off x="4201936" y="3154859"/>
            <a:ext cx="2358656"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Collaborators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 - Data steward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 - Data quality analyst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 - Data scientist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 - Data engineer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 - Admin</a:t>
            </a:r>
          </a:p>
        </p:txBody>
      </p:sp>
      <p:sp>
        <p:nvSpPr>
          <p:cNvPr id="108" name="Rounded Rectangle 107">
            <a:extLst>
              <a:ext uri="{FF2B5EF4-FFF2-40B4-BE49-F238E27FC236}">
                <a16:creationId xmlns:a16="http://schemas.microsoft.com/office/drawing/2014/main" id="{05E79398-B5B9-6093-9269-F09F82A89F84}"/>
              </a:ext>
            </a:extLst>
          </p:cNvPr>
          <p:cNvSpPr/>
          <p:nvPr/>
        </p:nvSpPr>
        <p:spPr>
          <a:xfrm>
            <a:off x="491779" y="2324257"/>
            <a:ext cx="1270000" cy="5715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Database Table</a:t>
            </a: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9" name="Rounded Rectangle 108">
            <a:extLst>
              <a:ext uri="{FF2B5EF4-FFF2-40B4-BE49-F238E27FC236}">
                <a16:creationId xmlns:a16="http://schemas.microsoft.com/office/drawing/2014/main" id="{97649BF3-79AA-59CA-8DD5-734FF6134D25}"/>
              </a:ext>
            </a:extLst>
          </p:cNvPr>
          <p:cNvSpPr/>
          <p:nvPr/>
        </p:nvSpPr>
        <p:spPr>
          <a:xfrm>
            <a:off x="2017872" y="3151964"/>
            <a:ext cx="1270000" cy="5715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Custom Asset Type</a:t>
            </a: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0" name="Rounded Rectangle 109">
            <a:extLst>
              <a:ext uri="{FF2B5EF4-FFF2-40B4-BE49-F238E27FC236}">
                <a16:creationId xmlns:a16="http://schemas.microsoft.com/office/drawing/2014/main" id="{82B4CF6E-20B9-02D7-C641-FAFEE6ADE78C}"/>
              </a:ext>
            </a:extLst>
          </p:cNvPr>
          <p:cNvSpPr/>
          <p:nvPr/>
        </p:nvSpPr>
        <p:spPr>
          <a:xfrm>
            <a:off x="2017872" y="2324257"/>
            <a:ext cx="1270000" cy="5715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Connection</a:t>
            </a: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59310D56-77D8-5654-F768-B1CA6B9F9173}"/>
              </a:ext>
            </a:extLst>
          </p:cNvPr>
          <p:cNvSpPr/>
          <p:nvPr/>
        </p:nvSpPr>
        <p:spPr>
          <a:xfrm>
            <a:off x="517951" y="3132971"/>
            <a:ext cx="1270000" cy="5715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Report</a:t>
            </a: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3" name="Rounded Rectangle 112">
            <a:extLst>
              <a:ext uri="{FF2B5EF4-FFF2-40B4-BE49-F238E27FC236}">
                <a16:creationId xmlns:a16="http://schemas.microsoft.com/office/drawing/2014/main" id="{671151F0-1E3C-F61C-2D3F-E67EAE5FA0D6}"/>
              </a:ext>
            </a:extLst>
          </p:cNvPr>
          <p:cNvSpPr/>
          <p:nvPr/>
        </p:nvSpPr>
        <p:spPr>
          <a:xfrm>
            <a:off x="517951" y="3926278"/>
            <a:ext cx="1270000" cy="5715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Models</a:t>
            </a: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4" name="Rounded Rectangle 113">
            <a:extLst>
              <a:ext uri="{FF2B5EF4-FFF2-40B4-BE49-F238E27FC236}">
                <a16:creationId xmlns:a16="http://schemas.microsoft.com/office/drawing/2014/main" id="{6F14AB64-CD50-18DA-C80D-535AFFE99956}"/>
              </a:ext>
            </a:extLst>
          </p:cNvPr>
          <p:cNvSpPr/>
          <p:nvPr/>
        </p:nvSpPr>
        <p:spPr>
          <a:xfrm>
            <a:off x="2017872" y="3943159"/>
            <a:ext cx="1270000" cy="5715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Scripts</a:t>
            </a: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80597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867AB5-9D94-7E42-C96B-2B34D6FF2C21}"/>
              </a:ext>
            </a:extLst>
          </p:cNvPr>
          <p:cNvSpPr>
            <a:spLocks noGrp="1"/>
          </p:cNvSpPr>
          <p:nvPr>
            <p:ph type="title"/>
          </p:nvPr>
        </p:nvSpPr>
        <p:spPr>
          <a:xfrm>
            <a:off x="374539" y="569148"/>
            <a:ext cx="11442922" cy="429116"/>
          </a:xfrm>
        </p:spPr>
        <p:txBody>
          <a:bodyPr/>
          <a:lstStyle/>
          <a:p>
            <a:r>
              <a:rPr lang="en-US" sz="2000" b="1" dirty="0"/>
              <a:t>B1.3.3 &amp; B1.3.16: Ability to allow ad-hoc data upload on  the platform by end users. Please elaborate on types of data allowed and formats supported (i.e. customer data in CSV) format)</a:t>
            </a:r>
          </a:p>
        </p:txBody>
      </p:sp>
      <p:graphicFrame>
        <p:nvGraphicFramePr>
          <p:cNvPr id="5" name="Table 5">
            <a:extLst>
              <a:ext uri="{FF2B5EF4-FFF2-40B4-BE49-F238E27FC236}">
                <a16:creationId xmlns:a16="http://schemas.microsoft.com/office/drawing/2014/main" id="{E91E7549-EB97-F32E-1A41-2CEAC068633D}"/>
              </a:ext>
            </a:extLst>
          </p:cNvPr>
          <p:cNvGraphicFramePr>
            <a:graphicFrameLocks noGrp="1"/>
          </p:cNvGraphicFramePr>
          <p:nvPr>
            <p:extLst>
              <p:ext uri="{D42A27DB-BD31-4B8C-83A1-F6EECF244321}">
                <p14:modId xmlns:p14="http://schemas.microsoft.com/office/powerpoint/2010/main" val="3114042610"/>
              </p:ext>
            </p:extLst>
          </p:nvPr>
        </p:nvGraphicFramePr>
        <p:xfrm>
          <a:off x="727788" y="1363478"/>
          <a:ext cx="8845421" cy="4253327"/>
        </p:xfrm>
        <a:graphic>
          <a:graphicData uri="http://schemas.openxmlformats.org/drawingml/2006/table">
            <a:tbl>
              <a:tblPr firstRow="1" bandRow="1">
                <a:tableStyleId>{5C22544A-7EE6-4342-B048-85BDC9FD1C3A}</a:tableStyleId>
              </a:tblPr>
              <a:tblGrid>
                <a:gridCol w="4408395">
                  <a:extLst>
                    <a:ext uri="{9D8B030D-6E8A-4147-A177-3AD203B41FA5}">
                      <a16:colId xmlns:a16="http://schemas.microsoft.com/office/drawing/2014/main" val="3465891533"/>
                    </a:ext>
                  </a:extLst>
                </a:gridCol>
                <a:gridCol w="4437026">
                  <a:extLst>
                    <a:ext uri="{9D8B030D-6E8A-4147-A177-3AD203B41FA5}">
                      <a16:colId xmlns:a16="http://schemas.microsoft.com/office/drawing/2014/main" val="1183758767"/>
                    </a:ext>
                  </a:extLst>
                </a:gridCol>
              </a:tblGrid>
              <a:tr h="356223">
                <a:tc>
                  <a:txBody>
                    <a:bodyPr/>
                    <a:lstStyle/>
                    <a:p>
                      <a:pPr algn="ctr"/>
                      <a:r>
                        <a:rPr lang="en-US" sz="1100" dirty="0">
                          <a:solidFill>
                            <a:schemeClr val="bg1"/>
                          </a:solidFill>
                          <a:latin typeface="IBM Plex Sans" panose="020B0503050203000203" pitchFamily="34" charset="0"/>
                        </a:rPr>
                        <a:t>Type of data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1100" dirty="0">
                          <a:solidFill>
                            <a:schemeClr val="bg1"/>
                          </a:solidFill>
                          <a:latin typeface="IBM Plex Sans" panose="020B0503050203000203" pitchFamily="34" charset="0"/>
                        </a:rPr>
                        <a:t>Supported in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915703537"/>
                  </a:ext>
                </a:extLst>
              </a:tr>
              <a:tr h="277050">
                <a:tc>
                  <a:txBody>
                    <a:bodyPr/>
                    <a:lstStyle/>
                    <a:p>
                      <a:pPr marL="0" algn="l" defTabSz="914400" rtl="0" eaLnBrk="1" latinLnBrk="0" hangingPunct="1"/>
                      <a:r>
                        <a:rPr lang="en-SG" sz="1100" kern="1200" dirty="0">
                          <a:solidFill>
                            <a:schemeClr val="dk1"/>
                          </a:solidFill>
                          <a:latin typeface="IBM Plex Sans" panose="020B0503050203000203" pitchFamily="34" charset="0"/>
                          <a:ea typeface="+mn-ea"/>
                          <a:cs typeface="+mn-cs"/>
                        </a:rPr>
                        <a:t>Avro</a:t>
                      </a:r>
                      <a:endParaRPr lang="en-US" sz="1100" kern="1200" dirty="0">
                        <a:solidFill>
                          <a:schemeClr val="dk1"/>
                        </a:solidFill>
                        <a:latin typeface="IBM Plex Sans" panose="020B0503050203000203"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sz="1100" kern="1200" dirty="0">
                          <a:solidFill>
                            <a:schemeClr val="dk1"/>
                          </a:solidFill>
                          <a:latin typeface="IBM Plex Sans" panose="020B0503050203000203" pitchFamily="34" charset="0"/>
                          <a:ea typeface="+mn-ea"/>
                          <a:cs typeface="+mn-cs"/>
                        </a:rPr>
                        <a:t>SPSS </a:t>
                      </a:r>
                      <a:r>
                        <a:rPr lang="en-US" sz="1100" kern="1200" dirty="0" err="1">
                          <a:solidFill>
                            <a:schemeClr val="dk1"/>
                          </a:solidFill>
                          <a:latin typeface="IBM Plex Sans" panose="020B0503050203000203" pitchFamily="34" charset="0"/>
                          <a:ea typeface="+mn-ea"/>
                          <a:cs typeface="+mn-cs"/>
                        </a:rPr>
                        <a:t>Modeller</a:t>
                      </a:r>
                      <a:r>
                        <a:rPr lang="en-US" sz="1100" kern="1200" dirty="0">
                          <a:solidFill>
                            <a:schemeClr val="dk1"/>
                          </a:solidFill>
                          <a:latin typeface="IBM Plex Sans" panose="020B0503050203000203" pitchFamily="34" charset="0"/>
                          <a:ea typeface="+mn-ea"/>
                          <a:cs typeface="+mn-cs"/>
                        </a:rPr>
                        <a:t>, Watson Knowledge Catalog, Watson Studio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4803722"/>
                  </a:ext>
                </a:extLst>
              </a:tr>
              <a:tr h="429208">
                <a:tc>
                  <a:txBody>
                    <a:bodyPr/>
                    <a:lstStyle/>
                    <a:p>
                      <a:pPr marL="0" algn="l" defTabSz="914400" rtl="0" eaLnBrk="1" latinLnBrk="0" hangingPunct="1"/>
                      <a:r>
                        <a:rPr lang="en-US" sz="1100" kern="1200" dirty="0">
                          <a:solidFill>
                            <a:schemeClr val="dk1"/>
                          </a:solidFill>
                          <a:latin typeface="IBM Plex Sans" panose="020B0503050203000203" pitchFamily="34" charset="0"/>
                          <a:ea typeface="+mn-ea"/>
                          <a:cs typeface="+mn-cs"/>
                        </a:rPr>
                        <a:t>CSV, TSV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SG" sz="1100" kern="1200" dirty="0">
                          <a:solidFill>
                            <a:schemeClr val="dk1"/>
                          </a:solidFill>
                          <a:latin typeface="IBM Plex Sans" panose="020B0503050203000203" pitchFamily="34" charset="0"/>
                          <a:ea typeface="+mn-ea"/>
                          <a:cs typeface="+mn-cs"/>
                        </a:rPr>
                        <a:t>Watson Query, SPSS Modeler, Watson</a:t>
                      </a:r>
                      <a:br>
                        <a:rPr lang="en-SG" sz="1100" kern="1200" dirty="0">
                          <a:solidFill>
                            <a:schemeClr val="dk1"/>
                          </a:solidFill>
                          <a:latin typeface="IBM Plex Sans" panose="020B0503050203000203" pitchFamily="34" charset="0"/>
                          <a:ea typeface="+mn-ea"/>
                          <a:cs typeface="+mn-cs"/>
                        </a:rPr>
                      </a:br>
                      <a:r>
                        <a:rPr lang="en-SG" sz="1100" kern="1200" dirty="0">
                          <a:solidFill>
                            <a:schemeClr val="dk1"/>
                          </a:solidFill>
                          <a:latin typeface="IBM Plex Sans" panose="020B0503050203000203" pitchFamily="34" charset="0"/>
                          <a:ea typeface="+mn-ea"/>
                          <a:cs typeface="+mn-cs"/>
                        </a:rPr>
                        <a:t>Knowledge </a:t>
                      </a:r>
                      <a:r>
                        <a:rPr lang="en-SG" sz="1100" kern="1200" dirty="0" err="1">
                          <a:solidFill>
                            <a:schemeClr val="dk1"/>
                          </a:solidFill>
                          <a:latin typeface="IBM Plex Sans" panose="020B0503050203000203" pitchFamily="34" charset="0"/>
                          <a:ea typeface="+mn-ea"/>
                          <a:cs typeface="+mn-cs"/>
                        </a:rPr>
                        <a:t>Catalog</a:t>
                      </a:r>
                      <a:r>
                        <a:rPr lang="en-SG" sz="1100" kern="1200" dirty="0">
                          <a:solidFill>
                            <a:schemeClr val="dk1"/>
                          </a:solidFill>
                          <a:latin typeface="IBM Plex Sans" panose="020B0503050203000203" pitchFamily="34" charset="0"/>
                          <a:ea typeface="+mn-ea"/>
                          <a:cs typeface="+mn-cs"/>
                        </a:rPr>
                        <a:t>, Watson Studio</a:t>
                      </a:r>
                    </a:p>
                    <a:p>
                      <a:pPr marL="0" algn="l" defTabSz="914400" rtl="0" eaLnBrk="1" latinLnBrk="0" hangingPunct="1"/>
                      <a:endParaRPr lang="en-US" sz="1100" kern="1200" dirty="0">
                        <a:solidFill>
                          <a:schemeClr val="dk1"/>
                        </a:solidFill>
                        <a:latin typeface="IBM Plex Sans" panose="020B0503050203000203"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2413711"/>
                  </a:ext>
                </a:extLst>
              </a:tr>
              <a:tr h="497737">
                <a:tc>
                  <a:txBody>
                    <a:bodyPr/>
                    <a:lstStyle/>
                    <a:p>
                      <a:pPr marL="0" algn="l" defTabSz="914400" rtl="0" eaLnBrk="1" latinLnBrk="0" hangingPunct="1"/>
                      <a:r>
                        <a:rPr lang="en-SG" sz="1100" kern="1200" dirty="0">
                          <a:solidFill>
                            <a:schemeClr val="dk1"/>
                          </a:solidFill>
                          <a:latin typeface="IBM Plex Sans" panose="020B0503050203000203" pitchFamily="34" charset="0"/>
                          <a:ea typeface="+mn-ea"/>
                          <a:cs typeface="+mn-cs"/>
                        </a:rPr>
                        <a:t>JSON</a:t>
                      </a:r>
                      <a:endParaRPr lang="en-US" sz="1100" kern="1200" dirty="0">
                        <a:solidFill>
                          <a:schemeClr val="dk1"/>
                        </a:solidFill>
                        <a:latin typeface="IBM Plex Sans" panose="020B0503050203000203"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SG" sz="1100" kern="1200" dirty="0">
                          <a:solidFill>
                            <a:schemeClr val="dk1"/>
                          </a:solidFill>
                          <a:latin typeface="IBM Plex Sans" panose="020B0503050203000203" pitchFamily="34" charset="0"/>
                          <a:ea typeface="+mn-ea"/>
                          <a:cs typeface="+mn-cs"/>
                        </a:rPr>
                        <a:t>Watson Query, Watson Knowledge </a:t>
                      </a:r>
                      <a:r>
                        <a:rPr lang="en-SG" sz="1100" kern="1200" dirty="0" err="1">
                          <a:solidFill>
                            <a:schemeClr val="dk1"/>
                          </a:solidFill>
                          <a:latin typeface="IBM Plex Sans" panose="020B0503050203000203" pitchFamily="34" charset="0"/>
                          <a:ea typeface="+mn-ea"/>
                          <a:cs typeface="+mn-cs"/>
                        </a:rPr>
                        <a:t>Catalog</a:t>
                      </a:r>
                      <a:r>
                        <a:rPr lang="en-SG" sz="1100" kern="1200" dirty="0">
                          <a:solidFill>
                            <a:schemeClr val="dk1"/>
                          </a:solidFill>
                          <a:latin typeface="IBM Plex Sans" panose="020B0503050203000203" pitchFamily="34" charset="0"/>
                          <a:ea typeface="+mn-ea"/>
                          <a:cs typeface="+mn-cs"/>
                        </a:rPr>
                        <a:t>, Watson</a:t>
                      </a:r>
                      <a:br>
                        <a:rPr lang="en-SG" sz="1100" kern="1200" dirty="0">
                          <a:solidFill>
                            <a:schemeClr val="dk1"/>
                          </a:solidFill>
                          <a:latin typeface="IBM Plex Sans" panose="020B0503050203000203" pitchFamily="34" charset="0"/>
                          <a:ea typeface="+mn-ea"/>
                          <a:cs typeface="+mn-cs"/>
                        </a:rPr>
                      </a:br>
                      <a:r>
                        <a:rPr lang="en-SG" sz="1100" kern="1200" dirty="0">
                          <a:solidFill>
                            <a:schemeClr val="dk1"/>
                          </a:solidFill>
                          <a:latin typeface="IBM Plex Sans" panose="020B0503050203000203" pitchFamily="34" charset="0"/>
                          <a:ea typeface="+mn-ea"/>
                          <a:cs typeface="+mn-cs"/>
                        </a:rPr>
                        <a:t>Studio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4406650"/>
                  </a:ext>
                </a:extLst>
              </a:tr>
              <a:tr h="400801">
                <a:tc>
                  <a:txBody>
                    <a:bodyPr/>
                    <a:lstStyle/>
                    <a:p>
                      <a:pPr marL="0" algn="l" defTabSz="914400" rtl="0" eaLnBrk="1" latinLnBrk="0" hangingPunct="1"/>
                      <a:r>
                        <a:rPr lang="en-SG" sz="1100" kern="1200" dirty="0">
                          <a:solidFill>
                            <a:schemeClr val="dk1"/>
                          </a:solidFill>
                          <a:latin typeface="IBM Plex Sans" panose="020B0503050203000203" pitchFamily="34" charset="0"/>
                          <a:ea typeface="+mn-ea"/>
                          <a:cs typeface="+mn-cs"/>
                        </a:rPr>
                        <a:t>Microsoft Excel spreadsheets</a:t>
                      </a:r>
                      <a:endParaRPr lang="en-US" sz="1100" kern="1200" dirty="0">
                        <a:solidFill>
                          <a:schemeClr val="dk1"/>
                        </a:solidFill>
                        <a:latin typeface="IBM Plex Sans" panose="020B0503050203000203"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SG" sz="1100" kern="1200" dirty="0">
                          <a:solidFill>
                            <a:schemeClr val="dk1"/>
                          </a:solidFill>
                          <a:latin typeface="IBM Plex Sans" panose="020B0503050203000203" pitchFamily="34" charset="0"/>
                          <a:ea typeface="+mn-ea"/>
                          <a:cs typeface="+mn-cs"/>
                        </a:rPr>
                        <a:t>Watson Query, SPSS Modeler Watson Knowledge </a:t>
                      </a:r>
                      <a:r>
                        <a:rPr lang="en-SG" sz="1100" kern="1200" dirty="0" err="1">
                          <a:solidFill>
                            <a:schemeClr val="dk1"/>
                          </a:solidFill>
                          <a:latin typeface="IBM Plex Sans" panose="020B0503050203000203" pitchFamily="34" charset="0"/>
                          <a:ea typeface="+mn-ea"/>
                          <a:cs typeface="+mn-cs"/>
                        </a:rPr>
                        <a:t>Catalog</a:t>
                      </a:r>
                      <a:r>
                        <a:rPr lang="en-SG" sz="1100" kern="1200" dirty="0">
                          <a:solidFill>
                            <a:schemeClr val="dk1"/>
                          </a:solidFill>
                          <a:latin typeface="IBM Plex Sans" panose="020B0503050203000203" pitchFamily="34" charset="0"/>
                          <a:ea typeface="+mn-ea"/>
                          <a:cs typeface="+mn-cs"/>
                        </a:rPr>
                        <a:t>, Watson Studio</a:t>
                      </a:r>
                    </a:p>
                    <a:p>
                      <a:pPr marL="0" algn="l" defTabSz="914400" rtl="0" eaLnBrk="1" latinLnBrk="0" hangingPunct="1"/>
                      <a:endParaRPr lang="en-US" sz="1100" kern="1200" dirty="0">
                        <a:solidFill>
                          <a:schemeClr val="dk1"/>
                        </a:solidFill>
                        <a:latin typeface="IBM Plex Sans" panose="020B0503050203000203"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5269951"/>
                  </a:ext>
                </a:extLst>
              </a:tr>
              <a:tr h="356223">
                <a:tc>
                  <a:txBody>
                    <a:bodyPr/>
                    <a:lstStyle/>
                    <a:p>
                      <a:pPr marL="0" algn="l" defTabSz="914400" rtl="0" eaLnBrk="1" latinLnBrk="0" hangingPunct="1"/>
                      <a:r>
                        <a:rPr lang="en-SG" sz="1100" kern="1200" dirty="0">
                          <a:solidFill>
                            <a:schemeClr val="dk1"/>
                          </a:solidFill>
                          <a:latin typeface="IBM Plex Sans" panose="020B0503050203000203" pitchFamily="34" charset="0"/>
                          <a:ea typeface="+mn-ea"/>
                          <a:cs typeface="+mn-cs"/>
                        </a:rPr>
                        <a:t>ORC</a:t>
                      </a:r>
                      <a:endParaRPr lang="en-US" sz="1100" kern="1200" dirty="0">
                        <a:solidFill>
                          <a:schemeClr val="dk1"/>
                        </a:solidFill>
                        <a:latin typeface="IBM Plex Sans" panose="020B0503050203000203"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sz="1100" kern="1200" dirty="0">
                          <a:solidFill>
                            <a:schemeClr val="dk1"/>
                          </a:solidFill>
                          <a:latin typeface="IBM Plex Sans" panose="020B0503050203000203" pitchFamily="34" charset="0"/>
                          <a:ea typeface="+mn-ea"/>
                          <a:cs typeface="+mn-cs"/>
                        </a:rPr>
                        <a:t>Watson Query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202477"/>
                  </a:ext>
                </a:extLst>
              </a:tr>
              <a:tr h="401940">
                <a:tc>
                  <a:txBody>
                    <a:bodyPr/>
                    <a:lstStyle/>
                    <a:p>
                      <a:pPr marL="0" algn="l" defTabSz="914400" rtl="0" eaLnBrk="1" latinLnBrk="0" hangingPunct="1"/>
                      <a:r>
                        <a:rPr lang="en-SG" sz="1100" kern="1200" dirty="0">
                          <a:solidFill>
                            <a:schemeClr val="dk1"/>
                          </a:solidFill>
                          <a:latin typeface="IBM Plex Sans" panose="020B0503050203000203" pitchFamily="34" charset="0"/>
                          <a:ea typeface="+mn-ea"/>
                          <a:cs typeface="+mn-cs"/>
                        </a:rPr>
                        <a:t>Parquet</a:t>
                      </a:r>
                      <a:endParaRPr lang="en-US" sz="1100" kern="1200" dirty="0">
                        <a:solidFill>
                          <a:schemeClr val="dk1"/>
                        </a:solidFill>
                        <a:latin typeface="IBM Plex Sans" panose="020B0503050203000203"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SG" sz="1100" kern="1200" dirty="0">
                          <a:solidFill>
                            <a:schemeClr val="dk1"/>
                          </a:solidFill>
                          <a:latin typeface="IBM Plex Sans" panose="020B0503050203000203" pitchFamily="34" charset="0"/>
                          <a:ea typeface="+mn-ea"/>
                          <a:cs typeface="+mn-cs"/>
                        </a:rPr>
                        <a:t>Watson Query, Watson Knowledge </a:t>
                      </a:r>
                      <a:r>
                        <a:rPr lang="en-SG" sz="1100" kern="1200" dirty="0" err="1">
                          <a:solidFill>
                            <a:schemeClr val="dk1"/>
                          </a:solidFill>
                          <a:latin typeface="IBM Plex Sans" panose="020B0503050203000203" pitchFamily="34" charset="0"/>
                          <a:ea typeface="+mn-ea"/>
                          <a:cs typeface="+mn-cs"/>
                        </a:rPr>
                        <a:t>Catalog</a:t>
                      </a:r>
                      <a:r>
                        <a:rPr lang="en-SG" sz="1100" kern="1200" dirty="0">
                          <a:solidFill>
                            <a:schemeClr val="dk1"/>
                          </a:solidFill>
                          <a:latin typeface="IBM Plex Sans" panose="020B0503050203000203" pitchFamily="34" charset="0"/>
                          <a:ea typeface="+mn-ea"/>
                          <a:cs typeface="+mn-cs"/>
                        </a:rPr>
                        <a:t>, Watson</a:t>
                      </a:r>
                      <a:br>
                        <a:rPr lang="en-SG" sz="1100" kern="1200" dirty="0">
                          <a:solidFill>
                            <a:schemeClr val="dk1"/>
                          </a:solidFill>
                          <a:latin typeface="IBM Plex Sans" panose="020B0503050203000203" pitchFamily="34" charset="0"/>
                          <a:ea typeface="+mn-ea"/>
                          <a:cs typeface="+mn-cs"/>
                        </a:rPr>
                      </a:br>
                      <a:r>
                        <a:rPr lang="en-SG" sz="1100" kern="1200" dirty="0">
                          <a:solidFill>
                            <a:schemeClr val="dk1"/>
                          </a:solidFill>
                          <a:latin typeface="IBM Plex Sans" panose="020B0503050203000203" pitchFamily="34" charset="0"/>
                          <a:ea typeface="+mn-ea"/>
                          <a:cs typeface="+mn-cs"/>
                        </a:rPr>
                        <a:t>Studio</a:t>
                      </a:r>
                    </a:p>
                    <a:p>
                      <a:endParaRPr lang="en-US" sz="110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2353007"/>
                  </a:ext>
                </a:extLst>
              </a:tr>
              <a:tr h="246119">
                <a:tc>
                  <a:txBody>
                    <a:bodyPr/>
                    <a:lstStyle/>
                    <a:p>
                      <a:r>
                        <a:rPr lang="en-SG" sz="1100" dirty="0">
                          <a:latin typeface="IBM Plex Sans" panose="020B0503050203000203" pitchFamily="34" charset="0"/>
                        </a:rPr>
                        <a:t>SAS</a:t>
                      </a:r>
                      <a:endParaRPr lang="en-US" sz="110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100" kern="1200" dirty="0">
                          <a:solidFill>
                            <a:schemeClr val="dk1"/>
                          </a:solidFill>
                          <a:latin typeface="IBM Plex Sans" panose="020B0503050203000203" pitchFamily="34" charset="0"/>
                          <a:ea typeface="+mn-ea"/>
                          <a:cs typeface="+mn-cs"/>
                        </a:rPr>
                        <a:t>SPSS Modeler, Watson Studio (Data Refinery)</a:t>
                      </a:r>
                    </a:p>
                    <a:p>
                      <a:endParaRPr lang="en-US" sz="110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7007985"/>
                  </a:ext>
                </a:extLst>
              </a:tr>
              <a:tr h="556294">
                <a:tc>
                  <a:txBody>
                    <a:bodyPr/>
                    <a:lstStyle/>
                    <a:p>
                      <a:r>
                        <a:rPr lang="en-US" sz="1100" dirty="0">
                          <a:latin typeface="IBM Plex Sans" panose="020B0503050203000203" pitchFamily="34" charset="0"/>
                        </a:rPr>
                        <a:t>SAV, XML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100" kern="1200" dirty="0">
                          <a:solidFill>
                            <a:schemeClr val="dk1"/>
                          </a:solidFill>
                          <a:latin typeface="IBM Plex Sans" panose="020B0503050203000203" pitchFamily="34" charset="0"/>
                          <a:ea typeface="+mn-ea"/>
                          <a:cs typeface="+mn-cs"/>
                        </a:rPr>
                        <a:t>SPSS Modeler</a:t>
                      </a:r>
                      <a:endParaRPr lang="en-US" sz="110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3162236"/>
                  </a:ext>
                </a:extLst>
              </a:tr>
            </a:tbl>
          </a:graphicData>
        </a:graphic>
      </p:graphicFrame>
    </p:spTree>
    <p:extLst>
      <p:ext uri="{BB962C8B-B14F-4D97-AF65-F5344CB8AC3E}">
        <p14:creationId xmlns:p14="http://schemas.microsoft.com/office/powerpoint/2010/main" val="1473808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2D7F7-0F27-DDFB-35DC-7D5A0D68C5EF}"/>
              </a:ext>
            </a:extLst>
          </p:cNvPr>
          <p:cNvSpPr>
            <a:spLocks noGrp="1"/>
          </p:cNvSpPr>
          <p:nvPr>
            <p:ph type="title"/>
          </p:nvPr>
        </p:nvSpPr>
        <p:spPr/>
        <p:txBody>
          <a:bodyPr/>
          <a:lstStyle/>
          <a:p>
            <a:r>
              <a:rPr lang="en-US" b="1" dirty="0"/>
              <a:t>Apache Hive</a:t>
            </a:r>
          </a:p>
        </p:txBody>
      </p:sp>
      <p:pic>
        <p:nvPicPr>
          <p:cNvPr id="5" name="Picture 4" descr="A screenshot of a computer&#10;&#10;Description automatically generated with medium confidence">
            <a:extLst>
              <a:ext uri="{FF2B5EF4-FFF2-40B4-BE49-F238E27FC236}">
                <a16:creationId xmlns:a16="http://schemas.microsoft.com/office/drawing/2014/main" id="{E9077AAB-8B5E-810C-817A-6A19F053A5C4}"/>
              </a:ext>
            </a:extLst>
          </p:cNvPr>
          <p:cNvPicPr>
            <a:picLocks noChangeAspect="1"/>
          </p:cNvPicPr>
          <p:nvPr/>
        </p:nvPicPr>
        <p:blipFill>
          <a:blip r:embed="rId2"/>
          <a:stretch>
            <a:fillRect/>
          </a:stretch>
        </p:blipFill>
        <p:spPr>
          <a:xfrm>
            <a:off x="1945376" y="1317812"/>
            <a:ext cx="5898741" cy="5410768"/>
          </a:xfrm>
          <a:prstGeom prst="rect">
            <a:avLst/>
          </a:prstGeom>
        </p:spPr>
      </p:pic>
    </p:spTree>
    <p:extLst>
      <p:ext uri="{BB962C8B-B14F-4D97-AF65-F5344CB8AC3E}">
        <p14:creationId xmlns:p14="http://schemas.microsoft.com/office/powerpoint/2010/main" val="792395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3540E2-A3DF-C821-C98A-E947AAB60379}"/>
              </a:ext>
            </a:extLst>
          </p:cNvPr>
          <p:cNvSpPr>
            <a:spLocks noGrp="1"/>
          </p:cNvSpPr>
          <p:nvPr>
            <p:ph type="title"/>
          </p:nvPr>
        </p:nvSpPr>
        <p:spPr/>
        <p:txBody>
          <a:bodyPr/>
          <a:lstStyle/>
          <a:p>
            <a:r>
              <a:rPr lang="en-US" b="1" dirty="0"/>
              <a:t>Cloudera Impala</a:t>
            </a:r>
          </a:p>
        </p:txBody>
      </p:sp>
      <p:pic>
        <p:nvPicPr>
          <p:cNvPr id="6" name="Picture 5" descr="A screenshot of a computer&#10;&#10;Description automatically generated with medium confidence">
            <a:extLst>
              <a:ext uri="{FF2B5EF4-FFF2-40B4-BE49-F238E27FC236}">
                <a16:creationId xmlns:a16="http://schemas.microsoft.com/office/drawing/2014/main" id="{C00E49C8-7BEB-2607-5AEA-9C1DDF2F94C9}"/>
              </a:ext>
            </a:extLst>
          </p:cNvPr>
          <p:cNvPicPr>
            <a:picLocks noChangeAspect="1"/>
          </p:cNvPicPr>
          <p:nvPr/>
        </p:nvPicPr>
        <p:blipFill>
          <a:blip r:embed="rId2"/>
          <a:stretch>
            <a:fillRect/>
          </a:stretch>
        </p:blipFill>
        <p:spPr>
          <a:xfrm>
            <a:off x="1722344" y="1317813"/>
            <a:ext cx="6292103" cy="5154976"/>
          </a:xfrm>
          <a:prstGeom prst="rect">
            <a:avLst/>
          </a:prstGeom>
        </p:spPr>
      </p:pic>
    </p:spTree>
    <p:extLst>
      <p:ext uri="{BB962C8B-B14F-4D97-AF65-F5344CB8AC3E}">
        <p14:creationId xmlns:p14="http://schemas.microsoft.com/office/powerpoint/2010/main" val="566296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555DCD-1E2F-4ED0-4BB6-D35C4E800DF7}"/>
              </a:ext>
            </a:extLst>
          </p:cNvPr>
          <p:cNvSpPr>
            <a:spLocks noGrp="1"/>
          </p:cNvSpPr>
          <p:nvPr>
            <p:ph type="title"/>
          </p:nvPr>
        </p:nvSpPr>
        <p:spPr/>
        <p:txBody>
          <a:bodyPr/>
          <a:lstStyle/>
          <a:p>
            <a:r>
              <a:rPr lang="en-US" b="1" dirty="0"/>
              <a:t>Kafka connection</a:t>
            </a:r>
          </a:p>
        </p:txBody>
      </p:sp>
      <p:grpSp>
        <p:nvGrpSpPr>
          <p:cNvPr id="4" name="object 3">
            <a:extLst>
              <a:ext uri="{FF2B5EF4-FFF2-40B4-BE49-F238E27FC236}">
                <a16:creationId xmlns:a16="http://schemas.microsoft.com/office/drawing/2014/main" id="{783305BE-088E-1E06-DA10-6038C9ECDBA4}"/>
              </a:ext>
            </a:extLst>
          </p:cNvPr>
          <p:cNvGrpSpPr/>
          <p:nvPr/>
        </p:nvGrpSpPr>
        <p:grpSpPr>
          <a:xfrm>
            <a:off x="1119673" y="1281757"/>
            <a:ext cx="7893488" cy="5381220"/>
            <a:chOff x="838197" y="831176"/>
            <a:chExt cx="8417560" cy="5738495"/>
          </a:xfrm>
        </p:grpSpPr>
        <p:pic>
          <p:nvPicPr>
            <p:cNvPr id="5" name="object 4">
              <a:extLst>
                <a:ext uri="{FF2B5EF4-FFF2-40B4-BE49-F238E27FC236}">
                  <a16:creationId xmlns:a16="http://schemas.microsoft.com/office/drawing/2014/main" id="{EFD16535-3D48-6428-5ACE-4C05FA5212F5}"/>
                </a:ext>
              </a:extLst>
            </p:cNvPr>
            <p:cNvPicPr/>
            <p:nvPr/>
          </p:nvPicPr>
          <p:blipFill>
            <a:blip r:embed="rId2" cstate="print"/>
            <a:stretch>
              <a:fillRect/>
            </a:stretch>
          </p:blipFill>
          <p:spPr>
            <a:xfrm>
              <a:off x="838197" y="831176"/>
              <a:ext cx="8417010" cy="5738489"/>
            </a:xfrm>
            <a:prstGeom prst="rect">
              <a:avLst/>
            </a:prstGeom>
          </p:spPr>
        </p:pic>
        <p:sp>
          <p:nvSpPr>
            <p:cNvPr id="6" name="object 5">
              <a:extLst>
                <a:ext uri="{FF2B5EF4-FFF2-40B4-BE49-F238E27FC236}">
                  <a16:creationId xmlns:a16="http://schemas.microsoft.com/office/drawing/2014/main" id="{01A3B389-528A-BF4D-2F1E-A0B6E2BAD594}"/>
                </a:ext>
              </a:extLst>
            </p:cNvPr>
            <p:cNvSpPr/>
            <p:nvPr/>
          </p:nvSpPr>
          <p:spPr>
            <a:xfrm>
              <a:off x="4006512" y="2510486"/>
              <a:ext cx="567055" cy="259715"/>
            </a:xfrm>
            <a:custGeom>
              <a:avLst/>
              <a:gdLst/>
              <a:ahLst/>
              <a:cxnLst/>
              <a:rect l="l" t="t" r="r" b="b"/>
              <a:pathLst>
                <a:path w="567054" h="259714">
                  <a:moveTo>
                    <a:pt x="129745" y="0"/>
                  </a:moveTo>
                  <a:lnTo>
                    <a:pt x="0" y="129745"/>
                  </a:lnTo>
                  <a:lnTo>
                    <a:pt x="129745" y="259491"/>
                  </a:lnTo>
                  <a:lnTo>
                    <a:pt x="129745" y="194618"/>
                  </a:lnTo>
                  <a:lnTo>
                    <a:pt x="566515" y="194618"/>
                  </a:lnTo>
                  <a:lnTo>
                    <a:pt x="566515" y="64872"/>
                  </a:lnTo>
                  <a:lnTo>
                    <a:pt x="129745" y="64872"/>
                  </a:lnTo>
                  <a:lnTo>
                    <a:pt x="129745" y="0"/>
                  </a:lnTo>
                  <a:close/>
                </a:path>
              </a:pathLst>
            </a:custGeom>
            <a:solidFill>
              <a:srgbClr val="FF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6">
              <a:extLst>
                <a:ext uri="{FF2B5EF4-FFF2-40B4-BE49-F238E27FC236}">
                  <a16:creationId xmlns:a16="http://schemas.microsoft.com/office/drawing/2014/main" id="{7EEEC5BC-AC08-EE5B-59CF-08A47222374F}"/>
                </a:ext>
              </a:extLst>
            </p:cNvPr>
            <p:cNvSpPr/>
            <p:nvPr/>
          </p:nvSpPr>
          <p:spPr>
            <a:xfrm>
              <a:off x="4006512" y="2510486"/>
              <a:ext cx="567055" cy="259715"/>
            </a:xfrm>
            <a:custGeom>
              <a:avLst/>
              <a:gdLst/>
              <a:ahLst/>
              <a:cxnLst/>
              <a:rect l="l" t="t" r="r" b="b"/>
              <a:pathLst>
                <a:path w="567054" h="259714">
                  <a:moveTo>
                    <a:pt x="0" y="129746"/>
                  </a:moveTo>
                  <a:lnTo>
                    <a:pt x="129746" y="0"/>
                  </a:lnTo>
                  <a:lnTo>
                    <a:pt x="129746" y="64873"/>
                  </a:lnTo>
                  <a:lnTo>
                    <a:pt x="566516" y="64873"/>
                  </a:lnTo>
                  <a:lnTo>
                    <a:pt x="566516" y="194618"/>
                  </a:lnTo>
                  <a:lnTo>
                    <a:pt x="129746" y="194618"/>
                  </a:lnTo>
                  <a:lnTo>
                    <a:pt x="129746" y="259492"/>
                  </a:lnTo>
                  <a:lnTo>
                    <a:pt x="0" y="129746"/>
                  </a:lnTo>
                  <a:close/>
                </a:path>
              </a:pathLst>
            </a:custGeom>
            <a:ln w="12700">
              <a:solidFill>
                <a:srgbClr val="172C5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7">
              <a:extLst>
                <a:ext uri="{FF2B5EF4-FFF2-40B4-BE49-F238E27FC236}">
                  <a16:creationId xmlns:a16="http://schemas.microsoft.com/office/drawing/2014/main" id="{E716CC55-029C-DE0F-FAA0-0DFC73D1F69C}"/>
                </a:ext>
              </a:extLst>
            </p:cNvPr>
            <p:cNvSpPr/>
            <p:nvPr/>
          </p:nvSpPr>
          <p:spPr>
            <a:xfrm>
              <a:off x="3749942" y="4479109"/>
              <a:ext cx="567055" cy="259715"/>
            </a:xfrm>
            <a:custGeom>
              <a:avLst/>
              <a:gdLst/>
              <a:ahLst/>
              <a:cxnLst/>
              <a:rect l="l" t="t" r="r" b="b"/>
              <a:pathLst>
                <a:path w="567054" h="259714">
                  <a:moveTo>
                    <a:pt x="129745" y="0"/>
                  </a:moveTo>
                  <a:lnTo>
                    <a:pt x="0" y="129747"/>
                  </a:lnTo>
                  <a:lnTo>
                    <a:pt x="129745" y="259492"/>
                  </a:lnTo>
                  <a:lnTo>
                    <a:pt x="129745" y="194618"/>
                  </a:lnTo>
                  <a:lnTo>
                    <a:pt x="566516" y="194618"/>
                  </a:lnTo>
                  <a:lnTo>
                    <a:pt x="566516" y="64872"/>
                  </a:lnTo>
                  <a:lnTo>
                    <a:pt x="129745" y="64872"/>
                  </a:lnTo>
                  <a:lnTo>
                    <a:pt x="129745" y="0"/>
                  </a:lnTo>
                  <a:close/>
                </a:path>
              </a:pathLst>
            </a:custGeom>
            <a:solidFill>
              <a:srgbClr val="FF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8">
              <a:extLst>
                <a:ext uri="{FF2B5EF4-FFF2-40B4-BE49-F238E27FC236}">
                  <a16:creationId xmlns:a16="http://schemas.microsoft.com/office/drawing/2014/main" id="{074BBC6D-BB2D-1CB2-3871-21CEA80D8CC1}"/>
                </a:ext>
              </a:extLst>
            </p:cNvPr>
            <p:cNvSpPr/>
            <p:nvPr/>
          </p:nvSpPr>
          <p:spPr>
            <a:xfrm>
              <a:off x="3749942" y="4479109"/>
              <a:ext cx="567055" cy="259715"/>
            </a:xfrm>
            <a:custGeom>
              <a:avLst/>
              <a:gdLst/>
              <a:ahLst/>
              <a:cxnLst/>
              <a:rect l="l" t="t" r="r" b="b"/>
              <a:pathLst>
                <a:path w="567054" h="259714">
                  <a:moveTo>
                    <a:pt x="0" y="129746"/>
                  </a:moveTo>
                  <a:lnTo>
                    <a:pt x="129746" y="0"/>
                  </a:lnTo>
                  <a:lnTo>
                    <a:pt x="129746" y="64873"/>
                  </a:lnTo>
                  <a:lnTo>
                    <a:pt x="566516" y="64873"/>
                  </a:lnTo>
                  <a:lnTo>
                    <a:pt x="566516" y="194618"/>
                  </a:lnTo>
                  <a:lnTo>
                    <a:pt x="129746" y="194618"/>
                  </a:lnTo>
                  <a:lnTo>
                    <a:pt x="129746" y="259492"/>
                  </a:lnTo>
                  <a:lnTo>
                    <a:pt x="0" y="129746"/>
                  </a:lnTo>
                  <a:close/>
                </a:path>
              </a:pathLst>
            </a:custGeom>
            <a:ln w="12700">
              <a:solidFill>
                <a:srgbClr val="172C5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861805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CF14A3-D1C6-617E-289C-F704D64B33BB}"/>
              </a:ext>
            </a:extLst>
          </p:cNvPr>
          <p:cNvSpPr>
            <a:spLocks noGrp="1"/>
          </p:cNvSpPr>
          <p:nvPr>
            <p:ph type="title"/>
          </p:nvPr>
        </p:nvSpPr>
        <p:spPr/>
        <p:txBody>
          <a:bodyPr/>
          <a:lstStyle/>
          <a:p>
            <a:r>
              <a:rPr lang="en-US" dirty="0"/>
              <a:t>Introduction to the POC Team</a:t>
            </a:r>
          </a:p>
        </p:txBody>
      </p:sp>
      <p:sp>
        <p:nvSpPr>
          <p:cNvPr id="4" name="TextBox 3">
            <a:extLst>
              <a:ext uri="{FF2B5EF4-FFF2-40B4-BE49-F238E27FC236}">
                <a16:creationId xmlns:a16="http://schemas.microsoft.com/office/drawing/2014/main" id="{680608DB-811B-DCE2-202E-2ECE04208C0C}"/>
              </a:ext>
            </a:extLst>
          </p:cNvPr>
          <p:cNvSpPr txBox="1"/>
          <p:nvPr/>
        </p:nvSpPr>
        <p:spPr>
          <a:xfrm>
            <a:off x="10091888" y="4451475"/>
            <a:ext cx="1693087" cy="400110"/>
          </a:xfrm>
          <a:prstGeom prst="rect">
            <a:avLst/>
          </a:prstGeom>
          <a:noFill/>
        </p:spPr>
        <p:txBody>
          <a:bodyPr wrap="square" rtlCol="0">
            <a:spAutoFit/>
          </a:bodyPr>
          <a:lstStyle/>
          <a:p>
            <a:pPr algn="ctr"/>
            <a:r>
              <a:rPr lang="en-US" sz="1000" dirty="0"/>
              <a:t>Anup Kumar,</a:t>
            </a:r>
          </a:p>
          <a:p>
            <a:pPr algn="ctr"/>
            <a:r>
              <a:rPr lang="en-US" sz="1000" dirty="0"/>
              <a:t>D&amp;AI APAC CTO and DE</a:t>
            </a:r>
          </a:p>
        </p:txBody>
      </p:sp>
      <p:pic>
        <p:nvPicPr>
          <p:cNvPr id="1028" name="Picture 4">
            <a:extLst>
              <a:ext uri="{FF2B5EF4-FFF2-40B4-BE49-F238E27FC236}">
                <a16:creationId xmlns:a16="http://schemas.microsoft.com/office/drawing/2014/main" id="{8F06E7EF-53B8-45F3-D0A1-847D0F247EE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15067" y="5201551"/>
            <a:ext cx="1016000" cy="101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623D05-2EB5-FC2E-1170-F582773C4D30}"/>
              </a:ext>
            </a:extLst>
          </p:cNvPr>
          <p:cNvSpPr txBox="1"/>
          <p:nvPr/>
        </p:nvSpPr>
        <p:spPr>
          <a:xfrm>
            <a:off x="4013829" y="6126446"/>
            <a:ext cx="1693087" cy="400110"/>
          </a:xfrm>
          <a:prstGeom prst="rect">
            <a:avLst/>
          </a:prstGeom>
          <a:noFill/>
        </p:spPr>
        <p:txBody>
          <a:bodyPr wrap="square" rtlCol="0">
            <a:spAutoFit/>
          </a:bodyPr>
          <a:lstStyle/>
          <a:p>
            <a:pPr algn="ctr"/>
            <a:r>
              <a:rPr lang="en-US" sz="1000" dirty="0"/>
              <a:t>Wai </a:t>
            </a:r>
            <a:r>
              <a:rPr lang="en-US" sz="1000" dirty="0" err="1"/>
              <a:t>Leng</a:t>
            </a:r>
            <a:r>
              <a:rPr lang="en-US" sz="1000" dirty="0"/>
              <a:t> Lee,</a:t>
            </a:r>
          </a:p>
          <a:p>
            <a:pPr algn="ctr"/>
            <a:r>
              <a:rPr lang="en-US" sz="1000" dirty="0"/>
              <a:t>UOB A/C D&amp;AI Sales</a:t>
            </a:r>
          </a:p>
        </p:txBody>
      </p:sp>
      <p:pic>
        <p:nvPicPr>
          <p:cNvPr id="6" name="Picture 5">
            <a:extLst>
              <a:ext uri="{FF2B5EF4-FFF2-40B4-BE49-F238E27FC236}">
                <a16:creationId xmlns:a16="http://schemas.microsoft.com/office/drawing/2014/main" id="{97330FC6-1157-B26F-5CB9-DC2E111240F3}"/>
              </a:ext>
            </a:extLst>
          </p:cNvPr>
          <p:cNvPicPr>
            <a:picLocks noChangeAspect="1"/>
          </p:cNvPicPr>
          <p:nvPr/>
        </p:nvPicPr>
        <p:blipFill>
          <a:blip r:embed="rId3"/>
          <a:stretch>
            <a:fillRect/>
          </a:stretch>
        </p:blipFill>
        <p:spPr>
          <a:xfrm>
            <a:off x="4613759" y="1640509"/>
            <a:ext cx="1015999" cy="1015999"/>
          </a:xfrm>
          <a:prstGeom prst="rect">
            <a:avLst/>
          </a:prstGeom>
        </p:spPr>
      </p:pic>
      <p:sp>
        <p:nvSpPr>
          <p:cNvPr id="7" name="TextBox 6">
            <a:extLst>
              <a:ext uri="{FF2B5EF4-FFF2-40B4-BE49-F238E27FC236}">
                <a16:creationId xmlns:a16="http://schemas.microsoft.com/office/drawing/2014/main" id="{2E87A0E1-61C0-574A-32CE-DE0CB4B98EEE}"/>
              </a:ext>
            </a:extLst>
          </p:cNvPr>
          <p:cNvSpPr txBox="1"/>
          <p:nvPr/>
        </p:nvSpPr>
        <p:spPr>
          <a:xfrm>
            <a:off x="4275215" y="2656508"/>
            <a:ext cx="1693087" cy="400110"/>
          </a:xfrm>
          <a:prstGeom prst="rect">
            <a:avLst/>
          </a:prstGeom>
          <a:noFill/>
        </p:spPr>
        <p:txBody>
          <a:bodyPr wrap="square" rtlCol="0">
            <a:spAutoFit/>
          </a:bodyPr>
          <a:lstStyle/>
          <a:p>
            <a:pPr algn="ctr"/>
            <a:r>
              <a:rPr lang="en-US" sz="1000" dirty="0"/>
              <a:t>Sunny Panjabi,</a:t>
            </a:r>
          </a:p>
          <a:p>
            <a:pPr algn="ctr"/>
            <a:r>
              <a:rPr lang="en-US" sz="1000" dirty="0"/>
              <a:t>D&amp;AI SME</a:t>
            </a:r>
          </a:p>
        </p:txBody>
      </p:sp>
      <p:pic>
        <p:nvPicPr>
          <p:cNvPr id="1034" name="Picture 10">
            <a:extLst>
              <a:ext uri="{FF2B5EF4-FFF2-40B4-BE49-F238E27FC236}">
                <a16:creationId xmlns:a16="http://schemas.microsoft.com/office/drawing/2014/main" id="{06E6CD40-630E-6535-90E4-BD8DB57CE87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38760" y="3389459"/>
            <a:ext cx="1015999" cy="101599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3E96511-1214-374B-194F-27071DCF0AC7}"/>
              </a:ext>
            </a:extLst>
          </p:cNvPr>
          <p:cNvSpPr txBox="1"/>
          <p:nvPr/>
        </p:nvSpPr>
        <p:spPr>
          <a:xfrm>
            <a:off x="300215" y="4381299"/>
            <a:ext cx="1693087" cy="400110"/>
          </a:xfrm>
          <a:prstGeom prst="rect">
            <a:avLst/>
          </a:prstGeom>
          <a:noFill/>
        </p:spPr>
        <p:txBody>
          <a:bodyPr wrap="square" rtlCol="0">
            <a:spAutoFit/>
          </a:bodyPr>
          <a:lstStyle/>
          <a:p>
            <a:pPr algn="ctr"/>
            <a:r>
              <a:rPr lang="en-US" sz="1000" dirty="0"/>
              <a:t>Derek WK Chan,</a:t>
            </a:r>
          </a:p>
          <a:p>
            <a:pPr algn="ctr"/>
            <a:r>
              <a:rPr lang="en-US" sz="1000" dirty="0"/>
              <a:t>APAC D&amp;AI CE Leader</a:t>
            </a:r>
          </a:p>
        </p:txBody>
      </p:sp>
      <p:pic>
        <p:nvPicPr>
          <p:cNvPr id="1036" name="Picture 12">
            <a:extLst>
              <a:ext uri="{FF2B5EF4-FFF2-40B4-BE49-F238E27FC236}">
                <a16:creationId xmlns:a16="http://schemas.microsoft.com/office/drawing/2014/main" id="{4D5CB23C-AE60-5875-B544-C856D1CDCD6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00064" y="3390107"/>
            <a:ext cx="1015999" cy="10159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0DA7FE9-E356-6C79-53EE-5708ED1B754E}"/>
              </a:ext>
            </a:extLst>
          </p:cNvPr>
          <p:cNvSpPr txBox="1"/>
          <p:nvPr/>
        </p:nvSpPr>
        <p:spPr>
          <a:xfrm>
            <a:off x="4061519" y="4397113"/>
            <a:ext cx="1693087" cy="400110"/>
          </a:xfrm>
          <a:prstGeom prst="rect">
            <a:avLst/>
          </a:prstGeom>
          <a:noFill/>
        </p:spPr>
        <p:txBody>
          <a:bodyPr wrap="square" rtlCol="0">
            <a:spAutoFit/>
          </a:bodyPr>
          <a:lstStyle/>
          <a:p>
            <a:pPr algn="ctr"/>
            <a:r>
              <a:rPr lang="en-US" sz="1000" dirty="0"/>
              <a:t>Ashutosh Gaur,</a:t>
            </a:r>
          </a:p>
          <a:p>
            <a:pPr algn="ctr"/>
            <a:r>
              <a:rPr lang="en-US" sz="1000" dirty="0"/>
              <a:t>Senior Data Scientist, CE</a:t>
            </a:r>
          </a:p>
        </p:txBody>
      </p:sp>
      <p:pic>
        <p:nvPicPr>
          <p:cNvPr id="1038" name="Picture 14">
            <a:extLst>
              <a:ext uri="{FF2B5EF4-FFF2-40B4-BE49-F238E27FC236}">
                <a16:creationId xmlns:a16="http://schemas.microsoft.com/office/drawing/2014/main" id="{67C27264-5E5D-C122-771D-17A4D88E981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519412" y="3389458"/>
            <a:ext cx="1016000" cy="1016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5E8425F-CDD6-1140-FD4A-6AEB32B074F3}"/>
              </a:ext>
            </a:extLst>
          </p:cNvPr>
          <p:cNvSpPr txBox="1"/>
          <p:nvPr/>
        </p:nvSpPr>
        <p:spPr>
          <a:xfrm>
            <a:off x="2180868" y="4396463"/>
            <a:ext cx="1693087" cy="400110"/>
          </a:xfrm>
          <a:prstGeom prst="rect">
            <a:avLst/>
          </a:prstGeom>
          <a:noFill/>
        </p:spPr>
        <p:txBody>
          <a:bodyPr wrap="square" rtlCol="0">
            <a:spAutoFit/>
          </a:bodyPr>
          <a:lstStyle/>
          <a:p>
            <a:pPr algn="ctr"/>
            <a:r>
              <a:rPr lang="en-US" sz="1000" dirty="0" err="1"/>
              <a:t>Kanjinghat</a:t>
            </a:r>
            <a:r>
              <a:rPr lang="en-US" sz="1000" dirty="0"/>
              <a:t> </a:t>
            </a:r>
            <a:r>
              <a:rPr lang="en-US" sz="1000" dirty="0" err="1"/>
              <a:t>Nijesh</a:t>
            </a:r>
            <a:r>
              <a:rPr lang="en-US" sz="1000" dirty="0"/>
              <a:t>,</a:t>
            </a:r>
          </a:p>
          <a:p>
            <a:pPr algn="ctr"/>
            <a:r>
              <a:rPr lang="en-US" sz="1000" dirty="0"/>
              <a:t>Senior Data Scientist, CE</a:t>
            </a:r>
          </a:p>
        </p:txBody>
      </p:sp>
      <p:pic>
        <p:nvPicPr>
          <p:cNvPr id="1040" name="Picture 16">
            <a:extLst>
              <a:ext uri="{FF2B5EF4-FFF2-40B4-BE49-F238E27FC236}">
                <a16:creationId xmlns:a16="http://schemas.microsoft.com/office/drawing/2014/main" id="{922C829D-4C75-BDC5-DBE8-0514B9AEA9D5}"/>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509364" y="1658806"/>
            <a:ext cx="1015999" cy="101599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D1422A0-0C8F-9D8D-D3B2-BEF11393CE92}"/>
              </a:ext>
            </a:extLst>
          </p:cNvPr>
          <p:cNvSpPr txBox="1"/>
          <p:nvPr/>
        </p:nvSpPr>
        <p:spPr>
          <a:xfrm>
            <a:off x="6185024" y="2650646"/>
            <a:ext cx="1693087" cy="400110"/>
          </a:xfrm>
          <a:prstGeom prst="rect">
            <a:avLst/>
          </a:prstGeom>
          <a:noFill/>
        </p:spPr>
        <p:txBody>
          <a:bodyPr wrap="square" rtlCol="0">
            <a:spAutoFit/>
          </a:bodyPr>
          <a:lstStyle/>
          <a:p>
            <a:pPr algn="ctr"/>
            <a:r>
              <a:rPr lang="en-US" sz="1000" dirty="0"/>
              <a:t>Tan Long </a:t>
            </a:r>
            <a:r>
              <a:rPr lang="en-US" sz="1000" dirty="0" err="1"/>
              <a:t>Siau</a:t>
            </a:r>
            <a:r>
              <a:rPr lang="en-US" sz="1000" dirty="0"/>
              <a:t>,</a:t>
            </a:r>
          </a:p>
          <a:p>
            <a:pPr algn="ctr"/>
            <a:r>
              <a:rPr lang="en-US" sz="1000" dirty="0"/>
              <a:t>Storage SME</a:t>
            </a:r>
          </a:p>
        </p:txBody>
      </p:sp>
      <p:pic>
        <p:nvPicPr>
          <p:cNvPr id="1042" name="Picture 18">
            <a:extLst>
              <a:ext uri="{FF2B5EF4-FFF2-40B4-BE49-F238E27FC236}">
                <a16:creationId xmlns:a16="http://schemas.microsoft.com/office/drawing/2014/main" id="{06319762-24AC-E6E0-C770-47EAA985F1AB}"/>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406365" y="5116821"/>
            <a:ext cx="1024992" cy="10249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ACB3950-4E18-5FEB-0831-7305E2BD0567}"/>
              </a:ext>
            </a:extLst>
          </p:cNvPr>
          <p:cNvSpPr txBox="1"/>
          <p:nvPr/>
        </p:nvSpPr>
        <p:spPr>
          <a:xfrm>
            <a:off x="6086522" y="6123826"/>
            <a:ext cx="1693087" cy="400110"/>
          </a:xfrm>
          <a:prstGeom prst="rect">
            <a:avLst/>
          </a:prstGeom>
          <a:noFill/>
        </p:spPr>
        <p:txBody>
          <a:bodyPr wrap="square" rtlCol="0">
            <a:spAutoFit/>
          </a:bodyPr>
          <a:lstStyle/>
          <a:p>
            <a:pPr algn="ctr"/>
            <a:r>
              <a:rPr lang="en-US" sz="1000" dirty="0"/>
              <a:t>Michelle </a:t>
            </a:r>
            <a:r>
              <a:rPr lang="en-US" sz="1000" dirty="0" err="1"/>
              <a:t>Shwe</a:t>
            </a:r>
            <a:r>
              <a:rPr lang="en-US" sz="1000" dirty="0"/>
              <a:t>,</a:t>
            </a:r>
          </a:p>
          <a:p>
            <a:pPr algn="ctr"/>
            <a:r>
              <a:rPr lang="en-US" sz="1000" dirty="0"/>
              <a:t>UOB A/C CSM</a:t>
            </a:r>
          </a:p>
        </p:txBody>
      </p:sp>
      <p:sp>
        <p:nvSpPr>
          <p:cNvPr id="15" name="TextBox 14">
            <a:extLst>
              <a:ext uri="{FF2B5EF4-FFF2-40B4-BE49-F238E27FC236}">
                <a16:creationId xmlns:a16="http://schemas.microsoft.com/office/drawing/2014/main" id="{5E08C99C-7C7F-0B1E-34E8-93CF890BA4ED}"/>
              </a:ext>
            </a:extLst>
          </p:cNvPr>
          <p:cNvSpPr txBox="1"/>
          <p:nvPr/>
        </p:nvSpPr>
        <p:spPr>
          <a:xfrm>
            <a:off x="293527" y="2555227"/>
            <a:ext cx="1693087" cy="400110"/>
          </a:xfrm>
          <a:prstGeom prst="rect">
            <a:avLst/>
          </a:prstGeom>
          <a:noFill/>
        </p:spPr>
        <p:txBody>
          <a:bodyPr wrap="square" rtlCol="0">
            <a:spAutoFit/>
          </a:bodyPr>
          <a:lstStyle/>
          <a:p>
            <a:pPr algn="ctr"/>
            <a:r>
              <a:rPr lang="en-US" sz="1000" dirty="0"/>
              <a:t>John Isaac,</a:t>
            </a:r>
          </a:p>
          <a:p>
            <a:pPr algn="ctr"/>
            <a:r>
              <a:rPr lang="en-US" sz="1000" dirty="0"/>
              <a:t>D&amp;AI CSM</a:t>
            </a:r>
          </a:p>
        </p:txBody>
      </p:sp>
      <p:pic>
        <p:nvPicPr>
          <p:cNvPr id="1046" name="Picture 22">
            <a:extLst>
              <a:ext uri="{FF2B5EF4-FFF2-40B4-BE49-F238E27FC236}">
                <a16:creationId xmlns:a16="http://schemas.microsoft.com/office/drawing/2014/main" id="{3819F05C-D55B-D21B-D63A-DF013B93DF6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09871" y="3389458"/>
            <a:ext cx="1015999" cy="101599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8E85ED1-DB8B-3A51-5E56-A0161B4D7F48}"/>
              </a:ext>
            </a:extLst>
          </p:cNvPr>
          <p:cNvSpPr txBox="1"/>
          <p:nvPr/>
        </p:nvSpPr>
        <p:spPr>
          <a:xfrm>
            <a:off x="5942170" y="4396463"/>
            <a:ext cx="1693087" cy="400110"/>
          </a:xfrm>
          <a:prstGeom prst="rect">
            <a:avLst/>
          </a:prstGeom>
          <a:noFill/>
        </p:spPr>
        <p:txBody>
          <a:bodyPr wrap="square" rtlCol="0">
            <a:spAutoFit/>
          </a:bodyPr>
          <a:lstStyle/>
          <a:p>
            <a:pPr algn="ctr"/>
            <a:r>
              <a:rPr lang="en-SG" sz="1000" b="1" i="0" u="none" strike="noStrike" dirty="0">
                <a:solidFill>
                  <a:srgbClr val="121619"/>
                </a:solidFill>
                <a:effectLst/>
                <a:latin typeface="IBMPlexSans" panose="020B0503050203000203" pitchFamily="34" charset="0"/>
              </a:rPr>
              <a:t>Eddy Kim</a:t>
            </a:r>
            <a:r>
              <a:rPr lang="en-US" sz="1000" dirty="0"/>
              <a:t>,</a:t>
            </a:r>
          </a:p>
          <a:p>
            <a:pPr algn="ctr"/>
            <a:r>
              <a:rPr lang="en-US" sz="1000" dirty="0"/>
              <a:t>Data Engineer, CE</a:t>
            </a:r>
          </a:p>
        </p:txBody>
      </p:sp>
      <p:sp>
        <p:nvSpPr>
          <p:cNvPr id="17" name="TextBox 16">
            <a:extLst>
              <a:ext uri="{FF2B5EF4-FFF2-40B4-BE49-F238E27FC236}">
                <a16:creationId xmlns:a16="http://schemas.microsoft.com/office/drawing/2014/main" id="{B12D9B80-E6E9-033D-7E3C-21C9038DCB81}"/>
              </a:ext>
            </a:extLst>
          </p:cNvPr>
          <p:cNvSpPr txBox="1"/>
          <p:nvPr/>
        </p:nvSpPr>
        <p:spPr>
          <a:xfrm>
            <a:off x="2176983" y="6098464"/>
            <a:ext cx="1693087" cy="400110"/>
          </a:xfrm>
          <a:prstGeom prst="rect">
            <a:avLst/>
          </a:prstGeom>
          <a:noFill/>
        </p:spPr>
        <p:txBody>
          <a:bodyPr wrap="square" rtlCol="0">
            <a:spAutoFit/>
          </a:bodyPr>
          <a:lstStyle/>
          <a:p>
            <a:pPr algn="ctr"/>
            <a:r>
              <a:rPr lang="en-US" sz="1000" dirty="0"/>
              <a:t>Denise </a:t>
            </a:r>
            <a:r>
              <a:rPr lang="en-US" sz="1000" dirty="0" err="1"/>
              <a:t>Seah</a:t>
            </a:r>
            <a:r>
              <a:rPr lang="en-US" sz="1000" dirty="0"/>
              <a:t>,</a:t>
            </a:r>
          </a:p>
          <a:p>
            <a:pPr algn="ctr"/>
            <a:r>
              <a:rPr lang="en-US" sz="1000" dirty="0"/>
              <a:t>UOB A/C Exec</a:t>
            </a:r>
          </a:p>
        </p:txBody>
      </p:sp>
      <p:pic>
        <p:nvPicPr>
          <p:cNvPr id="18" name="Picture 24">
            <a:extLst>
              <a:ext uri="{FF2B5EF4-FFF2-40B4-BE49-F238E27FC236}">
                <a16:creationId xmlns:a16="http://schemas.microsoft.com/office/drawing/2014/main" id="{5BE570D7-93A4-3492-C9AC-110BD43113B0}"/>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538603" y="5116821"/>
            <a:ext cx="996809" cy="996809"/>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892F33AD-3DE5-C851-58CD-12346ED4EBCB}"/>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417622" y="5116821"/>
            <a:ext cx="994591" cy="99459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A7DDBC7-143A-CF93-6BE2-C8269F4EB8A3}"/>
              </a:ext>
            </a:extLst>
          </p:cNvPr>
          <p:cNvSpPr txBox="1"/>
          <p:nvPr/>
        </p:nvSpPr>
        <p:spPr>
          <a:xfrm>
            <a:off x="8068373" y="6092876"/>
            <a:ext cx="1693087" cy="400110"/>
          </a:xfrm>
          <a:prstGeom prst="rect">
            <a:avLst/>
          </a:prstGeom>
          <a:noFill/>
        </p:spPr>
        <p:txBody>
          <a:bodyPr wrap="square" rtlCol="0">
            <a:spAutoFit/>
          </a:bodyPr>
          <a:lstStyle/>
          <a:p>
            <a:pPr algn="ctr"/>
            <a:r>
              <a:rPr lang="en-US" sz="1000" dirty="0"/>
              <a:t>Sandesh Udupa,</a:t>
            </a:r>
          </a:p>
          <a:p>
            <a:pPr algn="ctr"/>
            <a:r>
              <a:rPr lang="en-US" sz="1000" dirty="0"/>
              <a:t>UOB A/C Tech Lead</a:t>
            </a:r>
          </a:p>
        </p:txBody>
      </p:sp>
      <p:sp>
        <p:nvSpPr>
          <p:cNvPr id="20" name="TextBox 19">
            <a:extLst>
              <a:ext uri="{FF2B5EF4-FFF2-40B4-BE49-F238E27FC236}">
                <a16:creationId xmlns:a16="http://schemas.microsoft.com/office/drawing/2014/main" id="{5C0742AC-E935-5581-1074-28F76EB45A1F}"/>
              </a:ext>
            </a:extLst>
          </p:cNvPr>
          <p:cNvSpPr txBox="1"/>
          <p:nvPr/>
        </p:nvSpPr>
        <p:spPr>
          <a:xfrm>
            <a:off x="9948307" y="5477323"/>
            <a:ext cx="2243693" cy="1015663"/>
          </a:xfrm>
          <a:prstGeom prst="rect">
            <a:avLst/>
          </a:prstGeom>
          <a:noFill/>
        </p:spPr>
        <p:txBody>
          <a:bodyPr wrap="square" rtlCol="0">
            <a:spAutoFit/>
          </a:bodyPr>
          <a:lstStyle/>
          <a:p>
            <a:r>
              <a:rPr lang="en-US" sz="1000" dirty="0"/>
              <a:t>A/C – UOB Account Team</a:t>
            </a:r>
          </a:p>
          <a:p>
            <a:r>
              <a:rPr lang="en-US" sz="1000" dirty="0"/>
              <a:t>SME – Subject Matter Expert</a:t>
            </a:r>
          </a:p>
          <a:p>
            <a:r>
              <a:rPr lang="en-US" sz="1000" dirty="0"/>
              <a:t>D&amp;AI – Data &amp; AI</a:t>
            </a:r>
          </a:p>
          <a:p>
            <a:r>
              <a:rPr lang="en-US" sz="1000" dirty="0"/>
              <a:t>DE – </a:t>
            </a:r>
            <a:r>
              <a:rPr lang="en-US" sz="1000"/>
              <a:t>Distinguished Engineer</a:t>
            </a:r>
            <a:endParaRPr lang="en-US" sz="1000" dirty="0"/>
          </a:p>
          <a:p>
            <a:r>
              <a:rPr lang="en-US" sz="1000" dirty="0"/>
              <a:t>CSM – Customer Success Manager</a:t>
            </a:r>
          </a:p>
          <a:p>
            <a:r>
              <a:rPr lang="en-US" sz="1000" dirty="0"/>
              <a:t>CE – Client Engineering</a:t>
            </a:r>
          </a:p>
        </p:txBody>
      </p:sp>
      <p:sp>
        <p:nvSpPr>
          <p:cNvPr id="2" name="Rounded Rectangle 1">
            <a:extLst>
              <a:ext uri="{FF2B5EF4-FFF2-40B4-BE49-F238E27FC236}">
                <a16:creationId xmlns:a16="http://schemas.microsoft.com/office/drawing/2014/main" id="{B3ED528F-1716-1FF6-DA3B-BF74DC2A81EE}"/>
              </a:ext>
            </a:extLst>
          </p:cNvPr>
          <p:cNvSpPr/>
          <p:nvPr/>
        </p:nvSpPr>
        <p:spPr>
          <a:xfrm>
            <a:off x="2320971" y="1438652"/>
            <a:ext cx="5531868" cy="16121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AD4FDD93-C22C-9B7B-B879-0A83D0C0CD04}"/>
              </a:ext>
            </a:extLst>
          </p:cNvPr>
          <p:cNvSpPr/>
          <p:nvPr/>
        </p:nvSpPr>
        <p:spPr>
          <a:xfrm>
            <a:off x="198997" y="3235419"/>
            <a:ext cx="9562463" cy="15681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041E6C7E-7CBA-43BF-5769-5770C1ACA55B}"/>
              </a:ext>
            </a:extLst>
          </p:cNvPr>
          <p:cNvSpPr/>
          <p:nvPr/>
        </p:nvSpPr>
        <p:spPr>
          <a:xfrm>
            <a:off x="198997" y="1409347"/>
            <a:ext cx="1958129" cy="163030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81C42C80-0978-D1D8-0292-E8DCF7BCA696}"/>
              </a:ext>
            </a:extLst>
          </p:cNvPr>
          <p:cNvSpPr/>
          <p:nvPr/>
        </p:nvSpPr>
        <p:spPr>
          <a:xfrm>
            <a:off x="2286000" y="4925459"/>
            <a:ext cx="7367397" cy="15681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B32C0F-E6FD-7597-3BE2-8E49A57E7E01}"/>
              </a:ext>
            </a:extLst>
          </p:cNvPr>
          <p:cNvSpPr/>
          <p:nvPr/>
        </p:nvSpPr>
        <p:spPr>
          <a:xfrm>
            <a:off x="2518533" y="1338282"/>
            <a:ext cx="1234458" cy="175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Pre-sales SMEs</a:t>
            </a:r>
          </a:p>
        </p:txBody>
      </p:sp>
      <p:sp>
        <p:nvSpPr>
          <p:cNvPr id="31" name="Rectangle 30">
            <a:extLst>
              <a:ext uri="{FF2B5EF4-FFF2-40B4-BE49-F238E27FC236}">
                <a16:creationId xmlns:a16="http://schemas.microsoft.com/office/drawing/2014/main" id="{E7175F8E-7517-3F2E-7ADE-2AEC0FA4328E}"/>
              </a:ext>
            </a:extLst>
          </p:cNvPr>
          <p:cNvSpPr/>
          <p:nvPr/>
        </p:nvSpPr>
        <p:spPr>
          <a:xfrm>
            <a:off x="2465288" y="3095858"/>
            <a:ext cx="1463773" cy="175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Client Engineering</a:t>
            </a:r>
          </a:p>
        </p:txBody>
      </p:sp>
      <p:sp>
        <p:nvSpPr>
          <p:cNvPr id="32" name="Rectangle 31">
            <a:extLst>
              <a:ext uri="{FF2B5EF4-FFF2-40B4-BE49-F238E27FC236}">
                <a16:creationId xmlns:a16="http://schemas.microsoft.com/office/drawing/2014/main" id="{6BB7509F-9AFF-C6B3-6698-88F8C1ED5F4E}"/>
              </a:ext>
            </a:extLst>
          </p:cNvPr>
          <p:cNvSpPr/>
          <p:nvPr/>
        </p:nvSpPr>
        <p:spPr>
          <a:xfrm>
            <a:off x="2456913" y="4845722"/>
            <a:ext cx="1074614" cy="142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Account Team</a:t>
            </a:r>
          </a:p>
        </p:txBody>
      </p:sp>
      <p:sp>
        <p:nvSpPr>
          <p:cNvPr id="33" name="Rectangle 32">
            <a:extLst>
              <a:ext uri="{FF2B5EF4-FFF2-40B4-BE49-F238E27FC236}">
                <a16:creationId xmlns:a16="http://schemas.microsoft.com/office/drawing/2014/main" id="{397CD064-1205-E36D-A8B8-48E81DB2B039}"/>
              </a:ext>
            </a:extLst>
          </p:cNvPr>
          <p:cNvSpPr/>
          <p:nvPr/>
        </p:nvSpPr>
        <p:spPr>
          <a:xfrm>
            <a:off x="293527" y="1283509"/>
            <a:ext cx="566121" cy="248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CSM</a:t>
            </a:r>
          </a:p>
        </p:txBody>
      </p:sp>
      <p:pic>
        <p:nvPicPr>
          <p:cNvPr id="35" name="Picture 34">
            <a:extLst>
              <a:ext uri="{FF2B5EF4-FFF2-40B4-BE49-F238E27FC236}">
                <a16:creationId xmlns:a16="http://schemas.microsoft.com/office/drawing/2014/main" id="{83498C05-52BA-3C3B-7413-4F30A98E3DDC}"/>
              </a:ext>
            </a:extLst>
          </p:cNvPr>
          <p:cNvPicPr>
            <a:picLocks noChangeAspect="1"/>
          </p:cNvPicPr>
          <p:nvPr/>
        </p:nvPicPr>
        <p:blipFill>
          <a:blip r:embed="rId12"/>
          <a:stretch>
            <a:fillRect/>
          </a:stretch>
        </p:blipFill>
        <p:spPr>
          <a:xfrm>
            <a:off x="603567" y="1571503"/>
            <a:ext cx="1011709" cy="1011709"/>
          </a:xfrm>
          <a:prstGeom prst="rect">
            <a:avLst/>
          </a:prstGeom>
        </p:spPr>
      </p:pic>
      <p:sp>
        <p:nvSpPr>
          <p:cNvPr id="34" name="Rounded Rectangle 33">
            <a:extLst>
              <a:ext uri="{FF2B5EF4-FFF2-40B4-BE49-F238E27FC236}">
                <a16:creationId xmlns:a16="http://schemas.microsoft.com/office/drawing/2014/main" id="{7C875D89-6563-8AEA-FF6E-A412B956F04B}"/>
              </a:ext>
            </a:extLst>
          </p:cNvPr>
          <p:cNvSpPr/>
          <p:nvPr/>
        </p:nvSpPr>
        <p:spPr>
          <a:xfrm>
            <a:off x="10011132" y="3215415"/>
            <a:ext cx="1958129" cy="163030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0965AC9-89C1-2E72-4077-EEC774DDEF6B}"/>
              </a:ext>
            </a:extLst>
          </p:cNvPr>
          <p:cNvSpPr/>
          <p:nvPr/>
        </p:nvSpPr>
        <p:spPr>
          <a:xfrm>
            <a:off x="10037567" y="3147006"/>
            <a:ext cx="1417659" cy="162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Exec sponsor </a:t>
            </a:r>
          </a:p>
        </p:txBody>
      </p:sp>
      <p:pic>
        <p:nvPicPr>
          <p:cNvPr id="37" name="Picture 2">
            <a:extLst>
              <a:ext uri="{FF2B5EF4-FFF2-40B4-BE49-F238E27FC236}">
                <a16:creationId xmlns:a16="http://schemas.microsoft.com/office/drawing/2014/main" id="{F3093E67-26CC-EFD6-0EF0-BA657636EC8D}"/>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439226" y="3439182"/>
            <a:ext cx="10160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A person with her arms crossed&#10;&#10;Description automatically generated with medium confidence">
            <a:extLst>
              <a:ext uri="{FF2B5EF4-FFF2-40B4-BE49-F238E27FC236}">
                <a16:creationId xmlns:a16="http://schemas.microsoft.com/office/drawing/2014/main" id="{B320DAB4-02AC-E59C-297D-BB7F2EB4B222}"/>
              </a:ext>
            </a:extLst>
          </p:cNvPr>
          <p:cNvPicPr>
            <a:picLocks noChangeAspect="1"/>
          </p:cNvPicPr>
          <p:nvPr/>
        </p:nvPicPr>
        <p:blipFill>
          <a:blip r:embed="rId14"/>
          <a:stretch>
            <a:fillRect/>
          </a:stretch>
        </p:blipFill>
        <p:spPr>
          <a:xfrm>
            <a:off x="2669092" y="1629528"/>
            <a:ext cx="1146690" cy="1123448"/>
          </a:xfrm>
          <a:prstGeom prst="rect">
            <a:avLst/>
          </a:prstGeom>
        </p:spPr>
      </p:pic>
      <p:sp>
        <p:nvSpPr>
          <p:cNvPr id="39" name="TextBox 38">
            <a:extLst>
              <a:ext uri="{FF2B5EF4-FFF2-40B4-BE49-F238E27FC236}">
                <a16:creationId xmlns:a16="http://schemas.microsoft.com/office/drawing/2014/main" id="{9E31F5FA-4C83-E6C9-8CB7-E45B4F0465A2}"/>
              </a:ext>
            </a:extLst>
          </p:cNvPr>
          <p:cNvSpPr txBox="1"/>
          <p:nvPr/>
        </p:nvSpPr>
        <p:spPr>
          <a:xfrm>
            <a:off x="2383546" y="2697880"/>
            <a:ext cx="1693087" cy="553998"/>
          </a:xfrm>
          <a:prstGeom prst="rect">
            <a:avLst/>
          </a:prstGeom>
          <a:noFill/>
        </p:spPr>
        <p:txBody>
          <a:bodyPr wrap="square" rtlCol="0">
            <a:spAutoFit/>
          </a:bodyPr>
          <a:lstStyle/>
          <a:p>
            <a:pPr algn="ctr"/>
            <a:r>
              <a:rPr lang="en-US" sz="1000" dirty="0"/>
              <a:t>Bui Hung Le</a:t>
            </a:r>
            <a:br>
              <a:rPr lang="en-US" sz="1000" dirty="0"/>
            </a:br>
            <a:r>
              <a:rPr lang="en-US" sz="1000" dirty="0"/>
              <a:t>Senior D&amp;AI SME</a:t>
            </a:r>
          </a:p>
          <a:p>
            <a:pPr algn="ctr"/>
            <a:endParaRPr lang="en-US" sz="1000" dirty="0"/>
          </a:p>
        </p:txBody>
      </p:sp>
      <p:pic>
        <p:nvPicPr>
          <p:cNvPr id="41" name="Picture 40" descr="A person in a black shirt&#10;&#10;Description automatically generated with low confidence">
            <a:extLst>
              <a:ext uri="{FF2B5EF4-FFF2-40B4-BE49-F238E27FC236}">
                <a16:creationId xmlns:a16="http://schemas.microsoft.com/office/drawing/2014/main" id="{45D9ED8A-ED4F-DAAD-D4F2-35BD334307A5}"/>
              </a:ext>
            </a:extLst>
          </p:cNvPr>
          <p:cNvPicPr>
            <a:picLocks noChangeAspect="1"/>
          </p:cNvPicPr>
          <p:nvPr/>
        </p:nvPicPr>
        <p:blipFill>
          <a:blip r:embed="rId15"/>
          <a:stretch>
            <a:fillRect/>
          </a:stretch>
        </p:blipFill>
        <p:spPr>
          <a:xfrm>
            <a:off x="7909622" y="3393055"/>
            <a:ext cx="1015999" cy="1015999"/>
          </a:xfrm>
          <a:prstGeom prst="rect">
            <a:avLst/>
          </a:prstGeom>
        </p:spPr>
      </p:pic>
      <p:sp>
        <p:nvSpPr>
          <p:cNvPr id="42" name="TextBox 41">
            <a:extLst>
              <a:ext uri="{FF2B5EF4-FFF2-40B4-BE49-F238E27FC236}">
                <a16:creationId xmlns:a16="http://schemas.microsoft.com/office/drawing/2014/main" id="{463EDF18-8A8D-B493-9CB3-7B59B5B0B0F4}"/>
              </a:ext>
            </a:extLst>
          </p:cNvPr>
          <p:cNvSpPr txBox="1"/>
          <p:nvPr/>
        </p:nvSpPr>
        <p:spPr>
          <a:xfrm>
            <a:off x="7192610" y="4367209"/>
            <a:ext cx="2450021" cy="400110"/>
          </a:xfrm>
          <a:prstGeom prst="rect">
            <a:avLst/>
          </a:prstGeom>
          <a:noFill/>
        </p:spPr>
        <p:txBody>
          <a:bodyPr wrap="square" rtlCol="0">
            <a:spAutoFit/>
          </a:bodyPr>
          <a:lstStyle/>
          <a:p>
            <a:pPr algn="ctr"/>
            <a:r>
              <a:rPr lang="en-US" sz="1000" b="1" i="0" u="none" strike="noStrike" dirty="0" err="1">
                <a:solidFill>
                  <a:srgbClr val="121619"/>
                </a:solidFill>
                <a:effectLst/>
                <a:latin typeface="IBMPlexSans" panose="020B0503050203000203" pitchFamily="34" charset="0"/>
              </a:rPr>
              <a:t>Vavarly</a:t>
            </a:r>
            <a:r>
              <a:rPr lang="en-US" sz="1000" b="1" i="0" u="none" strike="noStrike" dirty="0">
                <a:solidFill>
                  <a:srgbClr val="121619"/>
                </a:solidFill>
                <a:effectLst/>
                <a:latin typeface="IBMPlexSans" panose="020B0503050203000203" pitchFamily="34" charset="0"/>
              </a:rPr>
              <a:t> Chong</a:t>
            </a:r>
            <a:endParaRPr lang="en-US" sz="1000" dirty="0"/>
          </a:p>
          <a:p>
            <a:pPr algn="ctr"/>
            <a:r>
              <a:rPr lang="en-US" sz="1000" dirty="0"/>
              <a:t>Business Technology Leader, CE</a:t>
            </a:r>
          </a:p>
        </p:txBody>
      </p:sp>
      <p:sp>
        <p:nvSpPr>
          <p:cNvPr id="43" name="Rounded Rectangle 42">
            <a:extLst>
              <a:ext uri="{FF2B5EF4-FFF2-40B4-BE49-F238E27FC236}">
                <a16:creationId xmlns:a16="http://schemas.microsoft.com/office/drawing/2014/main" id="{0E5D0A6A-7D42-4761-55CC-AA5573FBC92C}"/>
              </a:ext>
            </a:extLst>
          </p:cNvPr>
          <p:cNvSpPr/>
          <p:nvPr/>
        </p:nvSpPr>
        <p:spPr>
          <a:xfrm>
            <a:off x="8889519" y="1447972"/>
            <a:ext cx="1506224" cy="163030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person wearing glasses and a white shirt&#10;&#10;Description automatically generated with low confidence">
            <a:extLst>
              <a:ext uri="{FF2B5EF4-FFF2-40B4-BE49-F238E27FC236}">
                <a16:creationId xmlns:a16="http://schemas.microsoft.com/office/drawing/2014/main" id="{299B54CA-FEB5-2C99-557E-81860AFC9DA2}"/>
              </a:ext>
            </a:extLst>
          </p:cNvPr>
          <p:cNvPicPr>
            <a:picLocks noChangeAspect="1"/>
          </p:cNvPicPr>
          <p:nvPr/>
        </p:nvPicPr>
        <p:blipFill>
          <a:blip r:embed="rId16"/>
          <a:stretch>
            <a:fillRect/>
          </a:stretch>
        </p:blipFill>
        <p:spPr>
          <a:xfrm>
            <a:off x="9109633" y="1665448"/>
            <a:ext cx="1087528" cy="1087528"/>
          </a:xfrm>
          <a:prstGeom prst="rect">
            <a:avLst/>
          </a:prstGeom>
        </p:spPr>
      </p:pic>
      <p:sp>
        <p:nvSpPr>
          <p:cNvPr id="46" name="Rectangle 45">
            <a:extLst>
              <a:ext uri="{FF2B5EF4-FFF2-40B4-BE49-F238E27FC236}">
                <a16:creationId xmlns:a16="http://schemas.microsoft.com/office/drawing/2014/main" id="{81440C90-13DB-AE1D-D406-8E909F9DF40B}"/>
              </a:ext>
            </a:extLst>
          </p:cNvPr>
          <p:cNvSpPr/>
          <p:nvPr/>
        </p:nvSpPr>
        <p:spPr>
          <a:xfrm>
            <a:off x="8923910" y="1369466"/>
            <a:ext cx="1234458" cy="175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Software COE</a:t>
            </a:r>
          </a:p>
        </p:txBody>
      </p:sp>
      <p:sp>
        <p:nvSpPr>
          <p:cNvPr id="47" name="TextBox 46">
            <a:extLst>
              <a:ext uri="{FF2B5EF4-FFF2-40B4-BE49-F238E27FC236}">
                <a16:creationId xmlns:a16="http://schemas.microsoft.com/office/drawing/2014/main" id="{EEA5123A-20BB-C290-AF73-56AA41AAE81C}"/>
              </a:ext>
            </a:extLst>
          </p:cNvPr>
          <p:cNvSpPr txBox="1"/>
          <p:nvPr/>
        </p:nvSpPr>
        <p:spPr>
          <a:xfrm>
            <a:off x="9201620" y="2755426"/>
            <a:ext cx="882021" cy="523220"/>
          </a:xfrm>
          <a:prstGeom prst="rect">
            <a:avLst/>
          </a:prstGeom>
          <a:noFill/>
        </p:spPr>
        <p:txBody>
          <a:bodyPr wrap="square" rtlCol="0">
            <a:spAutoFit/>
          </a:bodyPr>
          <a:lstStyle/>
          <a:p>
            <a:pPr algn="ctr"/>
            <a:r>
              <a:rPr lang="en-US" sz="1000" dirty="0"/>
              <a:t>Hongwei Jia</a:t>
            </a:r>
          </a:p>
          <a:p>
            <a:endParaRPr lang="en-US" dirty="0"/>
          </a:p>
        </p:txBody>
      </p:sp>
    </p:spTree>
    <p:extLst>
      <p:ext uri="{BB962C8B-B14F-4D97-AF65-F5344CB8AC3E}">
        <p14:creationId xmlns:p14="http://schemas.microsoft.com/office/powerpoint/2010/main" val="1684137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B8F60F-8B71-FCAC-1001-1B1E1029D32F}"/>
              </a:ext>
            </a:extLst>
          </p:cNvPr>
          <p:cNvSpPr>
            <a:spLocks noGrp="1"/>
          </p:cNvSpPr>
          <p:nvPr>
            <p:ph type="title"/>
          </p:nvPr>
        </p:nvSpPr>
        <p:spPr/>
        <p:txBody>
          <a:bodyPr/>
          <a:lstStyle/>
          <a:p>
            <a:r>
              <a:rPr lang="en-US" b="1" dirty="0"/>
              <a:t>Kafka connection</a:t>
            </a:r>
          </a:p>
        </p:txBody>
      </p:sp>
      <p:grpSp>
        <p:nvGrpSpPr>
          <p:cNvPr id="4" name="object 3">
            <a:extLst>
              <a:ext uri="{FF2B5EF4-FFF2-40B4-BE49-F238E27FC236}">
                <a16:creationId xmlns:a16="http://schemas.microsoft.com/office/drawing/2014/main" id="{23243A88-21ED-B490-6C10-08AE2A1BA240}"/>
              </a:ext>
            </a:extLst>
          </p:cNvPr>
          <p:cNvGrpSpPr/>
          <p:nvPr/>
        </p:nvGrpSpPr>
        <p:grpSpPr>
          <a:xfrm>
            <a:off x="1007705" y="1393133"/>
            <a:ext cx="7164355" cy="5051924"/>
            <a:chOff x="838200" y="945711"/>
            <a:chExt cx="7772400" cy="5480685"/>
          </a:xfrm>
        </p:grpSpPr>
        <p:pic>
          <p:nvPicPr>
            <p:cNvPr id="5" name="object 4">
              <a:extLst>
                <a:ext uri="{FF2B5EF4-FFF2-40B4-BE49-F238E27FC236}">
                  <a16:creationId xmlns:a16="http://schemas.microsoft.com/office/drawing/2014/main" id="{9482930C-C55C-1ECE-7333-102BB3A227CE}"/>
                </a:ext>
              </a:extLst>
            </p:cNvPr>
            <p:cNvPicPr/>
            <p:nvPr/>
          </p:nvPicPr>
          <p:blipFill>
            <a:blip r:embed="rId2" cstate="print"/>
            <a:stretch>
              <a:fillRect/>
            </a:stretch>
          </p:blipFill>
          <p:spPr>
            <a:xfrm>
              <a:off x="838200" y="945711"/>
              <a:ext cx="7772400" cy="5480239"/>
            </a:xfrm>
            <a:prstGeom prst="rect">
              <a:avLst/>
            </a:prstGeom>
          </p:spPr>
        </p:pic>
        <p:sp>
          <p:nvSpPr>
            <p:cNvPr id="6" name="object 5">
              <a:extLst>
                <a:ext uri="{FF2B5EF4-FFF2-40B4-BE49-F238E27FC236}">
                  <a16:creationId xmlns:a16="http://schemas.microsoft.com/office/drawing/2014/main" id="{DCC92D03-51C0-4EDA-D6C1-099967FCB438}"/>
                </a:ext>
              </a:extLst>
            </p:cNvPr>
            <p:cNvSpPr/>
            <p:nvPr/>
          </p:nvSpPr>
          <p:spPr>
            <a:xfrm>
              <a:off x="3614186" y="4512998"/>
              <a:ext cx="567055" cy="259715"/>
            </a:xfrm>
            <a:custGeom>
              <a:avLst/>
              <a:gdLst/>
              <a:ahLst/>
              <a:cxnLst/>
              <a:rect l="l" t="t" r="r" b="b"/>
              <a:pathLst>
                <a:path w="567054" h="259714">
                  <a:moveTo>
                    <a:pt x="129745" y="0"/>
                  </a:moveTo>
                  <a:lnTo>
                    <a:pt x="0" y="129745"/>
                  </a:lnTo>
                  <a:lnTo>
                    <a:pt x="129745" y="259491"/>
                  </a:lnTo>
                  <a:lnTo>
                    <a:pt x="129745" y="194618"/>
                  </a:lnTo>
                  <a:lnTo>
                    <a:pt x="566515" y="194618"/>
                  </a:lnTo>
                  <a:lnTo>
                    <a:pt x="566515" y="64872"/>
                  </a:lnTo>
                  <a:lnTo>
                    <a:pt x="129745" y="64872"/>
                  </a:lnTo>
                  <a:lnTo>
                    <a:pt x="129745" y="0"/>
                  </a:lnTo>
                  <a:close/>
                </a:path>
              </a:pathLst>
            </a:custGeom>
            <a:solidFill>
              <a:srgbClr val="FF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6">
              <a:extLst>
                <a:ext uri="{FF2B5EF4-FFF2-40B4-BE49-F238E27FC236}">
                  <a16:creationId xmlns:a16="http://schemas.microsoft.com/office/drawing/2014/main" id="{B1C4263B-FB81-6CA3-FB48-AD46C68CEAD5}"/>
                </a:ext>
              </a:extLst>
            </p:cNvPr>
            <p:cNvSpPr/>
            <p:nvPr/>
          </p:nvSpPr>
          <p:spPr>
            <a:xfrm>
              <a:off x="3614186" y="4512998"/>
              <a:ext cx="567055" cy="259715"/>
            </a:xfrm>
            <a:custGeom>
              <a:avLst/>
              <a:gdLst/>
              <a:ahLst/>
              <a:cxnLst/>
              <a:rect l="l" t="t" r="r" b="b"/>
              <a:pathLst>
                <a:path w="567054" h="259714">
                  <a:moveTo>
                    <a:pt x="0" y="129746"/>
                  </a:moveTo>
                  <a:lnTo>
                    <a:pt x="129746" y="0"/>
                  </a:lnTo>
                  <a:lnTo>
                    <a:pt x="129746" y="64873"/>
                  </a:lnTo>
                  <a:lnTo>
                    <a:pt x="566516" y="64873"/>
                  </a:lnTo>
                  <a:lnTo>
                    <a:pt x="566516" y="194618"/>
                  </a:lnTo>
                  <a:lnTo>
                    <a:pt x="129746" y="194618"/>
                  </a:lnTo>
                  <a:lnTo>
                    <a:pt x="129746" y="259492"/>
                  </a:lnTo>
                  <a:lnTo>
                    <a:pt x="0" y="129746"/>
                  </a:lnTo>
                  <a:close/>
                </a:path>
              </a:pathLst>
            </a:custGeom>
            <a:ln w="12700">
              <a:solidFill>
                <a:srgbClr val="172C5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7">
              <a:extLst>
                <a:ext uri="{FF2B5EF4-FFF2-40B4-BE49-F238E27FC236}">
                  <a16:creationId xmlns:a16="http://schemas.microsoft.com/office/drawing/2014/main" id="{7705D033-0D07-3A69-F231-300F39E363DE}"/>
                </a:ext>
              </a:extLst>
            </p:cNvPr>
            <p:cNvSpPr/>
            <p:nvPr/>
          </p:nvSpPr>
          <p:spPr>
            <a:xfrm>
              <a:off x="4180701" y="5931680"/>
              <a:ext cx="567055" cy="259715"/>
            </a:xfrm>
            <a:custGeom>
              <a:avLst/>
              <a:gdLst/>
              <a:ahLst/>
              <a:cxnLst/>
              <a:rect l="l" t="t" r="r" b="b"/>
              <a:pathLst>
                <a:path w="567054" h="259714">
                  <a:moveTo>
                    <a:pt x="129745" y="0"/>
                  </a:moveTo>
                  <a:lnTo>
                    <a:pt x="0" y="129746"/>
                  </a:lnTo>
                  <a:lnTo>
                    <a:pt x="129745" y="259491"/>
                  </a:lnTo>
                  <a:lnTo>
                    <a:pt x="129745" y="194618"/>
                  </a:lnTo>
                  <a:lnTo>
                    <a:pt x="566516" y="194618"/>
                  </a:lnTo>
                  <a:lnTo>
                    <a:pt x="566516" y="64873"/>
                  </a:lnTo>
                  <a:lnTo>
                    <a:pt x="129745" y="64873"/>
                  </a:lnTo>
                  <a:lnTo>
                    <a:pt x="129745" y="0"/>
                  </a:lnTo>
                  <a:close/>
                </a:path>
              </a:pathLst>
            </a:custGeom>
            <a:solidFill>
              <a:srgbClr val="FF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8">
              <a:extLst>
                <a:ext uri="{FF2B5EF4-FFF2-40B4-BE49-F238E27FC236}">
                  <a16:creationId xmlns:a16="http://schemas.microsoft.com/office/drawing/2014/main" id="{B3B5E82A-61B5-62F4-218D-42DA1E38499A}"/>
                </a:ext>
              </a:extLst>
            </p:cNvPr>
            <p:cNvSpPr/>
            <p:nvPr/>
          </p:nvSpPr>
          <p:spPr>
            <a:xfrm>
              <a:off x="4180701" y="5931680"/>
              <a:ext cx="567055" cy="259715"/>
            </a:xfrm>
            <a:custGeom>
              <a:avLst/>
              <a:gdLst/>
              <a:ahLst/>
              <a:cxnLst/>
              <a:rect l="l" t="t" r="r" b="b"/>
              <a:pathLst>
                <a:path w="567054" h="259714">
                  <a:moveTo>
                    <a:pt x="0" y="129746"/>
                  </a:moveTo>
                  <a:lnTo>
                    <a:pt x="129746" y="0"/>
                  </a:lnTo>
                  <a:lnTo>
                    <a:pt x="129746" y="64873"/>
                  </a:lnTo>
                  <a:lnTo>
                    <a:pt x="566516" y="64873"/>
                  </a:lnTo>
                  <a:lnTo>
                    <a:pt x="566516" y="194618"/>
                  </a:lnTo>
                  <a:lnTo>
                    <a:pt x="129746" y="194618"/>
                  </a:lnTo>
                  <a:lnTo>
                    <a:pt x="129746" y="259492"/>
                  </a:lnTo>
                  <a:lnTo>
                    <a:pt x="0" y="129746"/>
                  </a:lnTo>
                  <a:close/>
                </a:path>
              </a:pathLst>
            </a:custGeom>
            <a:ln w="12700">
              <a:solidFill>
                <a:srgbClr val="172C5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447253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A79AB-D9AF-B1FC-7FA6-8630AA432820}"/>
              </a:ext>
            </a:extLst>
          </p:cNvPr>
          <p:cNvSpPr>
            <a:spLocks noGrp="1"/>
          </p:cNvSpPr>
          <p:nvPr>
            <p:ph type="title"/>
          </p:nvPr>
        </p:nvSpPr>
        <p:spPr/>
        <p:txBody>
          <a:bodyPr/>
          <a:lstStyle/>
          <a:p>
            <a:r>
              <a:rPr lang="en-US" b="1" dirty="0"/>
              <a:t>MariaDB Connection</a:t>
            </a:r>
          </a:p>
        </p:txBody>
      </p:sp>
      <p:grpSp>
        <p:nvGrpSpPr>
          <p:cNvPr id="4" name="object 3">
            <a:extLst>
              <a:ext uri="{FF2B5EF4-FFF2-40B4-BE49-F238E27FC236}">
                <a16:creationId xmlns:a16="http://schemas.microsoft.com/office/drawing/2014/main" id="{F691B83A-1E65-56BD-7C76-EAE67A5B1F51}"/>
              </a:ext>
            </a:extLst>
          </p:cNvPr>
          <p:cNvGrpSpPr/>
          <p:nvPr/>
        </p:nvGrpSpPr>
        <p:grpSpPr>
          <a:xfrm>
            <a:off x="1362268" y="1311499"/>
            <a:ext cx="7182007" cy="5327242"/>
            <a:chOff x="986480" y="873576"/>
            <a:chExt cx="7772400" cy="5765165"/>
          </a:xfrm>
        </p:grpSpPr>
        <p:pic>
          <p:nvPicPr>
            <p:cNvPr id="5" name="object 4">
              <a:extLst>
                <a:ext uri="{FF2B5EF4-FFF2-40B4-BE49-F238E27FC236}">
                  <a16:creationId xmlns:a16="http://schemas.microsoft.com/office/drawing/2014/main" id="{70C3051C-2E89-F7DB-3ED2-6DA78F761204}"/>
                </a:ext>
              </a:extLst>
            </p:cNvPr>
            <p:cNvPicPr/>
            <p:nvPr/>
          </p:nvPicPr>
          <p:blipFill>
            <a:blip r:embed="rId2" cstate="print"/>
            <a:stretch>
              <a:fillRect/>
            </a:stretch>
          </p:blipFill>
          <p:spPr>
            <a:xfrm>
              <a:off x="986480" y="873576"/>
              <a:ext cx="7772400" cy="5764781"/>
            </a:xfrm>
            <a:prstGeom prst="rect">
              <a:avLst/>
            </a:prstGeom>
          </p:spPr>
        </p:pic>
        <p:sp>
          <p:nvSpPr>
            <p:cNvPr id="6" name="object 5">
              <a:extLst>
                <a:ext uri="{FF2B5EF4-FFF2-40B4-BE49-F238E27FC236}">
                  <a16:creationId xmlns:a16="http://schemas.microsoft.com/office/drawing/2014/main" id="{2FB8DAA8-9B4D-E334-60AE-D9D7A14FA16F}"/>
                </a:ext>
              </a:extLst>
            </p:cNvPr>
            <p:cNvSpPr/>
            <p:nvPr/>
          </p:nvSpPr>
          <p:spPr>
            <a:xfrm>
              <a:off x="5117591" y="1853512"/>
              <a:ext cx="567055" cy="259715"/>
            </a:xfrm>
            <a:custGeom>
              <a:avLst/>
              <a:gdLst/>
              <a:ahLst/>
              <a:cxnLst/>
              <a:rect l="l" t="t" r="r" b="b"/>
              <a:pathLst>
                <a:path w="567054" h="259714">
                  <a:moveTo>
                    <a:pt x="129745" y="0"/>
                  </a:moveTo>
                  <a:lnTo>
                    <a:pt x="0" y="129745"/>
                  </a:lnTo>
                  <a:lnTo>
                    <a:pt x="129745" y="259491"/>
                  </a:lnTo>
                  <a:lnTo>
                    <a:pt x="129745" y="194618"/>
                  </a:lnTo>
                  <a:lnTo>
                    <a:pt x="566516" y="194618"/>
                  </a:lnTo>
                  <a:lnTo>
                    <a:pt x="566516" y="64872"/>
                  </a:lnTo>
                  <a:lnTo>
                    <a:pt x="129745" y="64872"/>
                  </a:lnTo>
                  <a:lnTo>
                    <a:pt x="129745" y="0"/>
                  </a:lnTo>
                  <a:close/>
                </a:path>
              </a:pathLst>
            </a:custGeom>
            <a:solidFill>
              <a:srgbClr val="FF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6">
              <a:extLst>
                <a:ext uri="{FF2B5EF4-FFF2-40B4-BE49-F238E27FC236}">
                  <a16:creationId xmlns:a16="http://schemas.microsoft.com/office/drawing/2014/main" id="{C153E1FE-9DC9-CE94-7E77-199B56CA6E02}"/>
                </a:ext>
              </a:extLst>
            </p:cNvPr>
            <p:cNvSpPr/>
            <p:nvPr/>
          </p:nvSpPr>
          <p:spPr>
            <a:xfrm>
              <a:off x="5117591" y="1853512"/>
              <a:ext cx="567055" cy="259715"/>
            </a:xfrm>
            <a:custGeom>
              <a:avLst/>
              <a:gdLst/>
              <a:ahLst/>
              <a:cxnLst/>
              <a:rect l="l" t="t" r="r" b="b"/>
              <a:pathLst>
                <a:path w="567054" h="259714">
                  <a:moveTo>
                    <a:pt x="0" y="129746"/>
                  </a:moveTo>
                  <a:lnTo>
                    <a:pt x="129746" y="0"/>
                  </a:lnTo>
                  <a:lnTo>
                    <a:pt x="129746" y="64873"/>
                  </a:lnTo>
                  <a:lnTo>
                    <a:pt x="566516" y="64873"/>
                  </a:lnTo>
                  <a:lnTo>
                    <a:pt x="566516" y="194618"/>
                  </a:lnTo>
                  <a:lnTo>
                    <a:pt x="129746" y="194618"/>
                  </a:lnTo>
                  <a:lnTo>
                    <a:pt x="129746" y="259492"/>
                  </a:lnTo>
                  <a:lnTo>
                    <a:pt x="0" y="129746"/>
                  </a:lnTo>
                  <a:close/>
                </a:path>
              </a:pathLst>
            </a:custGeom>
            <a:ln w="12700">
              <a:solidFill>
                <a:srgbClr val="172C5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7">
              <a:extLst>
                <a:ext uri="{FF2B5EF4-FFF2-40B4-BE49-F238E27FC236}">
                  <a16:creationId xmlns:a16="http://schemas.microsoft.com/office/drawing/2014/main" id="{C18D733C-7EC0-DBD2-8E22-1F7E6066A018}"/>
                </a:ext>
              </a:extLst>
            </p:cNvPr>
            <p:cNvSpPr/>
            <p:nvPr/>
          </p:nvSpPr>
          <p:spPr>
            <a:xfrm>
              <a:off x="4034316" y="5995808"/>
              <a:ext cx="567055" cy="259715"/>
            </a:xfrm>
            <a:custGeom>
              <a:avLst/>
              <a:gdLst/>
              <a:ahLst/>
              <a:cxnLst/>
              <a:rect l="l" t="t" r="r" b="b"/>
              <a:pathLst>
                <a:path w="567054" h="259714">
                  <a:moveTo>
                    <a:pt x="129745" y="0"/>
                  </a:moveTo>
                  <a:lnTo>
                    <a:pt x="0" y="129746"/>
                  </a:lnTo>
                  <a:lnTo>
                    <a:pt x="129745" y="259491"/>
                  </a:lnTo>
                  <a:lnTo>
                    <a:pt x="129745" y="194618"/>
                  </a:lnTo>
                  <a:lnTo>
                    <a:pt x="566515" y="194618"/>
                  </a:lnTo>
                  <a:lnTo>
                    <a:pt x="566515" y="64873"/>
                  </a:lnTo>
                  <a:lnTo>
                    <a:pt x="129745" y="64873"/>
                  </a:lnTo>
                  <a:lnTo>
                    <a:pt x="129745" y="0"/>
                  </a:lnTo>
                  <a:close/>
                </a:path>
              </a:pathLst>
            </a:custGeom>
            <a:solidFill>
              <a:srgbClr val="FF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8">
              <a:extLst>
                <a:ext uri="{FF2B5EF4-FFF2-40B4-BE49-F238E27FC236}">
                  <a16:creationId xmlns:a16="http://schemas.microsoft.com/office/drawing/2014/main" id="{53A39334-3CE8-2FF7-4824-B3DDC3014E10}"/>
                </a:ext>
              </a:extLst>
            </p:cNvPr>
            <p:cNvSpPr/>
            <p:nvPr/>
          </p:nvSpPr>
          <p:spPr>
            <a:xfrm>
              <a:off x="4034316" y="5995808"/>
              <a:ext cx="567055" cy="259715"/>
            </a:xfrm>
            <a:custGeom>
              <a:avLst/>
              <a:gdLst/>
              <a:ahLst/>
              <a:cxnLst/>
              <a:rect l="l" t="t" r="r" b="b"/>
              <a:pathLst>
                <a:path w="567054" h="259714">
                  <a:moveTo>
                    <a:pt x="0" y="129746"/>
                  </a:moveTo>
                  <a:lnTo>
                    <a:pt x="129746" y="0"/>
                  </a:lnTo>
                  <a:lnTo>
                    <a:pt x="129746" y="64873"/>
                  </a:lnTo>
                  <a:lnTo>
                    <a:pt x="566516" y="64873"/>
                  </a:lnTo>
                  <a:lnTo>
                    <a:pt x="566516" y="194618"/>
                  </a:lnTo>
                  <a:lnTo>
                    <a:pt x="129746" y="194618"/>
                  </a:lnTo>
                  <a:lnTo>
                    <a:pt x="129746" y="259492"/>
                  </a:lnTo>
                  <a:lnTo>
                    <a:pt x="0" y="129746"/>
                  </a:lnTo>
                  <a:close/>
                </a:path>
              </a:pathLst>
            </a:custGeom>
            <a:ln w="12700">
              <a:solidFill>
                <a:srgbClr val="172C5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9">
              <a:extLst>
                <a:ext uri="{FF2B5EF4-FFF2-40B4-BE49-F238E27FC236}">
                  <a16:creationId xmlns:a16="http://schemas.microsoft.com/office/drawing/2014/main" id="{3F39FA56-33C5-A71D-0D9F-9B041C9DEFC1}"/>
                </a:ext>
              </a:extLst>
            </p:cNvPr>
            <p:cNvSpPr/>
            <p:nvPr/>
          </p:nvSpPr>
          <p:spPr>
            <a:xfrm>
              <a:off x="4034316" y="2453538"/>
              <a:ext cx="567055" cy="259715"/>
            </a:xfrm>
            <a:custGeom>
              <a:avLst/>
              <a:gdLst/>
              <a:ahLst/>
              <a:cxnLst/>
              <a:rect l="l" t="t" r="r" b="b"/>
              <a:pathLst>
                <a:path w="567054" h="259714">
                  <a:moveTo>
                    <a:pt x="129745" y="0"/>
                  </a:moveTo>
                  <a:lnTo>
                    <a:pt x="0" y="129745"/>
                  </a:lnTo>
                  <a:lnTo>
                    <a:pt x="129745" y="259491"/>
                  </a:lnTo>
                  <a:lnTo>
                    <a:pt x="129745" y="194618"/>
                  </a:lnTo>
                  <a:lnTo>
                    <a:pt x="566515" y="194618"/>
                  </a:lnTo>
                  <a:lnTo>
                    <a:pt x="566515" y="64872"/>
                  </a:lnTo>
                  <a:lnTo>
                    <a:pt x="129745" y="64872"/>
                  </a:lnTo>
                  <a:lnTo>
                    <a:pt x="129745" y="0"/>
                  </a:lnTo>
                  <a:close/>
                </a:path>
              </a:pathLst>
            </a:custGeom>
            <a:solidFill>
              <a:srgbClr val="FF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0">
              <a:extLst>
                <a:ext uri="{FF2B5EF4-FFF2-40B4-BE49-F238E27FC236}">
                  <a16:creationId xmlns:a16="http://schemas.microsoft.com/office/drawing/2014/main" id="{177E56DA-CBBC-3DBF-960A-BE0E1A570832}"/>
                </a:ext>
              </a:extLst>
            </p:cNvPr>
            <p:cNvSpPr/>
            <p:nvPr/>
          </p:nvSpPr>
          <p:spPr>
            <a:xfrm>
              <a:off x="4034316" y="2453538"/>
              <a:ext cx="567055" cy="259715"/>
            </a:xfrm>
            <a:custGeom>
              <a:avLst/>
              <a:gdLst/>
              <a:ahLst/>
              <a:cxnLst/>
              <a:rect l="l" t="t" r="r" b="b"/>
              <a:pathLst>
                <a:path w="567054" h="259714">
                  <a:moveTo>
                    <a:pt x="0" y="129746"/>
                  </a:moveTo>
                  <a:lnTo>
                    <a:pt x="129746" y="0"/>
                  </a:lnTo>
                  <a:lnTo>
                    <a:pt x="129746" y="64873"/>
                  </a:lnTo>
                  <a:lnTo>
                    <a:pt x="566516" y="64873"/>
                  </a:lnTo>
                  <a:lnTo>
                    <a:pt x="566516" y="194618"/>
                  </a:lnTo>
                  <a:lnTo>
                    <a:pt x="129746" y="194618"/>
                  </a:lnTo>
                  <a:lnTo>
                    <a:pt x="129746" y="259492"/>
                  </a:lnTo>
                  <a:lnTo>
                    <a:pt x="0" y="129746"/>
                  </a:lnTo>
                  <a:close/>
                </a:path>
              </a:pathLst>
            </a:custGeom>
            <a:ln w="12700">
              <a:solidFill>
                <a:srgbClr val="172C5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2611720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5502CF-6B04-F039-05B5-FCE2395CE575}"/>
              </a:ext>
            </a:extLst>
          </p:cNvPr>
          <p:cNvSpPr>
            <a:spLocks noGrp="1"/>
          </p:cNvSpPr>
          <p:nvPr>
            <p:ph type="title"/>
          </p:nvPr>
        </p:nvSpPr>
        <p:spPr/>
        <p:txBody>
          <a:bodyPr/>
          <a:lstStyle/>
          <a:p>
            <a:r>
              <a:rPr lang="en-US" b="1" dirty="0"/>
              <a:t>Teradata</a:t>
            </a:r>
          </a:p>
        </p:txBody>
      </p:sp>
      <p:pic>
        <p:nvPicPr>
          <p:cNvPr id="5" name="Picture 4" descr="A screenshot of a computer&#10;&#10;Description automatically generated with medium confidence">
            <a:extLst>
              <a:ext uri="{FF2B5EF4-FFF2-40B4-BE49-F238E27FC236}">
                <a16:creationId xmlns:a16="http://schemas.microsoft.com/office/drawing/2014/main" id="{B26A11BA-97CD-9C26-FF24-D22BB0930D2C}"/>
              </a:ext>
            </a:extLst>
          </p:cNvPr>
          <p:cNvPicPr>
            <a:picLocks noChangeAspect="1"/>
          </p:cNvPicPr>
          <p:nvPr/>
        </p:nvPicPr>
        <p:blipFill>
          <a:blip r:embed="rId2"/>
          <a:stretch>
            <a:fillRect/>
          </a:stretch>
        </p:blipFill>
        <p:spPr>
          <a:xfrm>
            <a:off x="2322646" y="1381426"/>
            <a:ext cx="6771927" cy="5283235"/>
          </a:xfrm>
          <a:prstGeom prst="rect">
            <a:avLst/>
          </a:prstGeom>
        </p:spPr>
      </p:pic>
    </p:spTree>
    <p:extLst>
      <p:ext uri="{BB962C8B-B14F-4D97-AF65-F5344CB8AC3E}">
        <p14:creationId xmlns:p14="http://schemas.microsoft.com/office/powerpoint/2010/main" val="1737803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814877-18C6-7B64-9D81-9B62F659848A}"/>
              </a:ext>
            </a:extLst>
          </p:cNvPr>
          <p:cNvSpPr>
            <a:spLocks noGrp="1"/>
          </p:cNvSpPr>
          <p:nvPr>
            <p:ph type="title"/>
          </p:nvPr>
        </p:nvSpPr>
        <p:spPr/>
        <p:txBody>
          <a:bodyPr/>
          <a:lstStyle/>
          <a:p>
            <a:r>
              <a:rPr lang="en-US" b="1" dirty="0"/>
              <a:t>B1.3.7, B1.3.11 &amp; B1.3.12: What is Data Virtualization</a:t>
            </a:r>
          </a:p>
        </p:txBody>
      </p:sp>
      <p:sp>
        <p:nvSpPr>
          <p:cNvPr id="21" name="Title 5">
            <a:extLst>
              <a:ext uri="{FF2B5EF4-FFF2-40B4-BE49-F238E27FC236}">
                <a16:creationId xmlns:a16="http://schemas.microsoft.com/office/drawing/2014/main" id="{A2D690D7-7607-169C-DF39-245FC631AED3}"/>
              </a:ext>
            </a:extLst>
          </p:cNvPr>
          <p:cNvSpPr txBox="1">
            <a:spLocks/>
          </p:cNvSpPr>
          <p:nvPr/>
        </p:nvSpPr>
        <p:spPr>
          <a:xfrm>
            <a:off x="302217" y="1443640"/>
            <a:ext cx="11503960" cy="81164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defTabSz="608335">
              <a:defRPr/>
            </a:pPr>
            <a:r>
              <a:rPr lang="en-US" sz="1867" kern="0" dirty="0">
                <a:solidFill>
                  <a:srgbClr val="011E53"/>
                </a:solidFill>
                <a:latin typeface="Arial"/>
                <a:cs typeface="Arial"/>
              </a:rPr>
              <a:t>Data virtualization enables access to physical data from various sources, in a virtual manner, so that the</a:t>
            </a:r>
            <a:br>
              <a:rPr lang="en-US" sz="1867" kern="0" dirty="0">
                <a:solidFill>
                  <a:srgbClr val="011E53"/>
                </a:solidFill>
                <a:latin typeface="Arial"/>
                <a:cs typeface="Arial"/>
              </a:rPr>
            </a:br>
            <a:r>
              <a:rPr lang="en-US" sz="1867" kern="0" dirty="0">
                <a:solidFill>
                  <a:srgbClr val="011E53"/>
                </a:solidFill>
                <a:latin typeface="Arial"/>
                <a:cs typeface="Arial"/>
              </a:rPr>
              <a:t>data can be accessed, manipulated, and analyzed, without needing to know its physical format or location, and without having to move or copy it.</a:t>
            </a:r>
            <a:endParaRPr lang="en-US" sz="5096" dirty="0">
              <a:solidFill>
                <a:srgbClr val="011E53"/>
              </a:solidFill>
              <a:latin typeface="Arial"/>
            </a:endParaRPr>
          </a:p>
        </p:txBody>
      </p:sp>
      <p:sp>
        <p:nvSpPr>
          <p:cNvPr id="22" name="Text Placeholder 5">
            <a:extLst>
              <a:ext uri="{FF2B5EF4-FFF2-40B4-BE49-F238E27FC236}">
                <a16:creationId xmlns:a16="http://schemas.microsoft.com/office/drawing/2014/main" id="{1B43390A-9E22-60C7-CB82-1F4908088CA6}"/>
              </a:ext>
            </a:extLst>
          </p:cNvPr>
          <p:cNvSpPr txBox="1">
            <a:spLocks/>
          </p:cNvSpPr>
          <p:nvPr/>
        </p:nvSpPr>
        <p:spPr>
          <a:xfrm>
            <a:off x="363255" y="2497866"/>
            <a:ext cx="6496581" cy="4209691"/>
          </a:xfrm>
          <a:prstGeom prst="rect">
            <a:avLst/>
          </a:prstGeom>
          <a:noFill/>
        </p:spPr>
        <p:txBody>
          <a:bodyPr vert="horz" lIns="91440" tIns="0" rIns="0" bIns="0" rtlCol="0" anchor="t" anchorCtr="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564711" fontAlgn="base">
              <a:spcBef>
                <a:spcPts val="0"/>
              </a:spcBef>
              <a:spcAft>
                <a:spcPct val="0"/>
              </a:spcAft>
              <a:defRPr/>
            </a:pPr>
            <a:r>
              <a:rPr lang="en-US" b="1" dirty="0">
                <a:solidFill>
                  <a:srgbClr val="0F62FE"/>
                </a:solidFill>
                <a:latin typeface="Arial" panose="020B0604020202020204"/>
              </a:rPr>
              <a:t>Connect, access, and govern any data without the</a:t>
            </a:r>
            <a:br>
              <a:rPr lang="en-US" b="1" dirty="0">
                <a:solidFill>
                  <a:srgbClr val="0F62FE"/>
                </a:solidFill>
                <a:latin typeface="Arial" panose="020B0604020202020204"/>
              </a:rPr>
            </a:br>
            <a:r>
              <a:rPr lang="en-US" b="1" dirty="0">
                <a:solidFill>
                  <a:srgbClr val="0F62FE"/>
                </a:solidFill>
                <a:latin typeface="Arial" panose="020B0604020202020204"/>
              </a:rPr>
              <a:t>need for data movement</a:t>
            </a:r>
          </a:p>
          <a:p>
            <a:pPr marL="300559" lvl="1" indent="-213779" defTabSz="564711" fontAlgn="base">
              <a:spcBef>
                <a:spcPts val="400"/>
              </a:spcBef>
              <a:spcAft>
                <a:spcPct val="0"/>
              </a:spcAft>
              <a:buFont typeface="Arial" panose="020B0604020202020204" pitchFamily="34" charset="0"/>
              <a:buChar char="•"/>
              <a:defRPr/>
            </a:pPr>
            <a:r>
              <a:rPr lang="en-US" i="1" dirty="0">
                <a:solidFill>
                  <a:srgbClr val="000000"/>
                </a:solidFill>
                <a:latin typeface="Arial" panose="020B0604020202020204"/>
              </a:rPr>
              <a:t>Access structured and unstructured disparate data on</a:t>
            </a:r>
            <a:br>
              <a:rPr lang="en-US" i="1" dirty="0">
                <a:solidFill>
                  <a:srgbClr val="000000"/>
                </a:solidFill>
                <a:latin typeface="Arial" panose="020B0604020202020204"/>
              </a:rPr>
            </a:br>
            <a:r>
              <a:rPr lang="en-US" i="1" dirty="0">
                <a:solidFill>
                  <a:srgbClr val="000000"/>
                </a:solidFill>
                <a:latin typeface="Arial" panose="020B0604020202020204"/>
              </a:rPr>
              <a:t>demand, without the need for ETL or creation of copies.</a:t>
            </a:r>
            <a:endParaRPr lang="en-US" b="1" dirty="0">
              <a:solidFill>
                <a:srgbClr val="000000"/>
              </a:solidFill>
              <a:latin typeface="Arial" panose="020B0604020202020204"/>
            </a:endParaRPr>
          </a:p>
          <a:p>
            <a:pPr defTabSz="564711" fontAlgn="base">
              <a:spcBef>
                <a:spcPts val="0"/>
              </a:spcBef>
              <a:spcAft>
                <a:spcPct val="0"/>
              </a:spcAft>
              <a:defRPr/>
            </a:pPr>
            <a:endParaRPr lang="en-US" sz="1400" b="1" dirty="0">
              <a:solidFill>
                <a:srgbClr val="000000"/>
              </a:solidFill>
              <a:latin typeface="Arial" panose="020B0604020202020204"/>
            </a:endParaRPr>
          </a:p>
          <a:p>
            <a:pPr defTabSz="564711" fontAlgn="base">
              <a:spcBef>
                <a:spcPts val="0"/>
              </a:spcBef>
              <a:spcAft>
                <a:spcPct val="0"/>
              </a:spcAft>
              <a:defRPr/>
            </a:pPr>
            <a:r>
              <a:rPr lang="en-US" b="1" dirty="0">
                <a:solidFill>
                  <a:srgbClr val="0F62FE"/>
                </a:solidFill>
                <a:latin typeface="Arial" panose="020B0604020202020204"/>
              </a:rPr>
              <a:t>Abstract complexity from data consumers</a:t>
            </a:r>
            <a:r>
              <a:rPr lang="en-US" dirty="0">
                <a:solidFill>
                  <a:srgbClr val="0F62FE"/>
                </a:solidFill>
                <a:latin typeface="Arial" panose="020B0604020202020204"/>
              </a:rPr>
              <a:t> </a:t>
            </a:r>
          </a:p>
          <a:p>
            <a:pPr marL="300559" lvl="1" indent="-209545" defTabSz="564711" fontAlgn="base">
              <a:spcBef>
                <a:spcPts val="400"/>
              </a:spcBef>
              <a:spcAft>
                <a:spcPct val="0"/>
              </a:spcAft>
              <a:buFont typeface="Arial" panose="020B0604020202020204" pitchFamily="34" charset="0"/>
              <a:buChar char="•"/>
              <a:defRPr/>
            </a:pPr>
            <a:r>
              <a:rPr lang="en-US" i="1" dirty="0">
                <a:solidFill>
                  <a:srgbClr val="000000"/>
                </a:solidFill>
                <a:latin typeface="Arial" panose="020B0604020202020204"/>
              </a:rPr>
              <a:t>A virtual semantic layer across all your data sources allows users</a:t>
            </a:r>
            <a:br>
              <a:rPr lang="en-US" i="1" dirty="0">
                <a:solidFill>
                  <a:srgbClr val="000000"/>
                </a:solidFill>
                <a:latin typeface="Arial" panose="020B0604020202020204"/>
              </a:rPr>
            </a:br>
            <a:r>
              <a:rPr lang="en-US" i="1" dirty="0">
                <a:solidFill>
                  <a:srgbClr val="000000"/>
                </a:solidFill>
                <a:latin typeface="Arial" panose="020B0604020202020204"/>
              </a:rPr>
              <a:t>to quickly connect to, join, and analyze data from multiple sources</a:t>
            </a:r>
            <a:br>
              <a:rPr lang="en-US" i="1" dirty="0">
                <a:solidFill>
                  <a:srgbClr val="000000"/>
                </a:solidFill>
                <a:latin typeface="Arial" panose="020B0604020202020204"/>
              </a:rPr>
            </a:br>
            <a:r>
              <a:rPr lang="en-US" i="1" dirty="0">
                <a:solidFill>
                  <a:srgbClr val="000000"/>
                </a:solidFill>
                <a:latin typeface="Arial" panose="020B0604020202020204"/>
              </a:rPr>
              <a:t>without needing to understand back-end database technologies.</a:t>
            </a:r>
          </a:p>
          <a:p>
            <a:pPr defTabSz="564711" fontAlgn="base">
              <a:spcBef>
                <a:spcPts val="0"/>
              </a:spcBef>
              <a:spcAft>
                <a:spcPct val="0"/>
              </a:spcAft>
              <a:defRPr/>
            </a:pPr>
            <a:endParaRPr lang="en-US" sz="1400" b="1" dirty="0">
              <a:solidFill>
                <a:srgbClr val="000000"/>
              </a:solidFill>
              <a:latin typeface="Arial" panose="020B0604020202020204"/>
            </a:endParaRPr>
          </a:p>
          <a:p>
            <a:pPr defTabSz="564711" fontAlgn="base">
              <a:spcBef>
                <a:spcPts val="0"/>
              </a:spcBef>
              <a:spcAft>
                <a:spcPct val="0"/>
              </a:spcAft>
              <a:defRPr/>
            </a:pPr>
            <a:r>
              <a:rPr lang="en-US" b="1" dirty="0">
                <a:solidFill>
                  <a:srgbClr val="0F62FE"/>
                </a:solidFill>
                <a:latin typeface="Arial" panose="020B0604020202020204"/>
              </a:rPr>
              <a:t>Create virtual views over multiple data sources</a:t>
            </a:r>
          </a:p>
          <a:p>
            <a:pPr marL="300559" lvl="1" indent="-213779" defTabSz="564711" fontAlgn="base">
              <a:spcBef>
                <a:spcPts val="400"/>
              </a:spcBef>
              <a:spcAft>
                <a:spcPct val="0"/>
              </a:spcAft>
              <a:buFont typeface="Arial" panose="020B0604020202020204" pitchFamily="34" charset="0"/>
              <a:buChar char="•"/>
              <a:defRPr/>
            </a:pPr>
            <a:r>
              <a:rPr lang="en-US" i="1" dirty="0">
                <a:solidFill>
                  <a:srgbClr val="000000"/>
                </a:solidFill>
                <a:latin typeface="Arial" panose="020B0604020202020204"/>
              </a:rPr>
              <a:t>No need for transformations; create a virtual view of</a:t>
            </a:r>
            <a:br>
              <a:rPr lang="en-US" i="1" dirty="0">
                <a:solidFill>
                  <a:srgbClr val="000000"/>
                </a:solidFill>
                <a:latin typeface="Arial" panose="020B0604020202020204"/>
              </a:rPr>
            </a:br>
            <a:r>
              <a:rPr lang="en-US" i="1" dirty="0">
                <a:solidFill>
                  <a:srgbClr val="000000"/>
                </a:solidFill>
                <a:latin typeface="Arial" panose="020B0604020202020204"/>
              </a:rPr>
              <a:t>required data that can be shared within your organization.</a:t>
            </a:r>
            <a:endParaRPr lang="en-US" dirty="0">
              <a:solidFill>
                <a:srgbClr val="000000"/>
              </a:solidFill>
              <a:latin typeface="Arial" panose="020B0604020202020204"/>
            </a:endParaRPr>
          </a:p>
          <a:p>
            <a:pPr defTabSz="564711" fontAlgn="base">
              <a:spcBef>
                <a:spcPts val="0"/>
              </a:spcBef>
              <a:spcAft>
                <a:spcPct val="0"/>
              </a:spcAft>
              <a:defRPr/>
            </a:pPr>
            <a:endParaRPr lang="en-US" sz="1400" b="1" dirty="0">
              <a:solidFill>
                <a:srgbClr val="000000"/>
              </a:solidFill>
              <a:latin typeface="Arial" panose="020B0604020202020204"/>
            </a:endParaRPr>
          </a:p>
          <a:p>
            <a:pPr defTabSz="564711" fontAlgn="base">
              <a:spcBef>
                <a:spcPts val="0"/>
              </a:spcBef>
              <a:spcAft>
                <a:spcPct val="0"/>
              </a:spcAft>
              <a:defRPr/>
            </a:pPr>
            <a:r>
              <a:rPr lang="en-US" b="1" dirty="0">
                <a:solidFill>
                  <a:srgbClr val="0F62FE"/>
                </a:solidFill>
                <a:latin typeface="Arial" panose="020B0604020202020204"/>
              </a:rPr>
              <a:t>Governance integration and security</a:t>
            </a:r>
          </a:p>
          <a:p>
            <a:pPr marL="300559" lvl="1" indent="-213779" defTabSz="564711" fontAlgn="base">
              <a:spcBef>
                <a:spcPts val="400"/>
              </a:spcBef>
              <a:spcAft>
                <a:spcPct val="0"/>
              </a:spcAft>
              <a:buFont typeface="Arial" panose="020B0604020202020204" pitchFamily="34" charset="0"/>
              <a:buChar char="•"/>
              <a:defRPr/>
            </a:pPr>
            <a:r>
              <a:rPr lang="en-US" i="1" dirty="0">
                <a:solidFill>
                  <a:srgbClr val="000000"/>
                </a:solidFill>
                <a:latin typeface="Arial" panose="020B0604020202020204"/>
              </a:rPr>
              <a:t>Controlled, governed and secure access to virtual data sets</a:t>
            </a:r>
            <a:br>
              <a:rPr lang="en-US" i="1" dirty="0">
                <a:solidFill>
                  <a:srgbClr val="000000"/>
                </a:solidFill>
                <a:latin typeface="Arial" panose="020B0604020202020204"/>
              </a:rPr>
            </a:br>
            <a:r>
              <a:rPr lang="en-US" i="1" dirty="0">
                <a:solidFill>
                  <a:srgbClr val="000000"/>
                </a:solidFill>
                <a:latin typeface="Arial" panose="020B0604020202020204"/>
              </a:rPr>
              <a:t>through native integration with Watson Knowledge Catalog</a:t>
            </a:r>
            <a:r>
              <a:rPr lang="en-US" sz="1600" i="1" dirty="0">
                <a:solidFill>
                  <a:srgbClr val="000000"/>
                </a:solidFill>
                <a:latin typeface="Arial" panose="020B0604020202020204"/>
              </a:rPr>
              <a:t>.</a:t>
            </a:r>
            <a:endParaRPr lang="en-US" sz="1600" dirty="0">
              <a:solidFill>
                <a:srgbClr val="000000"/>
              </a:solidFill>
              <a:latin typeface="Arial" panose="020B0604020202020204"/>
            </a:endParaRPr>
          </a:p>
        </p:txBody>
      </p:sp>
      <p:sp>
        <p:nvSpPr>
          <p:cNvPr id="23" name="Cylinder 22">
            <a:extLst>
              <a:ext uri="{FF2B5EF4-FFF2-40B4-BE49-F238E27FC236}">
                <a16:creationId xmlns:a16="http://schemas.microsoft.com/office/drawing/2014/main" id="{64E3753E-F0AC-3589-DEF1-A065F04CFE9A}"/>
              </a:ext>
            </a:extLst>
          </p:cNvPr>
          <p:cNvSpPr/>
          <p:nvPr/>
        </p:nvSpPr>
        <p:spPr bwMode="auto">
          <a:xfrm>
            <a:off x="7138372" y="3164139"/>
            <a:ext cx="4470081" cy="963737"/>
          </a:xfrm>
          <a:prstGeom prst="can">
            <a:avLst>
              <a:gd name="adj" fmla="val 21403"/>
            </a:avLst>
          </a:prstGeom>
          <a:solidFill>
            <a:srgbClr val="F2F2F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1219170" fontAlgn="base">
              <a:lnSpc>
                <a:spcPct val="90000"/>
              </a:lnSpc>
              <a:spcBef>
                <a:spcPct val="0"/>
              </a:spcBef>
              <a:spcAft>
                <a:spcPct val="0"/>
              </a:spcAft>
            </a:pPr>
            <a:endParaRPr lang="en-CA" sz="1867" dirty="0">
              <a:solidFill>
                <a:srgbClr val="FFFFFF"/>
              </a:solidFill>
              <a:latin typeface="IBM Plex Sans" panose="020B0503050203000203" pitchFamily="34" charset="0"/>
            </a:endParaRPr>
          </a:p>
        </p:txBody>
      </p:sp>
      <p:sp>
        <p:nvSpPr>
          <p:cNvPr id="24" name="Flowchart: Magnetic Disk 23">
            <a:extLst>
              <a:ext uri="{FF2B5EF4-FFF2-40B4-BE49-F238E27FC236}">
                <a16:creationId xmlns:a16="http://schemas.microsoft.com/office/drawing/2014/main" id="{1EE2DFDD-A0D6-9E38-2A07-699373E7E733}"/>
              </a:ext>
            </a:extLst>
          </p:cNvPr>
          <p:cNvSpPr/>
          <p:nvPr/>
        </p:nvSpPr>
        <p:spPr bwMode="auto">
          <a:xfrm>
            <a:off x="10362860" y="4792950"/>
            <a:ext cx="1219199" cy="1616035"/>
          </a:xfrm>
          <a:prstGeom prst="flowChartMagneticDisk">
            <a:avLst/>
          </a:prstGeom>
          <a:solidFill>
            <a:schemeClr val="accent5">
              <a:lumMod val="20000"/>
              <a:lumOff val="80000"/>
            </a:schemeClr>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1219170" fontAlgn="base">
              <a:lnSpc>
                <a:spcPct val="90000"/>
              </a:lnSpc>
              <a:spcBef>
                <a:spcPct val="0"/>
              </a:spcBef>
              <a:spcAft>
                <a:spcPct val="0"/>
              </a:spcAft>
            </a:pPr>
            <a:endParaRPr lang="en-US" sz="1867" dirty="0">
              <a:solidFill>
                <a:srgbClr val="FFFFFF"/>
              </a:solidFill>
              <a:latin typeface="IBM Plex Sans" panose="020B0503050203000203" pitchFamily="34" charset="0"/>
            </a:endParaRPr>
          </a:p>
        </p:txBody>
      </p:sp>
      <p:sp>
        <p:nvSpPr>
          <p:cNvPr id="25" name="Flowchart: Magnetic Disk 24">
            <a:extLst>
              <a:ext uri="{FF2B5EF4-FFF2-40B4-BE49-F238E27FC236}">
                <a16:creationId xmlns:a16="http://schemas.microsoft.com/office/drawing/2014/main" id="{E3A5257A-377B-B1E6-FB73-DCF265133FD6}"/>
              </a:ext>
            </a:extLst>
          </p:cNvPr>
          <p:cNvSpPr/>
          <p:nvPr/>
        </p:nvSpPr>
        <p:spPr bwMode="auto">
          <a:xfrm>
            <a:off x="8759873" y="4792951"/>
            <a:ext cx="1219199" cy="1616035"/>
          </a:xfrm>
          <a:prstGeom prst="flowChartMagneticDisk">
            <a:avLst/>
          </a:prstGeom>
          <a:solidFill>
            <a:schemeClr val="accent3">
              <a:lumMod val="20000"/>
              <a:lumOff val="80000"/>
            </a:schemeClr>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1219170" fontAlgn="base">
              <a:lnSpc>
                <a:spcPct val="90000"/>
              </a:lnSpc>
              <a:spcBef>
                <a:spcPct val="0"/>
              </a:spcBef>
              <a:spcAft>
                <a:spcPct val="0"/>
              </a:spcAft>
            </a:pPr>
            <a:endParaRPr lang="en-US" sz="1867" dirty="0">
              <a:solidFill>
                <a:srgbClr val="FFFFFF"/>
              </a:solidFill>
              <a:latin typeface="IBM Plex Sans" panose="020B0503050203000203" pitchFamily="34" charset="0"/>
            </a:endParaRPr>
          </a:p>
        </p:txBody>
      </p:sp>
      <p:sp>
        <p:nvSpPr>
          <p:cNvPr id="26" name="Flowchart: Magnetic Disk 25">
            <a:extLst>
              <a:ext uri="{FF2B5EF4-FFF2-40B4-BE49-F238E27FC236}">
                <a16:creationId xmlns:a16="http://schemas.microsoft.com/office/drawing/2014/main" id="{DCB4DAA5-37B2-0EB3-1379-2844B470DC3E}"/>
              </a:ext>
            </a:extLst>
          </p:cNvPr>
          <p:cNvSpPr/>
          <p:nvPr/>
        </p:nvSpPr>
        <p:spPr bwMode="auto">
          <a:xfrm>
            <a:off x="7156887" y="4792952"/>
            <a:ext cx="1219199" cy="1616035"/>
          </a:xfrm>
          <a:prstGeom prst="flowChartMagneticDisk">
            <a:avLst/>
          </a:prstGeom>
          <a:solidFill>
            <a:schemeClr val="accent1">
              <a:lumMod val="20000"/>
              <a:lumOff val="80000"/>
            </a:schemeClr>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1219170" fontAlgn="base">
              <a:lnSpc>
                <a:spcPct val="90000"/>
              </a:lnSpc>
              <a:spcBef>
                <a:spcPct val="0"/>
              </a:spcBef>
              <a:spcAft>
                <a:spcPct val="0"/>
              </a:spcAft>
            </a:pPr>
            <a:endParaRPr lang="en-US" sz="1867" dirty="0">
              <a:solidFill>
                <a:srgbClr val="FFFFFF"/>
              </a:solidFill>
              <a:latin typeface="IBM Plex Sans" panose="020B0503050203000203" pitchFamily="34" charset="0"/>
            </a:endParaRPr>
          </a:p>
        </p:txBody>
      </p:sp>
      <p:pic>
        <p:nvPicPr>
          <p:cNvPr id="27" name="Picture 6" descr="table.png">
            <a:extLst>
              <a:ext uri="{FF2B5EF4-FFF2-40B4-BE49-F238E27FC236}">
                <a16:creationId xmlns:a16="http://schemas.microsoft.com/office/drawing/2014/main" id="{65940B1F-86A5-0116-7A3F-C89CE6133C96}"/>
              </a:ext>
            </a:extLst>
          </p:cNvPr>
          <p:cNvPicPr>
            <a:picLocks noChangeAspect="1"/>
          </p:cNvPicPr>
          <p:nvPr/>
        </p:nvPicPr>
        <p:blipFill>
          <a:blip r:embed="rId2">
            <a:duotone>
              <a:schemeClr val="accent1">
                <a:shade val="45000"/>
                <a:satMod val="135000"/>
              </a:schemeClr>
              <a:prstClr val="white"/>
            </a:duotone>
          </a:blip>
          <a:stretch>
            <a:fillRect/>
          </a:stretch>
        </p:blipFill>
        <p:spPr>
          <a:xfrm>
            <a:off x="7372408" y="5407685"/>
            <a:ext cx="776869" cy="776869"/>
          </a:xfrm>
          <a:prstGeom prst="rect">
            <a:avLst/>
          </a:prstGeom>
        </p:spPr>
      </p:pic>
      <p:pic>
        <p:nvPicPr>
          <p:cNvPr id="28" name="Picture 6" descr="table.png">
            <a:extLst>
              <a:ext uri="{FF2B5EF4-FFF2-40B4-BE49-F238E27FC236}">
                <a16:creationId xmlns:a16="http://schemas.microsoft.com/office/drawing/2014/main" id="{4CDE4E70-DAE6-0AB4-4CE7-E3975AD70A75}"/>
              </a:ext>
            </a:extLst>
          </p:cNvPr>
          <p:cNvPicPr>
            <a:picLocks noChangeAspect="1"/>
          </p:cNvPicPr>
          <p:nvPr/>
        </p:nvPicPr>
        <p:blipFill>
          <a:blip r:embed="rId2">
            <a:duotone>
              <a:schemeClr val="accent3">
                <a:shade val="45000"/>
                <a:satMod val="135000"/>
              </a:schemeClr>
              <a:prstClr val="white"/>
            </a:duotone>
          </a:blip>
          <a:stretch>
            <a:fillRect/>
          </a:stretch>
        </p:blipFill>
        <p:spPr>
          <a:xfrm>
            <a:off x="8988993" y="5407685"/>
            <a:ext cx="776869" cy="776869"/>
          </a:xfrm>
          <a:prstGeom prst="rect">
            <a:avLst/>
          </a:prstGeom>
        </p:spPr>
      </p:pic>
      <p:pic>
        <p:nvPicPr>
          <p:cNvPr id="29" name="Picture 6" descr="table.png">
            <a:extLst>
              <a:ext uri="{FF2B5EF4-FFF2-40B4-BE49-F238E27FC236}">
                <a16:creationId xmlns:a16="http://schemas.microsoft.com/office/drawing/2014/main" id="{16D3DAF4-955F-DC0A-FC0E-7AEE8CF74FCD}"/>
              </a:ext>
            </a:extLst>
          </p:cNvPr>
          <p:cNvPicPr>
            <a:picLocks noChangeAspect="1"/>
          </p:cNvPicPr>
          <p:nvPr/>
        </p:nvPicPr>
        <p:blipFill>
          <a:blip r:embed="rId2">
            <a:duotone>
              <a:schemeClr val="accent5">
                <a:shade val="45000"/>
                <a:satMod val="135000"/>
              </a:schemeClr>
              <a:prstClr val="white"/>
            </a:duotone>
          </a:blip>
          <a:stretch>
            <a:fillRect/>
          </a:stretch>
        </p:blipFill>
        <p:spPr>
          <a:xfrm>
            <a:off x="10606260" y="5407683"/>
            <a:ext cx="776869" cy="776869"/>
          </a:xfrm>
          <a:prstGeom prst="rect">
            <a:avLst/>
          </a:prstGeom>
        </p:spPr>
      </p:pic>
      <p:cxnSp>
        <p:nvCxnSpPr>
          <p:cNvPr id="30" name="Straight Arrow Connector 29">
            <a:extLst>
              <a:ext uri="{FF2B5EF4-FFF2-40B4-BE49-F238E27FC236}">
                <a16:creationId xmlns:a16="http://schemas.microsoft.com/office/drawing/2014/main" id="{8936C718-3717-1893-4007-0F1269961A62}"/>
              </a:ext>
            </a:extLst>
          </p:cNvPr>
          <p:cNvCxnSpPr/>
          <p:nvPr/>
        </p:nvCxnSpPr>
        <p:spPr bwMode="auto">
          <a:xfrm flipV="1">
            <a:off x="7932825" y="4124363"/>
            <a:ext cx="104076" cy="648629"/>
          </a:xfrm>
          <a:prstGeom prst="straightConnector1">
            <a:avLst/>
          </a:prstGeom>
          <a:ln w="28575">
            <a:solidFill>
              <a:schemeClr val="tx1"/>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6EFE4ED-71B8-A2B3-8EFA-E92A62BC386A}"/>
              </a:ext>
            </a:extLst>
          </p:cNvPr>
          <p:cNvCxnSpPr>
            <a:cxnSpLocks/>
          </p:cNvCxnSpPr>
          <p:nvPr/>
        </p:nvCxnSpPr>
        <p:spPr bwMode="auto">
          <a:xfrm flipV="1">
            <a:off x="9375010" y="4158918"/>
            <a:ext cx="0" cy="591639"/>
          </a:xfrm>
          <a:prstGeom prst="straightConnector1">
            <a:avLst/>
          </a:prstGeom>
          <a:ln w="28575">
            <a:solidFill>
              <a:schemeClr val="tx1"/>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D4AF82E-AB6F-9E5E-955C-073F5B19AFDA}"/>
              </a:ext>
            </a:extLst>
          </p:cNvPr>
          <p:cNvCxnSpPr>
            <a:cxnSpLocks/>
          </p:cNvCxnSpPr>
          <p:nvPr/>
        </p:nvCxnSpPr>
        <p:spPr bwMode="auto">
          <a:xfrm flipH="1" flipV="1">
            <a:off x="10676190" y="4124363"/>
            <a:ext cx="119811" cy="633461"/>
          </a:xfrm>
          <a:prstGeom prst="straightConnector1">
            <a:avLst/>
          </a:prstGeom>
          <a:ln w="28575">
            <a:solidFill>
              <a:schemeClr val="tx1"/>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33" name="Picture 6" descr="table.png">
            <a:extLst>
              <a:ext uri="{FF2B5EF4-FFF2-40B4-BE49-F238E27FC236}">
                <a16:creationId xmlns:a16="http://schemas.microsoft.com/office/drawing/2014/main" id="{6FE8C84C-0DA1-47C2-AE47-D6DEB07124F4}"/>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a:stretch>
        </p:blipFill>
        <p:spPr>
          <a:xfrm>
            <a:off x="7827641" y="3431406"/>
            <a:ext cx="479504" cy="479504"/>
          </a:xfrm>
          <a:prstGeom prst="rect">
            <a:avLst/>
          </a:prstGeom>
        </p:spPr>
      </p:pic>
      <p:pic>
        <p:nvPicPr>
          <p:cNvPr id="34" name="Picture 6" descr="table.png">
            <a:extLst>
              <a:ext uri="{FF2B5EF4-FFF2-40B4-BE49-F238E27FC236}">
                <a16:creationId xmlns:a16="http://schemas.microsoft.com/office/drawing/2014/main" id="{3B3FE452-1254-F079-C9BD-D8ED9CC061F7}"/>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5">
                    <a14:imgEffect>
                      <a14:colorTemperature colorTemp="1500"/>
                    </a14:imgEffect>
                    <a14:imgEffect>
                      <a14:saturation sat="0"/>
                    </a14:imgEffect>
                  </a14:imgLayer>
                </a14:imgProps>
              </a:ext>
            </a:extLst>
          </a:blip>
          <a:stretch>
            <a:fillRect/>
          </a:stretch>
        </p:blipFill>
        <p:spPr>
          <a:xfrm>
            <a:off x="9136231" y="3431406"/>
            <a:ext cx="479504" cy="479504"/>
          </a:xfrm>
          <a:prstGeom prst="rect">
            <a:avLst/>
          </a:prstGeom>
        </p:spPr>
      </p:pic>
      <p:pic>
        <p:nvPicPr>
          <p:cNvPr id="35" name="Picture 6" descr="table.png">
            <a:extLst>
              <a:ext uri="{FF2B5EF4-FFF2-40B4-BE49-F238E27FC236}">
                <a16:creationId xmlns:a16="http://schemas.microsoft.com/office/drawing/2014/main" id="{3EFD6A34-80BD-2ACC-7593-F5F39A2C9174}"/>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1500"/>
                    </a14:imgEffect>
                    <a14:imgEffect>
                      <a14:saturation sat="0"/>
                    </a14:imgEffect>
                  </a14:imgLayer>
                </a14:imgProps>
              </a:ext>
            </a:extLst>
          </a:blip>
          <a:stretch>
            <a:fillRect/>
          </a:stretch>
        </p:blipFill>
        <p:spPr>
          <a:xfrm>
            <a:off x="10444822" y="3431406"/>
            <a:ext cx="479504" cy="479504"/>
          </a:xfrm>
          <a:prstGeom prst="rect">
            <a:avLst/>
          </a:prstGeom>
        </p:spPr>
      </p:pic>
      <p:sp>
        <p:nvSpPr>
          <p:cNvPr id="36" name="Title 5">
            <a:extLst>
              <a:ext uri="{FF2B5EF4-FFF2-40B4-BE49-F238E27FC236}">
                <a16:creationId xmlns:a16="http://schemas.microsoft.com/office/drawing/2014/main" id="{B2244DF4-4598-E9BD-FC16-6A4D8F767712}"/>
              </a:ext>
            </a:extLst>
          </p:cNvPr>
          <p:cNvSpPr txBox="1">
            <a:spLocks/>
          </p:cNvSpPr>
          <p:nvPr/>
        </p:nvSpPr>
        <p:spPr>
          <a:xfrm>
            <a:off x="8373963" y="6521812"/>
            <a:ext cx="2039624" cy="33618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algn="ctr" defTabSz="914598">
              <a:defRPr/>
            </a:pPr>
            <a:r>
              <a:rPr lang="en-CA" sz="1800" dirty="0">
                <a:solidFill>
                  <a:srgbClr val="000000"/>
                </a:solidFill>
                <a:latin typeface="Arial"/>
                <a:cs typeface="Arial"/>
              </a:rPr>
              <a:t>Physical Tables </a:t>
            </a:r>
            <a:endParaRPr lang="en-US" sz="1800" dirty="0">
              <a:solidFill>
                <a:srgbClr val="000000"/>
              </a:solidFill>
              <a:latin typeface="Arial"/>
              <a:cs typeface="Arial"/>
            </a:endParaRPr>
          </a:p>
        </p:txBody>
      </p:sp>
      <p:sp>
        <p:nvSpPr>
          <p:cNvPr id="37" name="Title 5">
            <a:extLst>
              <a:ext uri="{FF2B5EF4-FFF2-40B4-BE49-F238E27FC236}">
                <a16:creationId xmlns:a16="http://schemas.microsoft.com/office/drawing/2014/main" id="{457AA602-C6D9-8CFE-9D18-4C1C2264B844}"/>
              </a:ext>
            </a:extLst>
          </p:cNvPr>
          <p:cNvSpPr txBox="1">
            <a:spLocks/>
          </p:cNvSpPr>
          <p:nvPr/>
        </p:nvSpPr>
        <p:spPr>
          <a:xfrm>
            <a:off x="7661310" y="3891906"/>
            <a:ext cx="3427416" cy="18739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algn="ctr" defTabSz="914598">
              <a:defRPr/>
            </a:pPr>
            <a:r>
              <a:rPr lang="en-CA" sz="1333" i="1" dirty="0">
                <a:solidFill>
                  <a:srgbClr val="000000"/>
                </a:solidFill>
                <a:latin typeface="Arial"/>
                <a:cs typeface="Arial"/>
              </a:rPr>
              <a:t>Virtual Tables represent the physical data</a:t>
            </a:r>
            <a:endParaRPr lang="en-US" sz="1333" i="1" dirty="0">
              <a:solidFill>
                <a:srgbClr val="000000"/>
              </a:solidFill>
              <a:latin typeface="Arial"/>
              <a:cs typeface="Arial"/>
            </a:endParaRPr>
          </a:p>
        </p:txBody>
      </p:sp>
      <p:pic>
        <p:nvPicPr>
          <p:cNvPr id="38" name="Picture 37" descr="Shape&#10;&#10;Description automatically generated with low confidence">
            <a:extLst>
              <a:ext uri="{FF2B5EF4-FFF2-40B4-BE49-F238E27FC236}">
                <a16:creationId xmlns:a16="http://schemas.microsoft.com/office/drawing/2014/main" id="{3ED12310-6A12-267D-93B8-FC9B5B93BEF7}"/>
              </a:ext>
            </a:extLst>
          </p:cNvPr>
          <p:cNvPicPr>
            <a:picLocks noChangeAspect="1"/>
          </p:cNvPicPr>
          <p:nvPr/>
        </p:nvPicPr>
        <p:blipFill>
          <a:blip r:embed="rId7"/>
          <a:stretch>
            <a:fillRect/>
          </a:stretch>
        </p:blipFill>
        <p:spPr>
          <a:xfrm>
            <a:off x="8896659" y="1935775"/>
            <a:ext cx="943777" cy="943777"/>
          </a:xfrm>
          <a:prstGeom prst="rect">
            <a:avLst/>
          </a:prstGeom>
        </p:spPr>
      </p:pic>
      <p:sp>
        <p:nvSpPr>
          <p:cNvPr id="39" name="TextBox 38">
            <a:extLst>
              <a:ext uri="{FF2B5EF4-FFF2-40B4-BE49-F238E27FC236}">
                <a16:creationId xmlns:a16="http://schemas.microsoft.com/office/drawing/2014/main" id="{DD0AAE9F-5276-FBA9-8C12-2B5A3FB72C71}"/>
              </a:ext>
            </a:extLst>
          </p:cNvPr>
          <p:cNvSpPr txBox="1"/>
          <p:nvPr/>
        </p:nvSpPr>
        <p:spPr>
          <a:xfrm>
            <a:off x="7081862" y="2776095"/>
            <a:ext cx="4570482" cy="318100"/>
          </a:xfrm>
          <a:prstGeom prst="rect">
            <a:avLst/>
          </a:prstGeom>
          <a:noFill/>
        </p:spPr>
        <p:txBody>
          <a:bodyPr wrap="none" rtlCol="0">
            <a:spAutoFit/>
          </a:bodyPr>
          <a:lstStyle/>
          <a:p>
            <a:pPr algn="ctr" defTabSz="914621"/>
            <a:r>
              <a:rPr lang="en-US" sz="1467" b="1" dirty="0">
                <a:solidFill>
                  <a:srgbClr val="002D9C"/>
                </a:solidFill>
                <a:latin typeface="Arial" panose="020B0604020202020204"/>
                <a:cs typeface="Arial" charset="0"/>
              </a:rPr>
              <a:t>Appears as if all tables are in the same database </a:t>
            </a:r>
          </a:p>
        </p:txBody>
      </p:sp>
    </p:spTree>
    <p:extLst>
      <p:ext uri="{BB962C8B-B14F-4D97-AF65-F5344CB8AC3E}">
        <p14:creationId xmlns:p14="http://schemas.microsoft.com/office/powerpoint/2010/main" val="2150753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82A5BF-992E-938A-F971-FC57C4B59553}"/>
              </a:ext>
            </a:extLst>
          </p:cNvPr>
          <p:cNvSpPr>
            <a:spLocks noGrp="1"/>
          </p:cNvSpPr>
          <p:nvPr>
            <p:ph type="title"/>
          </p:nvPr>
        </p:nvSpPr>
        <p:spPr/>
        <p:txBody>
          <a:bodyPr/>
          <a:lstStyle/>
          <a:p>
            <a:r>
              <a:rPr lang="en-US" b="1" dirty="0"/>
              <a:t>B1.3.7, B1.3.11 &amp; B1.3.12: What is IBM Watson Query</a:t>
            </a:r>
          </a:p>
        </p:txBody>
      </p:sp>
      <p:sp>
        <p:nvSpPr>
          <p:cNvPr id="4" name="Rectangle 3">
            <a:extLst>
              <a:ext uri="{FF2B5EF4-FFF2-40B4-BE49-F238E27FC236}">
                <a16:creationId xmlns:a16="http://schemas.microsoft.com/office/drawing/2014/main" id="{694DBABB-8678-07A6-3C5E-2920FD89ADB4}"/>
              </a:ext>
            </a:extLst>
          </p:cNvPr>
          <p:cNvSpPr/>
          <p:nvPr/>
        </p:nvSpPr>
        <p:spPr bwMode="auto">
          <a:xfrm>
            <a:off x="4997363" y="4820275"/>
            <a:ext cx="6671309" cy="1635656"/>
          </a:xfrm>
          <a:prstGeom prst="rect">
            <a:avLst/>
          </a:prstGeom>
          <a:solidFill>
            <a:schemeClr val="bg1">
              <a:lumMod val="95000"/>
            </a:schemeClr>
          </a:solidFill>
          <a:ln w="38100">
            <a:solidFill>
              <a:schemeClr val="tx1">
                <a:lumMod val="75000"/>
                <a:lumOff val="2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7" tIns="23977" rIns="23977" bIns="23977" numCol="1" rtlCol="0" anchor="t" anchorCtr="0" compatLnSpc="1">
            <a:prstTxWarp prst="textNoShape">
              <a:avLst/>
            </a:prstTxWarp>
          </a:bodyPr>
          <a:lstStyle/>
          <a:p>
            <a:pPr algn="ctr" defTabSz="608943" fontAlgn="base">
              <a:lnSpc>
                <a:spcPct val="90000"/>
              </a:lnSpc>
              <a:spcBef>
                <a:spcPts val="799"/>
              </a:spcBef>
              <a:spcAft>
                <a:spcPct val="0"/>
              </a:spcAft>
              <a:defRPr/>
            </a:pPr>
            <a:endParaRPr lang="en-US" sz="1065" b="1" dirty="0">
              <a:solidFill>
                <a:srgbClr val="FFFFFF"/>
              </a:solidFill>
              <a:latin typeface="Arial" panose="020B0604020202020204"/>
            </a:endParaRPr>
          </a:p>
        </p:txBody>
      </p:sp>
      <p:sp>
        <p:nvSpPr>
          <p:cNvPr id="5" name="Title 5">
            <a:extLst>
              <a:ext uri="{FF2B5EF4-FFF2-40B4-BE49-F238E27FC236}">
                <a16:creationId xmlns:a16="http://schemas.microsoft.com/office/drawing/2014/main" id="{6D2BAEF8-333E-3DA4-E752-052289B85094}"/>
              </a:ext>
            </a:extLst>
          </p:cNvPr>
          <p:cNvSpPr txBox="1">
            <a:spLocks/>
          </p:cNvSpPr>
          <p:nvPr/>
        </p:nvSpPr>
        <p:spPr>
          <a:xfrm>
            <a:off x="200670" y="1455708"/>
            <a:ext cx="11220793" cy="9773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defTabSz="914598">
              <a:defRPr/>
            </a:pPr>
            <a:r>
              <a:rPr lang="en-CA" sz="1800" dirty="0">
                <a:solidFill>
                  <a:srgbClr val="011E53"/>
                </a:solidFill>
                <a:latin typeface="Arial"/>
                <a:cs typeface="Arial"/>
              </a:rPr>
              <a:t>A universal data access layer that </a:t>
            </a:r>
            <a:r>
              <a:rPr lang="en-CA" sz="1800" u="sng" dirty="0">
                <a:solidFill>
                  <a:srgbClr val="011E53"/>
                </a:solidFill>
                <a:latin typeface="Arial"/>
                <a:cs typeface="Arial"/>
              </a:rPr>
              <a:t>automates</a:t>
            </a:r>
            <a:r>
              <a:rPr lang="en-CA" sz="1800" dirty="0">
                <a:solidFill>
                  <a:srgbClr val="011E53"/>
                </a:solidFill>
                <a:latin typeface="Arial"/>
                <a:cs typeface="Arial"/>
              </a:rPr>
              <a:t> how you access and unify data across any source or type (clouds, warehouses, lakes, etc.) with data virtualization, without the need for data movement or replication</a:t>
            </a:r>
            <a:endParaRPr lang="en-US" sz="1800" dirty="0">
              <a:solidFill>
                <a:srgbClr val="011E53"/>
              </a:solidFill>
              <a:latin typeface="Arial"/>
              <a:cs typeface="Arial"/>
            </a:endParaRPr>
          </a:p>
        </p:txBody>
      </p:sp>
      <p:sp>
        <p:nvSpPr>
          <p:cNvPr id="6" name="Rectangle 5">
            <a:extLst>
              <a:ext uri="{FF2B5EF4-FFF2-40B4-BE49-F238E27FC236}">
                <a16:creationId xmlns:a16="http://schemas.microsoft.com/office/drawing/2014/main" id="{7C188716-CEED-8EDB-B56D-A81DCE24AC39}"/>
              </a:ext>
            </a:extLst>
          </p:cNvPr>
          <p:cNvSpPr/>
          <p:nvPr/>
        </p:nvSpPr>
        <p:spPr bwMode="auto">
          <a:xfrm>
            <a:off x="10580012" y="3390355"/>
            <a:ext cx="1012333" cy="1222359"/>
          </a:xfrm>
          <a:prstGeom prst="rect">
            <a:avLst/>
          </a:prstGeom>
          <a:solidFill>
            <a:schemeClr val="accent4"/>
          </a:solidFill>
          <a:ln w="6350" cap="flat" cmpd="sng" algn="ctr">
            <a:solidFill>
              <a:schemeClr val="bg1">
                <a:lumMod val="50000"/>
              </a:schemeClr>
            </a:solidFill>
            <a:prstDash val="solid"/>
            <a:miter lim="800000"/>
          </a:ln>
          <a:effectLst/>
        </p:spPr>
        <p:txBody>
          <a:bodyPr rtlCol="0" anchor="ctr"/>
          <a:lstStyle/>
          <a:p>
            <a:pPr algn="ctr" defTabSz="913417">
              <a:defRPr/>
            </a:pPr>
            <a:r>
              <a:rPr lang="en-US" sz="1000" kern="0" dirty="0">
                <a:solidFill>
                  <a:srgbClr val="FFFFFF"/>
                </a:solidFill>
                <a:latin typeface="Arial" panose="020B0604020202020204"/>
              </a:rPr>
              <a:t>End-to-end Governance, Security, Compliance</a:t>
            </a:r>
          </a:p>
        </p:txBody>
      </p:sp>
      <p:sp>
        <p:nvSpPr>
          <p:cNvPr id="7" name="Rectangle 6">
            <a:extLst>
              <a:ext uri="{FF2B5EF4-FFF2-40B4-BE49-F238E27FC236}">
                <a16:creationId xmlns:a16="http://schemas.microsoft.com/office/drawing/2014/main" id="{BA316967-2964-95CB-4D1B-A6862D6D153E}"/>
              </a:ext>
            </a:extLst>
          </p:cNvPr>
          <p:cNvSpPr/>
          <p:nvPr/>
        </p:nvSpPr>
        <p:spPr bwMode="auto">
          <a:xfrm>
            <a:off x="5043537" y="3374174"/>
            <a:ext cx="814795" cy="1238540"/>
          </a:xfrm>
          <a:prstGeom prst="rect">
            <a:avLst/>
          </a:prstGeom>
          <a:solidFill>
            <a:schemeClr val="accent4"/>
          </a:solidFill>
          <a:ln w="6350" cap="flat" cmpd="sng" algn="ctr">
            <a:solidFill>
              <a:schemeClr val="bg1">
                <a:lumMod val="50000"/>
              </a:schemeClr>
            </a:solidFill>
            <a:prstDash val="solid"/>
            <a:miter lim="800000"/>
          </a:ln>
          <a:effectLst/>
        </p:spPr>
        <p:txBody>
          <a:bodyPr lIns="121920" tIns="121920" rIns="121920" bIns="121920" rtlCol="0" anchor="ctr"/>
          <a:lstStyle/>
          <a:p>
            <a:pPr algn="ctr" defTabSz="913417">
              <a:defRPr/>
            </a:pPr>
            <a:r>
              <a:rPr lang="en-US" sz="1065" kern="0" dirty="0">
                <a:solidFill>
                  <a:srgbClr val="FFFFFF"/>
                </a:solidFill>
                <a:latin typeface="Arial" panose="020B0604020202020204"/>
              </a:rPr>
              <a:t>Unified Ops</a:t>
            </a:r>
          </a:p>
        </p:txBody>
      </p:sp>
      <p:sp>
        <p:nvSpPr>
          <p:cNvPr id="8" name="Rectangle 7">
            <a:extLst>
              <a:ext uri="{FF2B5EF4-FFF2-40B4-BE49-F238E27FC236}">
                <a16:creationId xmlns:a16="http://schemas.microsoft.com/office/drawing/2014/main" id="{B6D33BFF-9AB6-1166-1D4F-3F12759C6F19}"/>
              </a:ext>
            </a:extLst>
          </p:cNvPr>
          <p:cNvSpPr/>
          <p:nvPr/>
        </p:nvSpPr>
        <p:spPr>
          <a:xfrm>
            <a:off x="5110880" y="5708675"/>
            <a:ext cx="703664" cy="352392"/>
          </a:xfrm>
          <a:prstGeom prst="rect">
            <a:avLst/>
          </a:prstGeom>
          <a:solidFill>
            <a:srgbClr val="FFC000"/>
          </a:solidFill>
          <a:ln w="6350" cap="flat" cmpd="sng" algn="ctr">
            <a:solidFill>
              <a:schemeClr val="accent1"/>
            </a:solidFill>
            <a:prstDash val="solid"/>
            <a:miter lim="800000"/>
          </a:ln>
          <a:effectLst/>
        </p:spPr>
        <p:txBody>
          <a:bodyPr lIns="0" rIns="0" rtlCol="0" anchor="ctr"/>
          <a:lstStyle/>
          <a:p>
            <a:pPr algn="ctr" defTabSz="912504">
              <a:defRPr/>
            </a:pPr>
            <a:r>
              <a:rPr lang="en-US" sz="797" kern="0" dirty="0">
                <a:solidFill>
                  <a:srgbClr val="FFFFFF"/>
                </a:solidFill>
                <a:latin typeface="Arial" panose="020B0604020202020204"/>
              </a:rPr>
              <a:t>IBM Cloud</a:t>
            </a:r>
          </a:p>
        </p:txBody>
      </p:sp>
      <p:sp>
        <p:nvSpPr>
          <p:cNvPr id="9" name="Rectangle 8">
            <a:extLst>
              <a:ext uri="{FF2B5EF4-FFF2-40B4-BE49-F238E27FC236}">
                <a16:creationId xmlns:a16="http://schemas.microsoft.com/office/drawing/2014/main" id="{93A3E4EF-69B6-ED6A-81BC-16485646364E}"/>
              </a:ext>
            </a:extLst>
          </p:cNvPr>
          <p:cNvSpPr/>
          <p:nvPr/>
        </p:nvSpPr>
        <p:spPr>
          <a:xfrm>
            <a:off x="8265069" y="5708675"/>
            <a:ext cx="703667" cy="352392"/>
          </a:xfrm>
          <a:prstGeom prst="rect">
            <a:avLst/>
          </a:prstGeom>
          <a:solidFill>
            <a:srgbClr val="FFC000"/>
          </a:solidFill>
          <a:ln w="6350" cap="flat" cmpd="sng" algn="ctr">
            <a:solidFill>
              <a:schemeClr val="accent1"/>
            </a:solidFill>
            <a:prstDash val="solid"/>
            <a:miter lim="800000"/>
          </a:ln>
          <a:effectLst/>
        </p:spPr>
        <p:txBody>
          <a:bodyPr rtlCol="0" anchor="ctr"/>
          <a:lstStyle/>
          <a:p>
            <a:pPr algn="ctr" defTabSz="912504">
              <a:defRPr/>
            </a:pPr>
            <a:r>
              <a:rPr lang="en-US" sz="797" kern="0" dirty="0">
                <a:solidFill>
                  <a:srgbClr val="FFFFFF"/>
                </a:solidFill>
                <a:latin typeface="Arial" panose="020B0604020202020204"/>
              </a:rPr>
              <a:t>AWS</a:t>
            </a:r>
          </a:p>
        </p:txBody>
      </p:sp>
      <p:sp>
        <p:nvSpPr>
          <p:cNvPr id="10" name="Can 9">
            <a:extLst>
              <a:ext uri="{FF2B5EF4-FFF2-40B4-BE49-F238E27FC236}">
                <a16:creationId xmlns:a16="http://schemas.microsoft.com/office/drawing/2014/main" id="{F3391957-7074-50BD-88C6-A682505FAFA8}"/>
              </a:ext>
            </a:extLst>
          </p:cNvPr>
          <p:cNvSpPr/>
          <p:nvPr/>
        </p:nvSpPr>
        <p:spPr>
          <a:xfrm>
            <a:off x="5533621" y="5225466"/>
            <a:ext cx="700671" cy="426535"/>
          </a:xfrm>
          <a:prstGeom prst="can">
            <a:avLst/>
          </a:prstGeom>
          <a:solidFill>
            <a:srgbClr val="FFC000"/>
          </a:solidFill>
          <a:ln w="6350" cap="flat" cmpd="sng" algn="ctr">
            <a:solidFill>
              <a:schemeClr val="accent1"/>
            </a:solidFill>
            <a:prstDash val="solid"/>
            <a:miter lim="800000"/>
          </a:ln>
          <a:effectLst/>
        </p:spPr>
        <p:txBody>
          <a:bodyPr rtlCol="0" anchor="ctr"/>
          <a:lstStyle/>
          <a:p>
            <a:pPr algn="ctr" defTabSz="912504">
              <a:defRPr/>
            </a:pPr>
            <a:r>
              <a:rPr lang="en-US" sz="797" kern="0" dirty="0">
                <a:solidFill>
                  <a:srgbClr val="FFFFFF"/>
                </a:solidFill>
                <a:latin typeface="Arial" panose="020B0604020202020204"/>
              </a:rPr>
              <a:t>COS</a:t>
            </a:r>
          </a:p>
        </p:txBody>
      </p:sp>
      <p:sp>
        <p:nvSpPr>
          <p:cNvPr id="11" name="Can 10">
            <a:extLst>
              <a:ext uri="{FF2B5EF4-FFF2-40B4-BE49-F238E27FC236}">
                <a16:creationId xmlns:a16="http://schemas.microsoft.com/office/drawing/2014/main" id="{EC4636CD-ADDD-F8CE-A864-96D92A34739E}"/>
              </a:ext>
            </a:extLst>
          </p:cNvPr>
          <p:cNvSpPr/>
          <p:nvPr/>
        </p:nvSpPr>
        <p:spPr>
          <a:xfrm>
            <a:off x="8258837" y="5225465"/>
            <a:ext cx="703664" cy="414584"/>
          </a:xfrm>
          <a:prstGeom prst="can">
            <a:avLst/>
          </a:prstGeom>
          <a:solidFill>
            <a:srgbClr val="FFC000"/>
          </a:solidFill>
          <a:ln w="6350" cap="flat" cmpd="sng" algn="ctr">
            <a:solidFill>
              <a:schemeClr val="accent1"/>
            </a:solidFill>
            <a:prstDash val="solid"/>
            <a:miter lim="800000"/>
          </a:ln>
          <a:effectLst/>
        </p:spPr>
        <p:txBody>
          <a:bodyPr rtlCol="0" anchor="ctr"/>
          <a:lstStyle/>
          <a:p>
            <a:pPr algn="ctr" defTabSz="912504">
              <a:defRPr/>
            </a:pPr>
            <a:r>
              <a:rPr lang="en-US" sz="797" kern="0" dirty="0">
                <a:solidFill>
                  <a:srgbClr val="FFFFFF"/>
                </a:solidFill>
                <a:latin typeface="Arial" panose="020B0604020202020204"/>
              </a:rPr>
              <a:t>S3</a:t>
            </a:r>
          </a:p>
        </p:txBody>
      </p:sp>
      <p:sp>
        <p:nvSpPr>
          <p:cNvPr id="12" name="Can 11">
            <a:extLst>
              <a:ext uri="{FF2B5EF4-FFF2-40B4-BE49-F238E27FC236}">
                <a16:creationId xmlns:a16="http://schemas.microsoft.com/office/drawing/2014/main" id="{05FB3CA4-1C51-7ADE-1F8C-41E0B8DC31F3}"/>
              </a:ext>
            </a:extLst>
          </p:cNvPr>
          <p:cNvSpPr/>
          <p:nvPr/>
        </p:nvSpPr>
        <p:spPr>
          <a:xfrm>
            <a:off x="10064799" y="5676877"/>
            <a:ext cx="693256" cy="414584"/>
          </a:xfrm>
          <a:prstGeom prst="can">
            <a:avLst/>
          </a:prstGeom>
          <a:solidFill>
            <a:srgbClr val="0070C0"/>
          </a:solidFill>
          <a:ln w="6350" cap="flat" cmpd="sng" algn="ctr">
            <a:solidFill>
              <a:schemeClr val="accent1"/>
            </a:solidFill>
            <a:prstDash val="solid"/>
            <a:miter lim="800000"/>
          </a:ln>
          <a:effectLst/>
        </p:spPr>
        <p:txBody>
          <a:bodyPr rtlCol="0" anchor="ctr"/>
          <a:lstStyle/>
          <a:p>
            <a:pPr algn="ctr" defTabSz="912504">
              <a:defRPr/>
            </a:pPr>
            <a:r>
              <a:rPr lang="en-US" sz="851" kern="0" dirty="0">
                <a:solidFill>
                  <a:srgbClr val="FFFFFF"/>
                </a:solidFill>
                <a:latin typeface="Arial" panose="020B0604020202020204"/>
              </a:rPr>
              <a:t>Oracle</a:t>
            </a:r>
          </a:p>
        </p:txBody>
      </p:sp>
      <p:sp>
        <p:nvSpPr>
          <p:cNvPr id="13" name="Can 12">
            <a:extLst>
              <a:ext uri="{FF2B5EF4-FFF2-40B4-BE49-F238E27FC236}">
                <a16:creationId xmlns:a16="http://schemas.microsoft.com/office/drawing/2014/main" id="{BEB85E3D-1E13-AAF3-80C8-33CEF8AEEF7D}"/>
              </a:ext>
            </a:extLst>
          </p:cNvPr>
          <p:cNvSpPr/>
          <p:nvPr/>
        </p:nvSpPr>
        <p:spPr>
          <a:xfrm>
            <a:off x="10902981" y="5225465"/>
            <a:ext cx="675775" cy="414584"/>
          </a:xfrm>
          <a:prstGeom prst="can">
            <a:avLst/>
          </a:prstGeom>
          <a:solidFill>
            <a:srgbClr val="0070C0"/>
          </a:solidFill>
          <a:ln w="6350" cap="flat" cmpd="sng" algn="ctr">
            <a:solidFill>
              <a:schemeClr val="accent1"/>
            </a:solidFill>
            <a:prstDash val="solid"/>
            <a:miter lim="800000"/>
          </a:ln>
          <a:effectLst/>
        </p:spPr>
        <p:txBody>
          <a:bodyPr rtlCol="0" anchor="ctr"/>
          <a:lstStyle/>
          <a:p>
            <a:pPr algn="ctr" defTabSz="912504">
              <a:defRPr/>
            </a:pPr>
            <a:r>
              <a:rPr lang="en-US" sz="851" kern="0" dirty="0">
                <a:solidFill>
                  <a:srgbClr val="FFFFFF"/>
                </a:solidFill>
                <a:latin typeface="Arial" panose="020B0604020202020204"/>
              </a:rPr>
              <a:t>Teradata</a:t>
            </a:r>
          </a:p>
        </p:txBody>
      </p:sp>
      <p:sp>
        <p:nvSpPr>
          <p:cNvPr id="14" name="Can 13">
            <a:extLst>
              <a:ext uri="{FF2B5EF4-FFF2-40B4-BE49-F238E27FC236}">
                <a16:creationId xmlns:a16="http://schemas.microsoft.com/office/drawing/2014/main" id="{2E4B29A4-A29C-58FA-A7C9-453031797EB5}"/>
              </a:ext>
            </a:extLst>
          </p:cNvPr>
          <p:cNvSpPr/>
          <p:nvPr/>
        </p:nvSpPr>
        <p:spPr>
          <a:xfrm>
            <a:off x="6802801" y="5225465"/>
            <a:ext cx="703001" cy="414584"/>
          </a:xfrm>
          <a:prstGeom prst="can">
            <a:avLst/>
          </a:prstGeom>
          <a:solidFill>
            <a:srgbClr val="FFC000"/>
          </a:solidFill>
          <a:ln w="6350" cap="flat" cmpd="sng" algn="ctr">
            <a:solidFill>
              <a:schemeClr val="accent1"/>
            </a:solidFill>
            <a:prstDash val="solid"/>
            <a:miter lim="800000"/>
          </a:ln>
          <a:effectLst/>
        </p:spPr>
        <p:txBody>
          <a:bodyPr tIns="121920" rtlCol="0" anchor="ctr"/>
          <a:lstStyle/>
          <a:p>
            <a:pPr algn="ctr" defTabSz="912504">
              <a:defRPr/>
            </a:pPr>
            <a:r>
              <a:rPr lang="en-US" sz="797" kern="0" dirty="0">
                <a:solidFill>
                  <a:srgbClr val="FFFFFF"/>
                </a:solidFill>
                <a:latin typeface="Arial" panose="020B0604020202020204"/>
              </a:rPr>
              <a:t>Blob Storage</a:t>
            </a:r>
          </a:p>
        </p:txBody>
      </p:sp>
      <p:sp>
        <p:nvSpPr>
          <p:cNvPr id="15" name="Rectangle 14">
            <a:extLst>
              <a:ext uri="{FF2B5EF4-FFF2-40B4-BE49-F238E27FC236}">
                <a16:creationId xmlns:a16="http://schemas.microsoft.com/office/drawing/2014/main" id="{43018D4D-A79E-585A-335E-51D75F4104DB}"/>
              </a:ext>
            </a:extLst>
          </p:cNvPr>
          <p:cNvSpPr/>
          <p:nvPr/>
        </p:nvSpPr>
        <p:spPr>
          <a:xfrm>
            <a:off x="6791180" y="5708675"/>
            <a:ext cx="703667" cy="352392"/>
          </a:xfrm>
          <a:prstGeom prst="rect">
            <a:avLst/>
          </a:prstGeom>
          <a:solidFill>
            <a:srgbClr val="FFC000"/>
          </a:solidFill>
          <a:ln w="6350" cap="flat" cmpd="sng" algn="ctr">
            <a:solidFill>
              <a:schemeClr val="accent1"/>
            </a:solidFill>
            <a:prstDash val="solid"/>
            <a:miter lim="800000"/>
          </a:ln>
          <a:effectLst/>
        </p:spPr>
        <p:txBody>
          <a:bodyPr rtlCol="0" anchor="ctr"/>
          <a:lstStyle/>
          <a:p>
            <a:pPr algn="ctr" defTabSz="912504">
              <a:defRPr/>
            </a:pPr>
            <a:r>
              <a:rPr lang="en-US" sz="797" kern="0" dirty="0">
                <a:solidFill>
                  <a:srgbClr val="FFFFFF"/>
                </a:solidFill>
                <a:latin typeface="Arial" panose="020B0604020202020204"/>
              </a:rPr>
              <a:t>Azure</a:t>
            </a:r>
          </a:p>
        </p:txBody>
      </p:sp>
      <p:sp>
        <p:nvSpPr>
          <p:cNvPr id="16" name="Rectangle 15">
            <a:extLst>
              <a:ext uri="{FF2B5EF4-FFF2-40B4-BE49-F238E27FC236}">
                <a16:creationId xmlns:a16="http://schemas.microsoft.com/office/drawing/2014/main" id="{DDE6C569-4836-1013-64B1-FE13FAFB6FCD}"/>
              </a:ext>
            </a:extLst>
          </p:cNvPr>
          <p:cNvSpPr/>
          <p:nvPr/>
        </p:nvSpPr>
        <p:spPr>
          <a:xfrm>
            <a:off x="7533283" y="5708675"/>
            <a:ext cx="703667" cy="352392"/>
          </a:xfrm>
          <a:prstGeom prst="rect">
            <a:avLst/>
          </a:prstGeom>
          <a:solidFill>
            <a:srgbClr val="FFC000"/>
          </a:solidFill>
          <a:ln w="6350" cap="flat" cmpd="sng" algn="ctr">
            <a:solidFill>
              <a:schemeClr val="accent1"/>
            </a:solidFill>
            <a:prstDash val="solid"/>
            <a:miter lim="800000"/>
          </a:ln>
          <a:effectLst/>
        </p:spPr>
        <p:txBody>
          <a:bodyPr rtlCol="0" anchor="ctr"/>
          <a:lstStyle/>
          <a:p>
            <a:pPr algn="ctr" defTabSz="912504">
              <a:defRPr/>
            </a:pPr>
            <a:r>
              <a:rPr lang="en-US" sz="797" kern="0" dirty="0">
                <a:solidFill>
                  <a:srgbClr val="FFFFFF"/>
                </a:solidFill>
                <a:latin typeface="Arial" panose="020B0604020202020204"/>
              </a:rPr>
              <a:t>GCP</a:t>
            </a:r>
          </a:p>
        </p:txBody>
      </p:sp>
      <p:sp>
        <p:nvSpPr>
          <p:cNvPr id="17" name="Can 16">
            <a:extLst>
              <a:ext uri="{FF2B5EF4-FFF2-40B4-BE49-F238E27FC236}">
                <a16:creationId xmlns:a16="http://schemas.microsoft.com/office/drawing/2014/main" id="{AD48CBCC-4D87-BBB6-5620-E99F15DE5DDE}"/>
              </a:ext>
            </a:extLst>
          </p:cNvPr>
          <p:cNvSpPr/>
          <p:nvPr/>
        </p:nvSpPr>
        <p:spPr>
          <a:xfrm>
            <a:off x="7528537" y="5225466"/>
            <a:ext cx="713156" cy="429047"/>
          </a:xfrm>
          <a:prstGeom prst="can">
            <a:avLst/>
          </a:prstGeom>
          <a:solidFill>
            <a:srgbClr val="FFC000"/>
          </a:solidFill>
          <a:ln w="6350" cap="flat" cmpd="sng" algn="ctr">
            <a:solidFill>
              <a:schemeClr val="accent1"/>
            </a:solidFill>
            <a:prstDash val="solid"/>
            <a:miter lim="800000"/>
          </a:ln>
          <a:effectLst/>
        </p:spPr>
        <p:txBody>
          <a:bodyPr tIns="121920" rtlCol="0" anchor="ctr"/>
          <a:lstStyle/>
          <a:p>
            <a:pPr algn="ctr" defTabSz="912504">
              <a:defRPr/>
            </a:pPr>
            <a:r>
              <a:rPr lang="en-US" sz="797" kern="0" dirty="0">
                <a:solidFill>
                  <a:srgbClr val="FFFFFF"/>
                </a:solidFill>
                <a:latin typeface="Arial" panose="020B0604020202020204"/>
              </a:rPr>
              <a:t>Cloud Storge</a:t>
            </a:r>
          </a:p>
        </p:txBody>
      </p:sp>
      <p:sp>
        <p:nvSpPr>
          <p:cNvPr id="18" name="Can 17">
            <a:extLst>
              <a:ext uri="{FF2B5EF4-FFF2-40B4-BE49-F238E27FC236}">
                <a16:creationId xmlns:a16="http://schemas.microsoft.com/office/drawing/2014/main" id="{D6D84261-9B4B-AA23-0D8E-6302C83CC65B}"/>
              </a:ext>
            </a:extLst>
          </p:cNvPr>
          <p:cNvSpPr/>
          <p:nvPr/>
        </p:nvSpPr>
        <p:spPr>
          <a:xfrm>
            <a:off x="9196459" y="5676877"/>
            <a:ext cx="693256" cy="414584"/>
          </a:xfrm>
          <a:prstGeom prst="can">
            <a:avLst/>
          </a:prstGeom>
          <a:solidFill>
            <a:srgbClr val="0070C0"/>
          </a:solidFill>
          <a:ln w="6350" cap="flat" cmpd="sng" algn="ctr">
            <a:solidFill>
              <a:schemeClr val="accent1"/>
            </a:solidFill>
            <a:prstDash val="solid"/>
            <a:miter lim="800000"/>
          </a:ln>
          <a:effectLst/>
        </p:spPr>
        <p:txBody>
          <a:bodyPr lIns="0" tIns="60960" rIns="0" rtlCol="0" anchor="ctr"/>
          <a:lstStyle/>
          <a:p>
            <a:pPr algn="ctr" defTabSz="912504">
              <a:defRPr/>
            </a:pPr>
            <a:r>
              <a:rPr lang="en-US" sz="851" kern="0" dirty="0">
                <a:solidFill>
                  <a:srgbClr val="FFFFFF"/>
                </a:solidFill>
                <a:latin typeface="Arial" panose="020B0604020202020204"/>
              </a:rPr>
              <a:t>Snowflake</a:t>
            </a:r>
          </a:p>
        </p:txBody>
      </p:sp>
      <p:sp>
        <p:nvSpPr>
          <p:cNvPr id="19" name="Rectangle 18">
            <a:extLst>
              <a:ext uri="{FF2B5EF4-FFF2-40B4-BE49-F238E27FC236}">
                <a16:creationId xmlns:a16="http://schemas.microsoft.com/office/drawing/2014/main" id="{7C290BE6-2938-1BFC-354E-392ADF7E2699}"/>
              </a:ext>
            </a:extLst>
          </p:cNvPr>
          <p:cNvSpPr/>
          <p:nvPr/>
        </p:nvSpPr>
        <p:spPr bwMode="auto">
          <a:xfrm>
            <a:off x="5975731" y="3723635"/>
            <a:ext cx="4471219" cy="996637"/>
          </a:xfrm>
          <a:prstGeom prst="rect">
            <a:avLst/>
          </a:prstGeom>
          <a:solidFill>
            <a:srgbClr val="003687"/>
          </a:solidFill>
          <a:ln w="6350" cap="flat" cmpd="sng" algn="ctr">
            <a:gradFill>
              <a:gsLst>
                <a:gs pos="83000">
                  <a:schemeClr val="accent1">
                    <a:lumMod val="45000"/>
                    <a:lumOff val="55000"/>
                  </a:schemeClr>
                </a:gs>
                <a:gs pos="100000">
                  <a:schemeClr val="accent1">
                    <a:lumMod val="30000"/>
                    <a:lumOff val="70000"/>
                  </a:schemeClr>
                </a:gs>
              </a:gsLst>
              <a:lin ang="5400000" scaled="1"/>
            </a:gradFill>
            <a:prstDash val="solid"/>
            <a:miter lim="800000"/>
          </a:ln>
          <a:effectLst/>
        </p:spPr>
        <p:txBody>
          <a:bodyPr rtlCol="0" anchor="t"/>
          <a:lstStyle/>
          <a:p>
            <a:pPr algn="ctr" defTabSz="913417">
              <a:defRPr/>
            </a:pPr>
            <a:r>
              <a:rPr lang="en-US" sz="1065" b="1" kern="0" dirty="0">
                <a:solidFill>
                  <a:srgbClr val="FFFFFF"/>
                </a:solidFill>
                <a:latin typeface="Arial" panose="020B0604020202020204"/>
              </a:rPr>
              <a:t>IBM Watson Query</a:t>
            </a:r>
          </a:p>
        </p:txBody>
      </p:sp>
      <p:sp>
        <p:nvSpPr>
          <p:cNvPr id="20" name="Rectangle 19">
            <a:extLst>
              <a:ext uri="{FF2B5EF4-FFF2-40B4-BE49-F238E27FC236}">
                <a16:creationId xmlns:a16="http://schemas.microsoft.com/office/drawing/2014/main" id="{DB8172F4-5AAB-BA1B-A01F-220DF38742A8}"/>
              </a:ext>
            </a:extLst>
          </p:cNvPr>
          <p:cNvSpPr/>
          <p:nvPr/>
        </p:nvSpPr>
        <p:spPr bwMode="auto">
          <a:xfrm>
            <a:off x="5164631" y="2373997"/>
            <a:ext cx="1943020" cy="598235"/>
          </a:xfrm>
          <a:prstGeom prst="rect">
            <a:avLst/>
          </a:prstGeom>
          <a:solidFill>
            <a:schemeClr val="bg1">
              <a:lumMod val="85000"/>
            </a:schemeClr>
          </a:solidFill>
          <a:ln w="1905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7" tIns="23977" rIns="23977" bIns="23977" numCol="1" rtlCol="0" anchor="ctr" anchorCtr="0" compatLnSpc="1">
            <a:prstTxWarp prst="textNoShape">
              <a:avLst/>
            </a:prstTxWarp>
          </a:bodyPr>
          <a:lstStyle/>
          <a:p>
            <a:pPr algn="ctr" defTabSz="608943" fontAlgn="base">
              <a:lnSpc>
                <a:spcPct val="90000"/>
              </a:lnSpc>
              <a:spcBef>
                <a:spcPct val="0"/>
              </a:spcBef>
              <a:spcAft>
                <a:spcPct val="0"/>
              </a:spcAft>
              <a:defRPr/>
            </a:pPr>
            <a:r>
              <a:rPr lang="en-US" sz="1064" b="1" kern="0" dirty="0">
                <a:solidFill>
                  <a:srgbClr val="000000"/>
                </a:solidFill>
                <a:latin typeface="Arial" panose="020B0604020202020204"/>
              </a:rPr>
              <a:t>Data Science</a:t>
            </a:r>
          </a:p>
        </p:txBody>
      </p:sp>
      <p:sp>
        <p:nvSpPr>
          <p:cNvPr id="21" name="Rectangle 20">
            <a:extLst>
              <a:ext uri="{FF2B5EF4-FFF2-40B4-BE49-F238E27FC236}">
                <a16:creationId xmlns:a16="http://schemas.microsoft.com/office/drawing/2014/main" id="{EDAE75AC-0053-AD49-088D-584ED9CD7CDE}"/>
              </a:ext>
            </a:extLst>
          </p:cNvPr>
          <p:cNvSpPr/>
          <p:nvPr/>
        </p:nvSpPr>
        <p:spPr bwMode="auto">
          <a:xfrm>
            <a:off x="7232831" y="2373997"/>
            <a:ext cx="1943020" cy="598235"/>
          </a:xfrm>
          <a:prstGeom prst="rect">
            <a:avLst/>
          </a:prstGeom>
          <a:solidFill>
            <a:schemeClr val="bg1">
              <a:lumMod val="85000"/>
            </a:schemeClr>
          </a:solidFill>
          <a:ln w="1905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7" tIns="23977" rIns="23977" bIns="23977" numCol="1" rtlCol="0" anchor="ctr" anchorCtr="0" compatLnSpc="1">
            <a:prstTxWarp prst="textNoShape">
              <a:avLst/>
            </a:prstTxWarp>
          </a:bodyPr>
          <a:lstStyle/>
          <a:p>
            <a:pPr algn="ctr" defTabSz="912504">
              <a:defRPr/>
            </a:pPr>
            <a:r>
              <a:rPr lang="en-US" sz="1064" b="1" kern="0" dirty="0">
                <a:solidFill>
                  <a:srgbClr val="000000"/>
                </a:solidFill>
                <a:latin typeface="Arial" panose="020B0604020202020204"/>
              </a:rPr>
              <a:t>Business Intelligence </a:t>
            </a:r>
          </a:p>
        </p:txBody>
      </p:sp>
      <p:sp>
        <p:nvSpPr>
          <p:cNvPr id="22" name="Rectangle 21">
            <a:extLst>
              <a:ext uri="{FF2B5EF4-FFF2-40B4-BE49-F238E27FC236}">
                <a16:creationId xmlns:a16="http://schemas.microsoft.com/office/drawing/2014/main" id="{09EE1F11-AEAC-FB7A-7263-010528269865}"/>
              </a:ext>
            </a:extLst>
          </p:cNvPr>
          <p:cNvSpPr/>
          <p:nvPr/>
        </p:nvSpPr>
        <p:spPr bwMode="auto">
          <a:xfrm>
            <a:off x="9314059" y="2373997"/>
            <a:ext cx="1943020" cy="598235"/>
          </a:xfrm>
          <a:prstGeom prst="rect">
            <a:avLst/>
          </a:prstGeom>
          <a:solidFill>
            <a:schemeClr val="bg1">
              <a:lumMod val="85000"/>
            </a:schemeClr>
          </a:solidFill>
          <a:ln w="1905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7" tIns="23977" rIns="23977" bIns="23977" numCol="1" rtlCol="0" anchor="ctr" anchorCtr="0" compatLnSpc="1">
            <a:prstTxWarp prst="textNoShape">
              <a:avLst/>
            </a:prstTxWarp>
          </a:bodyPr>
          <a:lstStyle/>
          <a:p>
            <a:pPr algn="ctr" defTabSz="608943" fontAlgn="base">
              <a:lnSpc>
                <a:spcPct val="90000"/>
              </a:lnSpc>
              <a:spcBef>
                <a:spcPct val="0"/>
              </a:spcBef>
              <a:spcAft>
                <a:spcPct val="0"/>
              </a:spcAft>
              <a:defRPr/>
            </a:pPr>
            <a:r>
              <a:rPr lang="en-US" sz="1064" b="1" kern="0" dirty="0">
                <a:solidFill>
                  <a:srgbClr val="000000"/>
                </a:solidFill>
                <a:latin typeface="Arial" panose="020B0604020202020204"/>
              </a:rPr>
              <a:t>AI Apps</a:t>
            </a:r>
          </a:p>
        </p:txBody>
      </p:sp>
      <p:sp>
        <p:nvSpPr>
          <p:cNvPr id="23" name="TextBox 22">
            <a:extLst>
              <a:ext uri="{FF2B5EF4-FFF2-40B4-BE49-F238E27FC236}">
                <a16:creationId xmlns:a16="http://schemas.microsoft.com/office/drawing/2014/main" id="{291C8094-CECC-B84D-2EF5-A591266B5B8D}"/>
              </a:ext>
            </a:extLst>
          </p:cNvPr>
          <p:cNvSpPr txBox="1"/>
          <p:nvPr/>
        </p:nvSpPr>
        <p:spPr>
          <a:xfrm>
            <a:off x="7408210" y="3402826"/>
            <a:ext cx="1608708" cy="297325"/>
          </a:xfrm>
          <a:prstGeom prst="rect">
            <a:avLst/>
          </a:prstGeom>
          <a:noFill/>
        </p:spPr>
        <p:txBody>
          <a:bodyPr wrap="square" rtlCol="0">
            <a:spAutoFit/>
          </a:bodyPr>
          <a:lstStyle/>
          <a:p>
            <a:pPr algn="ctr" defTabSz="914598">
              <a:defRPr/>
            </a:pPr>
            <a:r>
              <a:rPr lang="en-US" sz="1332" b="1" dirty="0">
                <a:solidFill>
                  <a:srgbClr val="000000"/>
                </a:solidFill>
                <a:latin typeface="Arial" panose="020B0604020202020204"/>
                <a:ea typeface="IBM Plex Sans" charset="0"/>
                <a:cs typeface="IBM Plex Sans" charset="0"/>
              </a:rPr>
              <a:t>Self-Service</a:t>
            </a:r>
          </a:p>
        </p:txBody>
      </p:sp>
      <p:sp>
        <p:nvSpPr>
          <p:cNvPr id="24" name="Right Arrow 23">
            <a:extLst>
              <a:ext uri="{FF2B5EF4-FFF2-40B4-BE49-F238E27FC236}">
                <a16:creationId xmlns:a16="http://schemas.microsoft.com/office/drawing/2014/main" id="{302C9009-065E-062B-7502-120979261706}"/>
              </a:ext>
            </a:extLst>
          </p:cNvPr>
          <p:cNvSpPr/>
          <p:nvPr/>
        </p:nvSpPr>
        <p:spPr bwMode="auto">
          <a:xfrm rot="16200000">
            <a:off x="8024501" y="3151139"/>
            <a:ext cx="403523" cy="213692"/>
          </a:xfrm>
          <a:prstGeom prst="rightArrow">
            <a:avLst>
              <a:gd name="adj1" fmla="val 38823"/>
              <a:gd name="adj2" fmla="val 50000"/>
            </a:avLst>
          </a:prstGeom>
          <a:solidFill>
            <a:schemeClr val="bg1">
              <a:lumMod val="50000"/>
            </a:schemeClr>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7" tIns="23977" rIns="23977" bIns="23977" numCol="1" rtlCol="0" anchor="t" anchorCtr="0" compatLnSpc="1">
            <a:prstTxWarp prst="textNoShape">
              <a:avLst/>
            </a:prstTxWarp>
          </a:bodyPr>
          <a:lstStyle/>
          <a:p>
            <a:pPr defTabSz="608943" fontAlgn="base">
              <a:lnSpc>
                <a:spcPct val="90000"/>
              </a:lnSpc>
              <a:spcBef>
                <a:spcPct val="0"/>
              </a:spcBef>
              <a:spcAft>
                <a:spcPct val="0"/>
              </a:spcAft>
              <a:defRPr/>
            </a:pPr>
            <a:endParaRPr lang="en-US" sz="1332" dirty="0">
              <a:solidFill>
                <a:srgbClr val="000000"/>
              </a:solidFill>
              <a:latin typeface="Arial" panose="020B0604020202020204"/>
            </a:endParaRPr>
          </a:p>
        </p:txBody>
      </p:sp>
      <p:sp>
        <p:nvSpPr>
          <p:cNvPr id="25" name="Right Arrow 24">
            <a:extLst>
              <a:ext uri="{FF2B5EF4-FFF2-40B4-BE49-F238E27FC236}">
                <a16:creationId xmlns:a16="http://schemas.microsoft.com/office/drawing/2014/main" id="{11629460-8ACD-831F-C96F-DB598D8FFCF5}"/>
              </a:ext>
            </a:extLst>
          </p:cNvPr>
          <p:cNvSpPr/>
          <p:nvPr/>
        </p:nvSpPr>
        <p:spPr bwMode="auto">
          <a:xfrm rot="16200000">
            <a:off x="6264656" y="3163583"/>
            <a:ext cx="403523" cy="213692"/>
          </a:xfrm>
          <a:prstGeom prst="rightArrow">
            <a:avLst>
              <a:gd name="adj1" fmla="val 38823"/>
              <a:gd name="adj2" fmla="val 50000"/>
            </a:avLst>
          </a:prstGeom>
          <a:solidFill>
            <a:schemeClr val="bg1">
              <a:lumMod val="50000"/>
            </a:schemeClr>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7" tIns="23977" rIns="23977" bIns="23977" numCol="1" rtlCol="0" anchor="t" anchorCtr="0" compatLnSpc="1">
            <a:prstTxWarp prst="textNoShape">
              <a:avLst/>
            </a:prstTxWarp>
          </a:bodyPr>
          <a:lstStyle/>
          <a:p>
            <a:pPr defTabSz="608943" fontAlgn="base">
              <a:lnSpc>
                <a:spcPct val="90000"/>
              </a:lnSpc>
              <a:spcBef>
                <a:spcPct val="0"/>
              </a:spcBef>
              <a:spcAft>
                <a:spcPct val="0"/>
              </a:spcAft>
              <a:defRPr/>
            </a:pPr>
            <a:endParaRPr lang="en-US" sz="1332" dirty="0">
              <a:solidFill>
                <a:srgbClr val="000000"/>
              </a:solidFill>
              <a:latin typeface="Arial" panose="020B0604020202020204"/>
            </a:endParaRPr>
          </a:p>
        </p:txBody>
      </p:sp>
      <p:sp>
        <p:nvSpPr>
          <p:cNvPr id="26" name="Right Arrow 25">
            <a:extLst>
              <a:ext uri="{FF2B5EF4-FFF2-40B4-BE49-F238E27FC236}">
                <a16:creationId xmlns:a16="http://schemas.microsoft.com/office/drawing/2014/main" id="{A9A0FDC0-EBB2-8B60-33FC-94FD278A8833}"/>
              </a:ext>
            </a:extLst>
          </p:cNvPr>
          <p:cNvSpPr/>
          <p:nvPr/>
        </p:nvSpPr>
        <p:spPr bwMode="auto">
          <a:xfrm rot="16200000">
            <a:off x="9704681" y="3137995"/>
            <a:ext cx="403523" cy="213692"/>
          </a:xfrm>
          <a:prstGeom prst="rightArrow">
            <a:avLst>
              <a:gd name="adj1" fmla="val 38823"/>
              <a:gd name="adj2" fmla="val 50000"/>
            </a:avLst>
          </a:prstGeom>
          <a:solidFill>
            <a:schemeClr val="bg1">
              <a:lumMod val="50000"/>
            </a:schemeClr>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7" tIns="23977" rIns="23977" bIns="23977" numCol="1" rtlCol="0" anchor="t" anchorCtr="0" compatLnSpc="1">
            <a:prstTxWarp prst="textNoShape">
              <a:avLst/>
            </a:prstTxWarp>
          </a:bodyPr>
          <a:lstStyle/>
          <a:p>
            <a:pPr defTabSz="608943" fontAlgn="base">
              <a:lnSpc>
                <a:spcPct val="90000"/>
              </a:lnSpc>
              <a:spcBef>
                <a:spcPct val="0"/>
              </a:spcBef>
              <a:spcAft>
                <a:spcPct val="0"/>
              </a:spcAft>
              <a:defRPr/>
            </a:pPr>
            <a:endParaRPr lang="en-US" sz="1332" dirty="0">
              <a:solidFill>
                <a:srgbClr val="000000"/>
              </a:solidFill>
              <a:latin typeface="Arial" panose="020B0604020202020204"/>
            </a:endParaRPr>
          </a:p>
        </p:txBody>
      </p:sp>
      <p:cxnSp>
        <p:nvCxnSpPr>
          <p:cNvPr id="27" name="Straight Connector 26">
            <a:extLst>
              <a:ext uri="{FF2B5EF4-FFF2-40B4-BE49-F238E27FC236}">
                <a16:creationId xmlns:a16="http://schemas.microsoft.com/office/drawing/2014/main" id="{593C8C01-9E59-DF34-EBDF-0DBEE34E0971}"/>
              </a:ext>
            </a:extLst>
          </p:cNvPr>
          <p:cNvCxnSpPr>
            <a:cxnSpLocks/>
          </p:cNvCxnSpPr>
          <p:nvPr/>
        </p:nvCxnSpPr>
        <p:spPr bwMode="auto">
          <a:xfrm>
            <a:off x="349592" y="2753891"/>
            <a:ext cx="3585005" cy="0"/>
          </a:xfrm>
          <a:prstGeom prst="line">
            <a:avLst/>
          </a:prstGeom>
          <a:ln w="3810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49B34520-E607-38B3-D76A-8AC9BE93F2C0}"/>
              </a:ext>
            </a:extLst>
          </p:cNvPr>
          <p:cNvSpPr txBox="1"/>
          <p:nvPr/>
        </p:nvSpPr>
        <p:spPr>
          <a:xfrm>
            <a:off x="9473829" y="6557521"/>
            <a:ext cx="2332348" cy="338426"/>
          </a:xfrm>
          <a:prstGeom prst="rect">
            <a:avLst/>
          </a:prstGeom>
          <a:noFill/>
          <a:ln>
            <a:noFill/>
          </a:ln>
        </p:spPr>
        <p:txBody>
          <a:bodyPr wrap="square" rtlCol="0">
            <a:spAutoFit/>
          </a:bodyPr>
          <a:lstStyle/>
          <a:p>
            <a:pPr defTabSz="914598">
              <a:defRPr/>
            </a:pPr>
            <a:r>
              <a:rPr lang="en-US" sz="1599" b="1" i="1" dirty="0">
                <a:solidFill>
                  <a:srgbClr val="510224"/>
                </a:solidFill>
                <a:latin typeface="Arial" panose="020B0604020202020204"/>
                <a:ea typeface="IBM Plex Sans" charset="0"/>
                <a:cs typeface="IBM Plex Sans" charset="0"/>
              </a:rPr>
              <a:t>Any Data, Anywhere.</a:t>
            </a:r>
          </a:p>
        </p:txBody>
      </p:sp>
      <p:sp>
        <p:nvSpPr>
          <p:cNvPr id="29" name="Rectangle 28">
            <a:extLst>
              <a:ext uri="{FF2B5EF4-FFF2-40B4-BE49-F238E27FC236}">
                <a16:creationId xmlns:a16="http://schemas.microsoft.com/office/drawing/2014/main" id="{C1359022-8079-FC22-0254-88E9296FF6B8}"/>
              </a:ext>
            </a:extLst>
          </p:cNvPr>
          <p:cNvSpPr/>
          <p:nvPr/>
        </p:nvSpPr>
        <p:spPr>
          <a:xfrm>
            <a:off x="5896997" y="5708675"/>
            <a:ext cx="703665" cy="352392"/>
          </a:xfrm>
          <a:prstGeom prst="rect">
            <a:avLst/>
          </a:prstGeom>
          <a:solidFill>
            <a:srgbClr val="FFC000"/>
          </a:solidFill>
          <a:ln w="6350" cap="flat" cmpd="sng" algn="ctr">
            <a:solidFill>
              <a:schemeClr val="accent1"/>
            </a:solidFill>
            <a:prstDash val="solid"/>
            <a:miter lim="800000"/>
          </a:ln>
          <a:effectLst/>
        </p:spPr>
        <p:txBody>
          <a:bodyPr rtlCol="0" anchor="ctr"/>
          <a:lstStyle/>
          <a:p>
            <a:pPr algn="ctr" defTabSz="912504">
              <a:defRPr/>
            </a:pPr>
            <a:r>
              <a:rPr lang="en-US" sz="797" kern="0" dirty="0">
                <a:solidFill>
                  <a:srgbClr val="FFFFFF"/>
                </a:solidFill>
                <a:latin typeface="Arial" panose="020B0604020202020204"/>
              </a:rPr>
              <a:t>Cloudera</a:t>
            </a:r>
          </a:p>
        </p:txBody>
      </p:sp>
      <p:sp>
        <p:nvSpPr>
          <p:cNvPr id="30" name="Rectangle 29">
            <a:extLst>
              <a:ext uri="{FF2B5EF4-FFF2-40B4-BE49-F238E27FC236}">
                <a16:creationId xmlns:a16="http://schemas.microsoft.com/office/drawing/2014/main" id="{727E1379-DDFA-57B2-5325-7C41EEA41A84}"/>
              </a:ext>
            </a:extLst>
          </p:cNvPr>
          <p:cNvSpPr/>
          <p:nvPr/>
        </p:nvSpPr>
        <p:spPr bwMode="auto">
          <a:xfrm>
            <a:off x="5952333" y="3695259"/>
            <a:ext cx="4535091" cy="1055315"/>
          </a:xfrm>
          <a:prstGeom prst="rect">
            <a:avLst/>
          </a:prstGeom>
          <a:noFill/>
          <a:ln w="1905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ctr" anchorCtr="0" compatLnSpc="1">
            <a:prstTxWarp prst="textNoShape">
              <a:avLst/>
            </a:prstTxWarp>
          </a:bodyPr>
          <a:lstStyle/>
          <a:p>
            <a:pPr algn="ctr" defTabSz="456719" fontAlgn="base">
              <a:lnSpc>
                <a:spcPct val="90000"/>
              </a:lnSpc>
              <a:spcBef>
                <a:spcPct val="0"/>
              </a:spcBef>
              <a:spcAft>
                <a:spcPct val="0"/>
              </a:spcAft>
              <a:defRPr/>
            </a:pPr>
            <a:endParaRPr lang="en-US" sz="799" b="1" kern="0" dirty="0">
              <a:solidFill>
                <a:srgbClr val="FFFFFF"/>
              </a:solidFill>
              <a:latin typeface="Arial" panose="020B0604020202020204"/>
            </a:endParaRPr>
          </a:p>
        </p:txBody>
      </p:sp>
      <p:sp>
        <p:nvSpPr>
          <p:cNvPr id="31" name="Rectangle 30">
            <a:extLst>
              <a:ext uri="{FF2B5EF4-FFF2-40B4-BE49-F238E27FC236}">
                <a16:creationId xmlns:a16="http://schemas.microsoft.com/office/drawing/2014/main" id="{CE29B911-D2C7-908C-3CBB-C20E21B03649}"/>
              </a:ext>
            </a:extLst>
          </p:cNvPr>
          <p:cNvSpPr/>
          <p:nvPr/>
        </p:nvSpPr>
        <p:spPr>
          <a:xfrm>
            <a:off x="6007534" y="3977664"/>
            <a:ext cx="4407609" cy="291179"/>
          </a:xfrm>
          <a:prstGeom prst="rect">
            <a:avLst/>
          </a:prstGeom>
          <a:solidFill>
            <a:srgbClr val="004140"/>
          </a:solidFill>
          <a:ln w="6350" cap="flat" cmpd="sng" algn="ctr">
            <a:gradFill>
              <a:gsLst>
                <a:gs pos="83000">
                  <a:schemeClr val="accent1">
                    <a:lumMod val="45000"/>
                    <a:lumOff val="55000"/>
                  </a:schemeClr>
                </a:gs>
                <a:gs pos="100000">
                  <a:schemeClr val="accent1">
                    <a:lumMod val="30000"/>
                    <a:lumOff val="70000"/>
                  </a:schemeClr>
                </a:gs>
              </a:gsLst>
              <a:lin ang="5400000" scaled="1"/>
            </a:gradFill>
            <a:prstDash val="solid"/>
            <a:miter lim="800000"/>
          </a:ln>
          <a:effectLst/>
        </p:spPr>
        <p:txBody>
          <a:bodyPr tIns="48768" bIns="0" rtlCol="0" anchor="ctr" anchorCtr="0"/>
          <a:lstStyle/>
          <a:p>
            <a:pPr algn="ctr" defTabSz="684395">
              <a:defRPr/>
            </a:pPr>
            <a:r>
              <a:rPr lang="en-US" sz="933" b="1" kern="0" dirty="0">
                <a:solidFill>
                  <a:srgbClr val="FFFFFF"/>
                </a:solidFill>
                <a:latin typeface="Arial" panose="020B0604020202020204"/>
              </a:rPr>
              <a:t>Virtual Tables </a:t>
            </a:r>
          </a:p>
        </p:txBody>
      </p:sp>
      <p:sp>
        <p:nvSpPr>
          <p:cNvPr id="32" name="Rectangle 31">
            <a:extLst>
              <a:ext uri="{FF2B5EF4-FFF2-40B4-BE49-F238E27FC236}">
                <a16:creationId xmlns:a16="http://schemas.microsoft.com/office/drawing/2014/main" id="{8B885843-EC7A-C125-8AA2-E35BF98171F5}"/>
              </a:ext>
            </a:extLst>
          </p:cNvPr>
          <p:cNvSpPr/>
          <p:nvPr/>
        </p:nvSpPr>
        <p:spPr>
          <a:xfrm>
            <a:off x="6007534" y="4336853"/>
            <a:ext cx="4407609" cy="291179"/>
          </a:xfrm>
          <a:prstGeom prst="rect">
            <a:avLst/>
          </a:prstGeom>
          <a:solidFill>
            <a:srgbClr val="00B050"/>
          </a:solidFill>
          <a:ln w="6350" cap="flat" cmpd="sng" algn="ctr">
            <a:gradFill>
              <a:gsLst>
                <a:gs pos="83000">
                  <a:schemeClr val="accent1">
                    <a:lumMod val="45000"/>
                    <a:lumOff val="55000"/>
                  </a:schemeClr>
                </a:gs>
                <a:gs pos="100000">
                  <a:schemeClr val="accent1">
                    <a:lumMod val="30000"/>
                    <a:lumOff val="70000"/>
                  </a:schemeClr>
                </a:gs>
              </a:gsLst>
              <a:lin ang="5400000" scaled="1"/>
            </a:gradFill>
            <a:prstDash val="solid"/>
            <a:miter lim="800000"/>
          </a:ln>
          <a:effectLst/>
        </p:spPr>
        <p:txBody>
          <a:bodyPr tIns="0" bIns="0" rtlCol="0" anchor="ctr"/>
          <a:lstStyle/>
          <a:p>
            <a:pPr algn="ctr" defTabSz="684395">
              <a:defRPr/>
            </a:pPr>
            <a:r>
              <a:rPr lang="en-US" sz="933" b="1" kern="0" dirty="0">
                <a:solidFill>
                  <a:srgbClr val="FFFFFF"/>
                </a:solidFill>
                <a:latin typeface="Arial" panose="020B0604020202020204"/>
              </a:rPr>
              <a:t>Connection Layer</a:t>
            </a:r>
          </a:p>
        </p:txBody>
      </p:sp>
      <p:sp>
        <p:nvSpPr>
          <p:cNvPr id="33" name="TextBox 32">
            <a:extLst>
              <a:ext uri="{FF2B5EF4-FFF2-40B4-BE49-F238E27FC236}">
                <a16:creationId xmlns:a16="http://schemas.microsoft.com/office/drawing/2014/main" id="{3B9CA0FA-E047-8647-9A8D-9209A4748E39}"/>
              </a:ext>
            </a:extLst>
          </p:cNvPr>
          <p:cNvSpPr txBox="1"/>
          <p:nvPr/>
        </p:nvSpPr>
        <p:spPr>
          <a:xfrm>
            <a:off x="7517205" y="4870763"/>
            <a:ext cx="1633324" cy="328231"/>
          </a:xfrm>
          <a:prstGeom prst="rect">
            <a:avLst/>
          </a:prstGeom>
          <a:noFill/>
        </p:spPr>
        <p:txBody>
          <a:bodyPr wrap="square" rtlCol="0">
            <a:spAutoFit/>
          </a:bodyPr>
          <a:lstStyle/>
          <a:p>
            <a:pPr algn="ctr" defTabSz="914598">
              <a:defRPr/>
            </a:pPr>
            <a:r>
              <a:rPr lang="en-US" sz="1533" b="1" i="1" dirty="0">
                <a:solidFill>
                  <a:srgbClr val="000000">
                    <a:lumMod val="75000"/>
                    <a:lumOff val="25000"/>
                  </a:srgbClr>
                </a:solidFill>
                <a:latin typeface="Arial" panose="020B0604020202020204"/>
                <a:ea typeface="IBM Plex Sans" charset="0"/>
                <a:cs typeface="IBM Plex Sans" charset="0"/>
              </a:rPr>
              <a:t>Data Sources </a:t>
            </a:r>
          </a:p>
        </p:txBody>
      </p:sp>
      <p:sp>
        <p:nvSpPr>
          <p:cNvPr id="34" name="Can 33">
            <a:extLst>
              <a:ext uri="{FF2B5EF4-FFF2-40B4-BE49-F238E27FC236}">
                <a16:creationId xmlns:a16="http://schemas.microsoft.com/office/drawing/2014/main" id="{950C5D1A-78E8-11CF-4C3B-D1E119C92663}"/>
              </a:ext>
            </a:extLst>
          </p:cNvPr>
          <p:cNvSpPr/>
          <p:nvPr/>
        </p:nvSpPr>
        <p:spPr>
          <a:xfrm>
            <a:off x="9192569" y="5225465"/>
            <a:ext cx="693256" cy="414584"/>
          </a:xfrm>
          <a:prstGeom prst="can">
            <a:avLst/>
          </a:prstGeom>
          <a:solidFill>
            <a:srgbClr val="0070C0"/>
          </a:solidFill>
          <a:ln w="6350" cap="flat" cmpd="sng" algn="ctr">
            <a:solidFill>
              <a:schemeClr val="accent1"/>
            </a:solidFill>
            <a:prstDash val="solid"/>
            <a:miter lim="800000"/>
          </a:ln>
          <a:effectLst/>
        </p:spPr>
        <p:txBody>
          <a:bodyPr rtlCol="0" anchor="ctr"/>
          <a:lstStyle/>
          <a:p>
            <a:pPr algn="ctr" defTabSz="912504">
              <a:defRPr/>
            </a:pPr>
            <a:r>
              <a:rPr lang="en-US" sz="851" kern="0" dirty="0">
                <a:solidFill>
                  <a:srgbClr val="FFFFFF"/>
                </a:solidFill>
                <a:latin typeface="Arial" panose="020B0604020202020204"/>
              </a:rPr>
              <a:t>Db2</a:t>
            </a:r>
          </a:p>
        </p:txBody>
      </p:sp>
      <p:sp>
        <p:nvSpPr>
          <p:cNvPr id="35" name="Can 34">
            <a:extLst>
              <a:ext uri="{FF2B5EF4-FFF2-40B4-BE49-F238E27FC236}">
                <a16:creationId xmlns:a16="http://schemas.microsoft.com/office/drawing/2014/main" id="{C6321C69-45BB-45AF-C6C1-DDA9538F84CD}"/>
              </a:ext>
            </a:extLst>
          </p:cNvPr>
          <p:cNvSpPr/>
          <p:nvPr/>
        </p:nvSpPr>
        <p:spPr>
          <a:xfrm>
            <a:off x="10057389" y="5225465"/>
            <a:ext cx="693256" cy="414584"/>
          </a:xfrm>
          <a:prstGeom prst="can">
            <a:avLst/>
          </a:prstGeom>
          <a:solidFill>
            <a:srgbClr val="0070C0"/>
          </a:solidFill>
          <a:ln w="6350" cap="flat" cmpd="sng" algn="ctr">
            <a:solidFill>
              <a:schemeClr val="accent1"/>
            </a:solidFill>
            <a:prstDash val="solid"/>
            <a:miter lim="800000"/>
          </a:ln>
          <a:effectLst/>
        </p:spPr>
        <p:txBody>
          <a:bodyPr rtlCol="0" anchor="ctr"/>
          <a:lstStyle/>
          <a:p>
            <a:pPr algn="ctr" defTabSz="912504">
              <a:defRPr/>
            </a:pPr>
            <a:r>
              <a:rPr lang="en-US" sz="851" kern="0" dirty="0">
                <a:solidFill>
                  <a:srgbClr val="FFFFFF"/>
                </a:solidFill>
                <a:latin typeface="Arial" panose="020B0604020202020204"/>
              </a:rPr>
              <a:t>Netezza</a:t>
            </a:r>
          </a:p>
        </p:txBody>
      </p:sp>
      <p:sp>
        <p:nvSpPr>
          <p:cNvPr id="36" name="TextBox 35">
            <a:extLst>
              <a:ext uri="{FF2B5EF4-FFF2-40B4-BE49-F238E27FC236}">
                <a16:creationId xmlns:a16="http://schemas.microsoft.com/office/drawing/2014/main" id="{494E2FC2-DEE3-6605-1363-B9203C128378}"/>
              </a:ext>
            </a:extLst>
          </p:cNvPr>
          <p:cNvSpPr txBox="1"/>
          <p:nvPr/>
        </p:nvSpPr>
        <p:spPr>
          <a:xfrm>
            <a:off x="10820696" y="5825528"/>
            <a:ext cx="735779" cy="143565"/>
          </a:xfrm>
          <a:prstGeom prst="rect">
            <a:avLst/>
          </a:prstGeom>
          <a:noFill/>
        </p:spPr>
        <p:txBody>
          <a:bodyPr wrap="square" lIns="0" tIns="0" rIns="0" bIns="0" rtlCol="0">
            <a:spAutoFit/>
          </a:bodyPr>
          <a:lstStyle/>
          <a:p>
            <a:pPr defTabSz="914621">
              <a:defRPr/>
            </a:pPr>
            <a:r>
              <a:rPr lang="en-US" sz="933" i="1" dirty="0">
                <a:solidFill>
                  <a:srgbClr val="000000">
                    <a:lumMod val="65000"/>
                    <a:lumOff val="35000"/>
                  </a:srgbClr>
                </a:solidFill>
                <a:latin typeface="Arial" panose="020B0604020202020204"/>
                <a:ea typeface="IBM Plex Sans" charset="0"/>
                <a:cs typeface="IBM Plex Sans" charset="0"/>
              </a:rPr>
              <a:t>… and more!</a:t>
            </a:r>
          </a:p>
        </p:txBody>
      </p:sp>
      <p:sp>
        <p:nvSpPr>
          <p:cNvPr id="37" name="Left Brace 36">
            <a:extLst>
              <a:ext uri="{FF2B5EF4-FFF2-40B4-BE49-F238E27FC236}">
                <a16:creationId xmlns:a16="http://schemas.microsoft.com/office/drawing/2014/main" id="{E0E973AC-8D13-596A-189C-3C8F3C70ABA5}"/>
              </a:ext>
            </a:extLst>
          </p:cNvPr>
          <p:cNvSpPr/>
          <p:nvPr/>
        </p:nvSpPr>
        <p:spPr bwMode="auto">
          <a:xfrm rot="16200000">
            <a:off x="6964722" y="4190376"/>
            <a:ext cx="116543" cy="3879019"/>
          </a:xfrm>
          <a:prstGeom prst="leftBrace">
            <a:avLst/>
          </a:prstGeom>
          <a:ln w="19050">
            <a:solidFill>
              <a:schemeClr val="tx1">
                <a:lumMod val="50000"/>
                <a:lumOff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defTabSz="914621">
              <a:defRPr/>
            </a:pPr>
            <a:endParaRPr lang="en-US" sz="1351" dirty="0">
              <a:solidFill>
                <a:srgbClr val="000000"/>
              </a:solidFill>
              <a:latin typeface="Arial" panose="020B0604020202020204"/>
            </a:endParaRPr>
          </a:p>
        </p:txBody>
      </p:sp>
      <p:sp>
        <p:nvSpPr>
          <p:cNvPr id="38" name="TextBox 37">
            <a:extLst>
              <a:ext uri="{FF2B5EF4-FFF2-40B4-BE49-F238E27FC236}">
                <a16:creationId xmlns:a16="http://schemas.microsoft.com/office/drawing/2014/main" id="{593E7A8B-9B10-497B-CCE0-CD313A3F58FE}"/>
              </a:ext>
            </a:extLst>
          </p:cNvPr>
          <p:cNvSpPr txBox="1"/>
          <p:nvPr/>
        </p:nvSpPr>
        <p:spPr>
          <a:xfrm>
            <a:off x="6403480" y="6142946"/>
            <a:ext cx="1236236" cy="261610"/>
          </a:xfrm>
          <a:prstGeom prst="rect">
            <a:avLst/>
          </a:prstGeom>
          <a:noFill/>
          <a:ln>
            <a:noFill/>
          </a:ln>
        </p:spPr>
        <p:txBody>
          <a:bodyPr wrap="none" rtlCol="0">
            <a:spAutoFit/>
          </a:bodyPr>
          <a:lstStyle/>
          <a:p>
            <a:pPr algn="ctr" defTabSz="914621">
              <a:defRPr/>
            </a:pPr>
            <a:r>
              <a:rPr lang="en-US" sz="1100" dirty="0">
                <a:solidFill>
                  <a:srgbClr val="000000">
                    <a:lumMod val="65000"/>
                    <a:lumOff val="35000"/>
                  </a:srgbClr>
                </a:solidFill>
                <a:latin typeface="Arial" panose="020B0604020202020204"/>
                <a:ea typeface="IBM Plex Sans" charset="0"/>
                <a:cs typeface="IBM Plex Sans" charset="0"/>
              </a:rPr>
              <a:t>Cloud Data Lake</a:t>
            </a:r>
          </a:p>
        </p:txBody>
      </p:sp>
      <p:sp>
        <p:nvSpPr>
          <p:cNvPr id="39" name="TextBox 38">
            <a:extLst>
              <a:ext uri="{FF2B5EF4-FFF2-40B4-BE49-F238E27FC236}">
                <a16:creationId xmlns:a16="http://schemas.microsoft.com/office/drawing/2014/main" id="{E20EC35F-A169-C070-76AB-CC313D1E5ED7}"/>
              </a:ext>
            </a:extLst>
          </p:cNvPr>
          <p:cNvSpPr txBox="1"/>
          <p:nvPr/>
        </p:nvSpPr>
        <p:spPr>
          <a:xfrm>
            <a:off x="9469857" y="6163543"/>
            <a:ext cx="1822935" cy="261610"/>
          </a:xfrm>
          <a:prstGeom prst="rect">
            <a:avLst/>
          </a:prstGeom>
          <a:noFill/>
          <a:ln>
            <a:noFill/>
          </a:ln>
        </p:spPr>
        <p:txBody>
          <a:bodyPr wrap="none" rtlCol="0">
            <a:spAutoFit/>
          </a:bodyPr>
          <a:lstStyle/>
          <a:p>
            <a:pPr algn="ctr" defTabSz="914621">
              <a:defRPr/>
            </a:pPr>
            <a:r>
              <a:rPr lang="en-US" sz="1100" dirty="0">
                <a:solidFill>
                  <a:srgbClr val="000000">
                    <a:lumMod val="65000"/>
                    <a:lumOff val="35000"/>
                  </a:srgbClr>
                </a:solidFill>
                <a:latin typeface="Arial" panose="020B0604020202020204"/>
                <a:ea typeface="IBM Plex Sans" charset="0"/>
                <a:cs typeface="IBM Plex Sans" charset="0"/>
              </a:rPr>
              <a:t>Database and Warehouse</a:t>
            </a:r>
          </a:p>
        </p:txBody>
      </p:sp>
      <p:sp>
        <p:nvSpPr>
          <p:cNvPr id="40" name="Left Brace 39">
            <a:extLst>
              <a:ext uri="{FF2B5EF4-FFF2-40B4-BE49-F238E27FC236}">
                <a16:creationId xmlns:a16="http://schemas.microsoft.com/office/drawing/2014/main" id="{76869B5D-7B4A-C350-C350-27C88A72C688}"/>
              </a:ext>
            </a:extLst>
          </p:cNvPr>
          <p:cNvSpPr/>
          <p:nvPr/>
        </p:nvSpPr>
        <p:spPr bwMode="auto">
          <a:xfrm rot="16200000">
            <a:off x="10322437" y="4940360"/>
            <a:ext cx="113295" cy="2382299"/>
          </a:xfrm>
          <a:prstGeom prst="leftBrace">
            <a:avLst/>
          </a:prstGeom>
          <a:ln w="19050">
            <a:solidFill>
              <a:schemeClr val="tx1">
                <a:lumMod val="50000"/>
                <a:lumOff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defTabSz="914621">
              <a:defRPr/>
            </a:pPr>
            <a:endParaRPr lang="en-US" sz="1351" dirty="0">
              <a:solidFill>
                <a:srgbClr val="000000"/>
              </a:solidFill>
              <a:latin typeface="Arial" panose="020B0604020202020204"/>
            </a:endParaRPr>
          </a:p>
        </p:txBody>
      </p:sp>
      <p:sp>
        <p:nvSpPr>
          <p:cNvPr id="41" name="TextBox 40">
            <a:extLst>
              <a:ext uri="{FF2B5EF4-FFF2-40B4-BE49-F238E27FC236}">
                <a16:creationId xmlns:a16="http://schemas.microsoft.com/office/drawing/2014/main" id="{D771429E-4179-F288-61A0-8637D3F5BF79}"/>
              </a:ext>
            </a:extLst>
          </p:cNvPr>
          <p:cNvSpPr txBox="1"/>
          <p:nvPr/>
        </p:nvSpPr>
        <p:spPr>
          <a:xfrm>
            <a:off x="238111" y="2350190"/>
            <a:ext cx="3696487" cy="379656"/>
          </a:xfrm>
          <a:prstGeom prst="rect">
            <a:avLst/>
          </a:prstGeom>
          <a:noFill/>
        </p:spPr>
        <p:txBody>
          <a:bodyPr wrap="square" rtlCol="0">
            <a:spAutoFit/>
          </a:bodyPr>
          <a:lstStyle/>
          <a:p>
            <a:pPr defTabSz="914621"/>
            <a:r>
              <a:rPr lang="en-CA" sz="1867" dirty="0">
                <a:solidFill>
                  <a:srgbClr val="000000"/>
                </a:solidFill>
                <a:latin typeface="Arial" panose="020B0604020202020204"/>
                <a:ea typeface="IBM Plex Sans" charset="0"/>
                <a:cs typeface="IBM Plex Sans" charset="0"/>
              </a:rPr>
              <a:t>Watson Query Experience</a:t>
            </a:r>
          </a:p>
        </p:txBody>
      </p:sp>
      <p:sp>
        <p:nvSpPr>
          <p:cNvPr id="42" name="TextBox 41">
            <a:extLst>
              <a:ext uri="{FF2B5EF4-FFF2-40B4-BE49-F238E27FC236}">
                <a16:creationId xmlns:a16="http://schemas.microsoft.com/office/drawing/2014/main" id="{472C394B-0B01-3E8F-A131-C762082A8628}"/>
              </a:ext>
            </a:extLst>
          </p:cNvPr>
          <p:cNvSpPr txBox="1"/>
          <p:nvPr/>
        </p:nvSpPr>
        <p:spPr>
          <a:xfrm>
            <a:off x="253701" y="2872749"/>
            <a:ext cx="4264180" cy="3508653"/>
          </a:xfrm>
          <a:prstGeom prst="rect">
            <a:avLst/>
          </a:prstGeom>
          <a:noFill/>
        </p:spPr>
        <p:txBody>
          <a:bodyPr wrap="square" rtlCol="0">
            <a:spAutoFit/>
          </a:bodyPr>
          <a:lstStyle/>
          <a:p>
            <a:pPr marL="150280" indent="-150280" defTabSz="914621">
              <a:spcBef>
                <a:spcPts val="1200"/>
              </a:spcBef>
              <a:buFont typeface="Arial" panose="020B0604020202020204" pitchFamily="34" charset="0"/>
              <a:buChar char="•"/>
            </a:pPr>
            <a:r>
              <a:rPr lang="en-CA" sz="1400" b="1" dirty="0">
                <a:solidFill>
                  <a:srgbClr val="0F62FE"/>
                </a:solidFill>
                <a:latin typeface="Arial" panose="020B0604020202020204" pitchFamily="34" charset="0"/>
                <a:ea typeface="IBM Plex Sans" charset="0"/>
                <a:cs typeface="Arial" panose="020B0604020202020204" pitchFamily="34" charset="0"/>
              </a:rPr>
              <a:t>One query experience</a:t>
            </a:r>
            <a:r>
              <a:rPr lang="en-CA" sz="1400" dirty="0">
                <a:solidFill>
                  <a:srgbClr val="000000"/>
                </a:solidFill>
                <a:latin typeface="Arial" panose="020B0604020202020204" pitchFamily="34" charset="0"/>
                <a:ea typeface="IBM Plex Sans" charset="0"/>
                <a:cs typeface="Arial" panose="020B0604020202020204" pitchFamily="34" charset="0"/>
              </a:rPr>
              <a:t> over multiple</a:t>
            </a:r>
            <a:br>
              <a:rPr lang="en-CA" sz="1400" dirty="0">
                <a:solidFill>
                  <a:srgbClr val="000000"/>
                </a:solidFill>
                <a:latin typeface="Arial" panose="020B0604020202020204" pitchFamily="34" charset="0"/>
                <a:ea typeface="IBM Plex Sans" charset="0"/>
                <a:cs typeface="Arial" panose="020B0604020202020204" pitchFamily="34" charset="0"/>
              </a:rPr>
            </a:br>
            <a:r>
              <a:rPr lang="en-CA" sz="1400" dirty="0">
                <a:solidFill>
                  <a:srgbClr val="000000"/>
                </a:solidFill>
                <a:latin typeface="Arial" panose="020B0604020202020204" pitchFamily="34" charset="0"/>
                <a:ea typeface="IBM Plex Sans" charset="0"/>
                <a:cs typeface="Arial" panose="020B0604020202020204" pitchFamily="34" charset="0"/>
              </a:rPr>
              <a:t>data sources, types, and form factors</a:t>
            </a:r>
          </a:p>
          <a:p>
            <a:pPr marL="150280" indent="-150280" defTabSz="914621">
              <a:spcBef>
                <a:spcPts val="1200"/>
              </a:spcBef>
              <a:buFont typeface="Arial" panose="020B0604020202020204" pitchFamily="34" charset="0"/>
              <a:buChar char="•"/>
            </a:pPr>
            <a:r>
              <a:rPr lang="en-CA" sz="1400" b="1" dirty="0">
                <a:solidFill>
                  <a:srgbClr val="0F62FE"/>
                </a:solidFill>
                <a:latin typeface="Arial" panose="020B0604020202020204" pitchFamily="34" charset="0"/>
                <a:ea typeface="IBM Plex Sans" charset="0"/>
                <a:cs typeface="Arial" panose="020B0604020202020204" pitchFamily="34" charset="0"/>
              </a:rPr>
              <a:t>Integrated governance</a:t>
            </a:r>
            <a:r>
              <a:rPr lang="en-CA" sz="1400" dirty="0">
                <a:solidFill>
                  <a:srgbClr val="000000"/>
                </a:solidFill>
                <a:latin typeface="Arial" panose="020B0604020202020204" pitchFamily="34" charset="0"/>
                <a:ea typeface="IBM Plex Sans" charset="0"/>
                <a:cs typeface="Arial" panose="020B0604020202020204" pitchFamily="34" charset="0"/>
              </a:rPr>
              <a:t> with Watson</a:t>
            </a:r>
            <a:br>
              <a:rPr lang="en-CA" sz="1400" dirty="0">
                <a:solidFill>
                  <a:srgbClr val="000000"/>
                </a:solidFill>
                <a:latin typeface="Arial" panose="020B0604020202020204" pitchFamily="34" charset="0"/>
                <a:ea typeface="IBM Plex Sans" charset="0"/>
                <a:cs typeface="Arial" panose="020B0604020202020204" pitchFamily="34" charset="0"/>
              </a:rPr>
            </a:br>
            <a:r>
              <a:rPr lang="en-CA" sz="1400" dirty="0">
                <a:solidFill>
                  <a:srgbClr val="000000"/>
                </a:solidFill>
                <a:latin typeface="Arial" panose="020B0604020202020204" pitchFamily="34" charset="0"/>
                <a:ea typeface="IBM Plex Sans" charset="0"/>
                <a:cs typeface="Arial" panose="020B0604020202020204" pitchFamily="34" charset="0"/>
              </a:rPr>
              <a:t>Knowledge Catalog to provide governed</a:t>
            </a:r>
            <a:br>
              <a:rPr lang="en-CA" sz="1400" dirty="0">
                <a:solidFill>
                  <a:srgbClr val="000000"/>
                </a:solidFill>
                <a:latin typeface="Arial" panose="020B0604020202020204" pitchFamily="34" charset="0"/>
                <a:ea typeface="IBM Plex Sans" charset="0"/>
                <a:cs typeface="Arial" panose="020B0604020202020204" pitchFamily="34" charset="0"/>
              </a:rPr>
            </a:br>
            <a:r>
              <a:rPr lang="en-CA" sz="1400" dirty="0">
                <a:solidFill>
                  <a:srgbClr val="000000"/>
                </a:solidFill>
                <a:latin typeface="Arial" panose="020B0604020202020204" pitchFamily="34" charset="0"/>
                <a:ea typeface="IBM Plex Sans" charset="0"/>
                <a:cs typeface="Arial" panose="020B0604020202020204" pitchFamily="34" charset="0"/>
              </a:rPr>
              <a:t>data access</a:t>
            </a:r>
          </a:p>
          <a:p>
            <a:pPr marL="150280" indent="-150280" defTabSz="914621">
              <a:spcBef>
                <a:spcPts val="1200"/>
              </a:spcBef>
              <a:buFont typeface="Arial" panose="020B0604020202020204" pitchFamily="34" charset="0"/>
              <a:buChar char="•"/>
            </a:pPr>
            <a:r>
              <a:rPr lang="en-CA" sz="1400" b="1" dirty="0">
                <a:solidFill>
                  <a:srgbClr val="0F62FE"/>
                </a:solidFill>
                <a:latin typeface="Arial" panose="020B0604020202020204" pitchFamily="34" charset="0"/>
                <a:ea typeface="IBM Plex Sans" charset="0"/>
                <a:cs typeface="Arial" panose="020B0604020202020204" pitchFamily="34" charset="0"/>
              </a:rPr>
              <a:t>Open data formats</a:t>
            </a:r>
            <a:r>
              <a:rPr lang="en-CA" sz="1400" dirty="0">
                <a:solidFill>
                  <a:srgbClr val="000000"/>
                </a:solidFill>
                <a:latin typeface="Arial" panose="020B0604020202020204" pitchFamily="34" charset="0"/>
                <a:ea typeface="IBM Plex Sans" charset="0"/>
                <a:cs typeface="Arial" panose="020B0604020202020204" pitchFamily="34" charset="0"/>
              </a:rPr>
              <a:t> to work with</a:t>
            </a:r>
            <a:br>
              <a:rPr lang="en-CA" sz="1400" dirty="0">
                <a:solidFill>
                  <a:srgbClr val="000000"/>
                </a:solidFill>
                <a:latin typeface="Arial" panose="020B0604020202020204" pitchFamily="34" charset="0"/>
                <a:ea typeface="IBM Plex Sans" charset="0"/>
                <a:cs typeface="Arial" panose="020B0604020202020204" pitchFamily="34" charset="0"/>
              </a:rPr>
            </a:br>
            <a:r>
              <a:rPr lang="en-CA" sz="1400" dirty="0">
                <a:solidFill>
                  <a:srgbClr val="000000"/>
                </a:solidFill>
                <a:latin typeface="Arial" panose="020B0604020202020204" pitchFamily="34" charset="0"/>
                <a:ea typeface="IBM Plex Sans" charset="0"/>
                <a:cs typeface="Arial" panose="020B0604020202020204" pitchFamily="34" charset="0"/>
              </a:rPr>
              <a:t>data on any cloud and on-premises (Parquet, Orc, CSV, TSV)</a:t>
            </a:r>
          </a:p>
          <a:p>
            <a:pPr marL="150280" indent="-150280" defTabSz="914621">
              <a:spcBef>
                <a:spcPts val="1200"/>
              </a:spcBef>
              <a:buFont typeface="Arial" panose="020B0604020202020204" pitchFamily="34" charset="0"/>
              <a:buChar char="•"/>
            </a:pPr>
            <a:r>
              <a:rPr lang="en-CA" sz="1400" dirty="0">
                <a:solidFill>
                  <a:srgbClr val="000000"/>
                </a:solidFill>
                <a:latin typeface="Arial" panose="020B0604020202020204" pitchFamily="34" charset="0"/>
                <a:ea typeface="IBM Plex Sans" charset="0"/>
                <a:cs typeface="Arial" panose="020B0604020202020204" pitchFamily="34" charset="0"/>
              </a:rPr>
              <a:t>Real-time data integration</a:t>
            </a:r>
            <a:br>
              <a:rPr lang="en-CA" sz="1400" dirty="0">
                <a:solidFill>
                  <a:srgbClr val="000000"/>
                </a:solidFill>
                <a:latin typeface="Arial" panose="020B0604020202020204" pitchFamily="34" charset="0"/>
                <a:ea typeface="IBM Plex Sans" charset="0"/>
                <a:cs typeface="Arial" panose="020B0604020202020204" pitchFamily="34" charset="0"/>
              </a:rPr>
            </a:br>
            <a:r>
              <a:rPr lang="en-CA" sz="1400" b="1" dirty="0">
                <a:solidFill>
                  <a:srgbClr val="0F62FE"/>
                </a:solidFill>
                <a:latin typeface="Arial" panose="020B0604020202020204" pitchFamily="34" charset="0"/>
                <a:ea typeface="IBM Plex Sans" charset="0"/>
                <a:cs typeface="Arial" panose="020B0604020202020204" pitchFamily="34" charset="0"/>
              </a:rPr>
              <a:t>without data movement</a:t>
            </a:r>
          </a:p>
          <a:p>
            <a:pPr marL="150280" indent="-150280" defTabSz="914621">
              <a:spcBef>
                <a:spcPts val="1200"/>
              </a:spcBef>
              <a:buFont typeface="Arial" panose="020B0604020202020204" pitchFamily="34" charset="0"/>
              <a:buChar char="•"/>
            </a:pPr>
            <a:r>
              <a:rPr lang="en-CA" sz="1400" b="1" dirty="0">
                <a:solidFill>
                  <a:srgbClr val="0F62FE"/>
                </a:solidFill>
                <a:latin typeface="Arial" panose="020B0604020202020204" pitchFamily="34" charset="0"/>
                <a:ea typeface="IBM Plex Sans" charset="0"/>
                <a:cs typeface="Arial" panose="020B0604020202020204" pitchFamily="34" charset="0"/>
              </a:rPr>
              <a:t>Intelligent cache recommendation</a:t>
            </a:r>
            <a:br>
              <a:rPr lang="en-CA" sz="1400" b="1" dirty="0">
                <a:solidFill>
                  <a:srgbClr val="0F62FE"/>
                </a:solidFill>
                <a:latin typeface="Arial" panose="020B0604020202020204" pitchFamily="34" charset="0"/>
                <a:ea typeface="IBM Plex Sans" charset="0"/>
                <a:cs typeface="Arial" panose="020B0604020202020204" pitchFamily="34" charset="0"/>
              </a:rPr>
            </a:br>
            <a:r>
              <a:rPr lang="en-CA" sz="1400" dirty="0">
                <a:solidFill>
                  <a:srgbClr val="000000"/>
                </a:solidFill>
                <a:latin typeface="Arial" panose="020B0604020202020204" pitchFamily="34" charset="0"/>
                <a:ea typeface="IBM Plex Sans" charset="0"/>
                <a:cs typeface="Arial" panose="020B0604020202020204" pitchFamily="34" charset="0"/>
              </a:rPr>
              <a:t>accelerating query performance with</a:t>
            </a:r>
            <a:br>
              <a:rPr lang="en-CA" sz="1400" dirty="0">
                <a:solidFill>
                  <a:srgbClr val="000000"/>
                </a:solidFill>
                <a:latin typeface="Arial" panose="020B0604020202020204" pitchFamily="34" charset="0"/>
                <a:ea typeface="IBM Plex Sans" charset="0"/>
                <a:cs typeface="Arial" panose="020B0604020202020204" pitchFamily="34" charset="0"/>
              </a:rPr>
            </a:br>
            <a:r>
              <a:rPr lang="en-CA" sz="1400" dirty="0">
                <a:solidFill>
                  <a:srgbClr val="000000"/>
                </a:solidFill>
                <a:latin typeface="Arial" panose="020B0604020202020204" pitchFamily="34" charset="0"/>
                <a:ea typeface="IBM Plex Sans" charset="0"/>
                <a:cs typeface="Arial" panose="020B0604020202020204" pitchFamily="34" charset="0"/>
              </a:rPr>
              <a:t>minimal user input</a:t>
            </a:r>
          </a:p>
        </p:txBody>
      </p:sp>
    </p:spTree>
    <p:extLst>
      <p:ext uri="{BB962C8B-B14F-4D97-AF65-F5344CB8AC3E}">
        <p14:creationId xmlns:p14="http://schemas.microsoft.com/office/powerpoint/2010/main" val="4007960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2B6ECB-ABF6-FDD5-08B0-EB20ECA44CE8}"/>
              </a:ext>
            </a:extLst>
          </p:cNvPr>
          <p:cNvSpPr>
            <a:spLocks noGrp="1"/>
          </p:cNvSpPr>
          <p:nvPr>
            <p:ph type="title"/>
          </p:nvPr>
        </p:nvSpPr>
        <p:spPr/>
        <p:txBody>
          <a:bodyPr/>
          <a:lstStyle/>
          <a:p>
            <a:r>
              <a:rPr lang="en-US" b="1" dirty="0"/>
              <a:t>B1.3.7, B1.3.11 &amp; B1.3.12 : Broad support for Data Sources</a:t>
            </a:r>
          </a:p>
        </p:txBody>
      </p:sp>
      <p:pic>
        <p:nvPicPr>
          <p:cNvPr id="4" name="Picture 3">
            <a:extLst>
              <a:ext uri="{FF2B5EF4-FFF2-40B4-BE49-F238E27FC236}">
                <a16:creationId xmlns:a16="http://schemas.microsoft.com/office/drawing/2014/main" id="{53EC1C10-1CF4-8A57-0109-F66AD9260043}"/>
              </a:ext>
            </a:extLst>
          </p:cNvPr>
          <p:cNvPicPr>
            <a:picLocks noChangeAspect="1"/>
          </p:cNvPicPr>
          <p:nvPr/>
        </p:nvPicPr>
        <p:blipFill rotWithShape="1">
          <a:blip r:embed="rId2"/>
          <a:srcRect t="19722" b="1"/>
          <a:stretch/>
        </p:blipFill>
        <p:spPr>
          <a:xfrm>
            <a:off x="363255" y="1602881"/>
            <a:ext cx="11031793" cy="4067875"/>
          </a:xfrm>
          <a:prstGeom prst="rect">
            <a:avLst/>
          </a:prstGeom>
          <a:ln>
            <a:solidFill>
              <a:schemeClr val="bg1">
                <a:lumMod val="75000"/>
              </a:schemeClr>
            </a:solidFill>
          </a:ln>
        </p:spPr>
      </p:pic>
      <p:sp>
        <p:nvSpPr>
          <p:cNvPr id="6" name="Parallelogram 5">
            <a:extLst>
              <a:ext uri="{FF2B5EF4-FFF2-40B4-BE49-F238E27FC236}">
                <a16:creationId xmlns:a16="http://schemas.microsoft.com/office/drawing/2014/main" id="{09F9098D-E818-3CBE-307C-07C8D1BDEC05}"/>
              </a:ext>
            </a:extLst>
          </p:cNvPr>
          <p:cNvSpPr/>
          <p:nvPr/>
        </p:nvSpPr>
        <p:spPr bwMode="auto">
          <a:xfrm>
            <a:off x="7174774" y="5771985"/>
            <a:ext cx="4374776" cy="473336"/>
          </a:xfrm>
          <a:prstGeom prst="parallelogram">
            <a:avLst/>
          </a:prstGeom>
          <a:solidFill>
            <a:srgbClr val="002D9C"/>
          </a:solidFill>
          <a:ln w="19050" cap="flat" cmpd="sng" algn="ctr">
            <a:solidFill>
              <a:srgbClr val="002D9C"/>
            </a:solidFill>
            <a:prstDash val="solid"/>
            <a:headEnd type="none" w="med" len="med"/>
            <a:tailEnd type="none" w="med" len="med"/>
          </a:ln>
          <a:effectLst/>
        </p:spPr>
        <p:txBody>
          <a:bodyPr vert="horz" wrap="square" lIns="48000" tIns="97536" rIns="48000" bIns="97536" numCol="1" rtlCol="0" anchor="t" anchorCtr="0" compatLnSpc="1">
            <a:prstTxWarp prst="textNoShape">
              <a:avLst/>
            </a:prstTxWarp>
          </a:bodyPr>
          <a:lstStyle/>
          <a:p>
            <a:pPr marL="0" marR="0" lvl="0" indent="0" defTabSz="1219170" eaLnBrk="1" fontAlgn="base" latinLnBrk="0" hangingPunct="1">
              <a:lnSpc>
                <a:spcPct val="90000"/>
              </a:lnSpc>
              <a:spcBef>
                <a:spcPct val="0"/>
              </a:spcBef>
              <a:spcAft>
                <a:spcPct val="0"/>
              </a:spcAft>
              <a:buClrTx/>
              <a:buSzTx/>
              <a:buFontTx/>
              <a:buNone/>
              <a:tabLst/>
              <a:defRPr/>
            </a:pPr>
            <a:r>
              <a:rPr kumimoji="0" lang="en-CA" sz="1867"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rPr>
              <a:t>New sources continually added!</a:t>
            </a:r>
          </a:p>
        </p:txBody>
      </p:sp>
      <p:sp>
        <p:nvSpPr>
          <p:cNvPr id="7" name="Rectangle 6">
            <a:extLst>
              <a:ext uri="{FF2B5EF4-FFF2-40B4-BE49-F238E27FC236}">
                <a16:creationId xmlns:a16="http://schemas.microsoft.com/office/drawing/2014/main" id="{77682792-8F4B-3115-B3CA-B1FAC70C1767}"/>
              </a:ext>
            </a:extLst>
          </p:cNvPr>
          <p:cNvSpPr/>
          <p:nvPr/>
        </p:nvSpPr>
        <p:spPr>
          <a:xfrm>
            <a:off x="363255" y="4055165"/>
            <a:ext cx="1849858" cy="3710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3F5C05A-8E8C-D3AD-AC5E-4DD51EED6CA6}"/>
              </a:ext>
            </a:extLst>
          </p:cNvPr>
          <p:cNvSpPr/>
          <p:nvPr/>
        </p:nvSpPr>
        <p:spPr>
          <a:xfrm>
            <a:off x="363255" y="5255119"/>
            <a:ext cx="1849858" cy="3710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1134481-9B63-4AE4-43EC-6C50B4241291}"/>
              </a:ext>
            </a:extLst>
          </p:cNvPr>
          <p:cNvSpPr/>
          <p:nvPr/>
        </p:nvSpPr>
        <p:spPr>
          <a:xfrm>
            <a:off x="8586228" y="4904568"/>
            <a:ext cx="1849858" cy="3710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6624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E9CE0D-862A-055B-31AF-D3DACC740404}"/>
              </a:ext>
            </a:extLst>
          </p:cNvPr>
          <p:cNvSpPr>
            <a:spLocks noGrp="1"/>
          </p:cNvSpPr>
          <p:nvPr>
            <p:ph idx="1"/>
          </p:nvPr>
        </p:nvSpPr>
        <p:spPr>
          <a:xfrm>
            <a:off x="363256" y="1562100"/>
            <a:ext cx="6106817" cy="4574540"/>
          </a:xfrm>
        </p:spPr>
        <p:txBody>
          <a:bodyPr/>
          <a:lstStyle/>
          <a:p>
            <a:pPr marL="141288" indent="-131763">
              <a:buFont typeface="Arial" panose="020B0604020202020204" pitchFamily="34" charset="0"/>
              <a:buChar char="•"/>
            </a:pPr>
            <a:r>
              <a:rPr lang="en-SG" sz="1600" b="1" dirty="0"/>
              <a:t>Size limits: </a:t>
            </a:r>
            <a:r>
              <a:rPr lang="en-SG" sz="1600" dirty="0"/>
              <a:t>Watson Query supports virtualization of tables with a row size up to 1 MB, and up to 2048 columns in a table. However, the number of columns that Watson Query can preview depends on many factors, such as the data types of the columns. Currently, preview is limited to 200 columns.</a:t>
            </a:r>
          </a:p>
          <a:p>
            <a:pPr marL="141288" indent="-131763">
              <a:buFont typeface="Arial" panose="020B0604020202020204" pitchFamily="34" charset="0"/>
              <a:buChar char="•"/>
            </a:pPr>
            <a:r>
              <a:rPr lang="en-SG" sz="1600" b="1" dirty="0"/>
              <a:t>File formats: </a:t>
            </a:r>
            <a:r>
              <a:rPr lang="en-SG" sz="1600" dirty="0"/>
              <a:t>Watson Query supports PARQUET (or PARQUETFILE), ORC (optimized row columnar), CSV (comma-separated values), TSV (tab-separated values), and JSON file formats. Metadata is extracted from the data file.</a:t>
            </a:r>
          </a:p>
          <a:p>
            <a:pPr marL="141288" indent="-131763">
              <a:buFont typeface="Arial" panose="020B0604020202020204" pitchFamily="34" charset="0"/>
              <a:buChar char="•"/>
            </a:pPr>
            <a:r>
              <a:rPr lang="en-SG" sz="1600" b="1" dirty="0"/>
              <a:t>For CSV and TSV files: </a:t>
            </a:r>
            <a:r>
              <a:rPr lang="en-SG" sz="1600" dirty="0"/>
              <a:t>Cloud Pak for Data automatically detects the encoding scheme of flat data files, such as CSV and TSV files. </a:t>
            </a:r>
          </a:p>
          <a:p>
            <a:pPr marL="9525"/>
            <a:r>
              <a:rPr lang="en-SG" sz="1600" dirty="0"/>
              <a:t>https://</a:t>
            </a:r>
            <a:r>
              <a:rPr lang="en-SG" sz="1600" dirty="0" err="1"/>
              <a:t>www.ibm.com</a:t>
            </a:r>
            <a:r>
              <a:rPr lang="en-SG" sz="1600" dirty="0"/>
              <a:t>/docs/</a:t>
            </a:r>
            <a:r>
              <a:rPr lang="en-SG" sz="1600" dirty="0" err="1"/>
              <a:t>en</a:t>
            </a:r>
            <a:r>
              <a:rPr lang="en-SG" sz="1600" dirty="0"/>
              <a:t>/cloud-</a:t>
            </a:r>
            <a:r>
              <a:rPr lang="en-SG" sz="1600" dirty="0" err="1"/>
              <a:t>paks</a:t>
            </a:r>
            <a:r>
              <a:rPr lang="en-SG" sz="1600" dirty="0"/>
              <a:t>/cp-data/4.6.x?topic=connectors-setting-character-encoding-scheme</a:t>
            </a:r>
          </a:p>
          <a:p>
            <a:endParaRPr lang="en-US" dirty="0"/>
          </a:p>
        </p:txBody>
      </p:sp>
      <p:sp>
        <p:nvSpPr>
          <p:cNvPr id="3" name="Title 2">
            <a:extLst>
              <a:ext uri="{FF2B5EF4-FFF2-40B4-BE49-F238E27FC236}">
                <a16:creationId xmlns:a16="http://schemas.microsoft.com/office/drawing/2014/main" id="{3DC80E75-1800-A2F3-51BC-A2C955FABD6E}"/>
              </a:ext>
            </a:extLst>
          </p:cNvPr>
          <p:cNvSpPr>
            <a:spLocks noGrp="1"/>
          </p:cNvSpPr>
          <p:nvPr>
            <p:ph type="title"/>
          </p:nvPr>
        </p:nvSpPr>
        <p:spPr/>
        <p:txBody>
          <a:bodyPr/>
          <a:lstStyle/>
          <a:p>
            <a:r>
              <a:rPr lang="en-US" b="1" dirty="0"/>
              <a:t>B1.3.3 (3) About Watson Query</a:t>
            </a:r>
          </a:p>
        </p:txBody>
      </p:sp>
      <p:pic>
        <p:nvPicPr>
          <p:cNvPr id="5" name="Picture 4" descr="A picture containing text, screenshot, font, parallel&#10;&#10;Description automatically generated">
            <a:extLst>
              <a:ext uri="{FF2B5EF4-FFF2-40B4-BE49-F238E27FC236}">
                <a16:creationId xmlns:a16="http://schemas.microsoft.com/office/drawing/2014/main" id="{B026C212-39D8-5F19-9C5D-68ABD2845C6D}"/>
              </a:ext>
            </a:extLst>
          </p:cNvPr>
          <p:cNvPicPr>
            <a:picLocks noChangeAspect="1"/>
          </p:cNvPicPr>
          <p:nvPr/>
        </p:nvPicPr>
        <p:blipFill>
          <a:blip r:embed="rId2"/>
          <a:stretch>
            <a:fillRect/>
          </a:stretch>
        </p:blipFill>
        <p:spPr>
          <a:xfrm>
            <a:off x="6358082" y="1372870"/>
            <a:ext cx="5622735" cy="4168948"/>
          </a:xfrm>
          <a:prstGeom prst="rect">
            <a:avLst/>
          </a:prstGeom>
        </p:spPr>
      </p:pic>
    </p:spTree>
    <p:extLst>
      <p:ext uri="{BB962C8B-B14F-4D97-AF65-F5344CB8AC3E}">
        <p14:creationId xmlns:p14="http://schemas.microsoft.com/office/powerpoint/2010/main" val="1322066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201183-17E4-B047-2EC6-A993D8347B20}"/>
              </a:ext>
            </a:extLst>
          </p:cNvPr>
          <p:cNvSpPr>
            <a:spLocks noGrp="1"/>
          </p:cNvSpPr>
          <p:nvPr>
            <p:ph idx="1"/>
          </p:nvPr>
        </p:nvSpPr>
        <p:spPr/>
        <p:txBody>
          <a:bodyPr/>
          <a:lstStyle/>
          <a:p>
            <a:pPr marL="285750" indent="-285750">
              <a:buFont typeface="Arial" panose="020B0604020202020204" pitchFamily="34" charset="0"/>
              <a:buChar char="•"/>
            </a:pPr>
            <a:r>
              <a:rPr lang="en-SG" sz="1800" dirty="0"/>
              <a:t>A deep analysis of a business' customer engagements and sales.</a:t>
            </a:r>
          </a:p>
          <a:p>
            <a:pPr marL="285750" indent="-285750">
              <a:buFont typeface="Arial" panose="020B0604020202020204" pitchFamily="34" charset="0"/>
              <a:buChar char="•"/>
            </a:pPr>
            <a:r>
              <a:rPr lang="en-SG" sz="1800" dirty="0"/>
              <a:t>The business has customer data residing across multiple disparate data sources, including a relational Db2 data warehouse, a relational PostgreSQL database, and Amazon S3 object storage.</a:t>
            </a:r>
          </a:p>
          <a:p>
            <a:pPr marL="233363" indent="-233363">
              <a:buFont typeface="Arial" panose="020B0604020202020204" pitchFamily="34" charset="0"/>
              <a:buChar char="•"/>
            </a:pPr>
            <a:r>
              <a:rPr lang="en-SG" sz="1800" b="1" dirty="0"/>
              <a:t>CUSTOMER:</a:t>
            </a:r>
            <a:r>
              <a:rPr lang="en-SG" sz="1800" dirty="0"/>
              <a:t> Main customer details, including name, address, and credit card information. This table is hosted in a Db2 Warehouse relational database.</a:t>
            </a:r>
          </a:p>
          <a:p>
            <a:pPr marL="233363" indent="-233363">
              <a:buFont typeface="Arial" panose="020B0604020202020204" pitchFamily="34" charset="0"/>
              <a:buChar char="•"/>
            </a:pPr>
            <a:r>
              <a:rPr lang="en-SG" sz="1800" b="1" dirty="0"/>
              <a:t>CUSTOMER_LOYALTY:</a:t>
            </a:r>
            <a:r>
              <a:rPr lang="en-SG" sz="1800" dirty="0"/>
              <a:t> Customer loyalty and sales information from 2016 onward. This table is hosted in a PostgreSQL relational database.</a:t>
            </a:r>
          </a:p>
          <a:p>
            <a:pPr marL="233363" indent="-233363">
              <a:buFont typeface="Arial" panose="020B0604020202020204" pitchFamily="34" charset="0"/>
              <a:buChar char="•"/>
            </a:pPr>
            <a:r>
              <a:rPr lang="en-SG" sz="1800" b="1" dirty="0"/>
              <a:t>CUSTOMER_LOYALTY_HISTORY:</a:t>
            </a:r>
            <a:r>
              <a:rPr lang="en-SG" sz="1800" dirty="0"/>
              <a:t> Archived customer loyalty information from 2010-2015. This data is stored in a CSV file on Amazon S3 object storage.</a:t>
            </a:r>
          </a:p>
          <a:p>
            <a:pPr marL="285750"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9E08ED84-0692-4E12-7DD6-2F460E8AFF2B}"/>
              </a:ext>
            </a:extLst>
          </p:cNvPr>
          <p:cNvSpPr>
            <a:spLocks noGrp="1"/>
          </p:cNvSpPr>
          <p:nvPr>
            <p:ph type="title"/>
          </p:nvPr>
        </p:nvSpPr>
        <p:spPr/>
        <p:txBody>
          <a:bodyPr/>
          <a:lstStyle/>
          <a:p>
            <a:r>
              <a:rPr lang="en-US" b="1" dirty="0"/>
              <a:t>Data Virtualization scenario </a:t>
            </a:r>
          </a:p>
        </p:txBody>
      </p:sp>
    </p:spTree>
    <p:extLst>
      <p:ext uri="{BB962C8B-B14F-4D97-AF65-F5344CB8AC3E}">
        <p14:creationId xmlns:p14="http://schemas.microsoft.com/office/powerpoint/2010/main" val="3748945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593C5E78-95A7-C3A9-C440-7B2413DFDBBF}"/>
              </a:ext>
            </a:extLst>
          </p:cNvPr>
          <p:cNvPicPr>
            <a:picLocks noGrp="1" noChangeAspect="1"/>
          </p:cNvPicPr>
          <p:nvPr>
            <p:ph idx="1"/>
          </p:nvPr>
        </p:nvPicPr>
        <p:blipFill>
          <a:blip r:embed="rId2"/>
          <a:stretch>
            <a:fillRect/>
          </a:stretch>
        </p:blipFill>
        <p:spPr>
          <a:xfrm>
            <a:off x="363538" y="1670693"/>
            <a:ext cx="11442700" cy="4357989"/>
          </a:xfrm>
        </p:spPr>
      </p:pic>
      <p:sp>
        <p:nvSpPr>
          <p:cNvPr id="3" name="Title 2">
            <a:extLst>
              <a:ext uri="{FF2B5EF4-FFF2-40B4-BE49-F238E27FC236}">
                <a16:creationId xmlns:a16="http://schemas.microsoft.com/office/drawing/2014/main" id="{FE394437-D171-F6DC-34E8-405409BFC0C4}"/>
              </a:ext>
            </a:extLst>
          </p:cNvPr>
          <p:cNvSpPr>
            <a:spLocks noGrp="1"/>
          </p:cNvSpPr>
          <p:nvPr>
            <p:ph type="title"/>
          </p:nvPr>
        </p:nvSpPr>
        <p:spPr/>
        <p:txBody>
          <a:bodyPr/>
          <a:lstStyle/>
          <a:p>
            <a:r>
              <a:rPr lang="en-US" b="1" dirty="0"/>
              <a:t>Data Virtualization – Rule created</a:t>
            </a:r>
            <a:r>
              <a:rPr lang="en-US" dirty="0"/>
              <a:t>	</a:t>
            </a:r>
          </a:p>
        </p:txBody>
      </p:sp>
    </p:spTree>
    <p:extLst>
      <p:ext uri="{BB962C8B-B14F-4D97-AF65-F5344CB8AC3E}">
        <p14:creationId xmlns:p14="http://schemas.microsoft.com/office/powerpoint/2010/main" val="4190552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B1A826-2B1B-CF89-1E6B-67D497FFD7F6}"/>
              </a:ext>
            </a:extLst>
          </p:cNvPr>
          <p:cNvSpPr>
            <a:spLocks noGrp="1"/>
          </p:cNvSpPr>
          <p:nvPr>
            <p:ph idx="1"/>
          </p:nvPr>
        </p:nvSpPr>
        <p:spPr>
          <a:xfrm>
            <a:off x="486823" y="1656320"/>
            <a:ext cx="11442921" cy="4574540"/>
          </a:xfrm>
        </p:spPr>
        <p:txBody>
          <a:bodyPr/>
          <a:lstStyle/>
          <a:p>
            <a:r>
              <a:rPr lang="en-SG" sz="1600" b="1" dirty="0"/>
              <a:t>Data &gt; Data virtualization</a:t>
            </a:r>
            <a:r>
              <a:rPr lang="en-SG" sz="1600" dirty="0"/>
              <a:t>.</a:t>
            </a:r>
          </a:p>
          <a:p>
            <a:r>
              <a:rPr lang="en-SG" sz="1600" b="1" dirty="0"/>
              <a:t>Administration &gt; Service settings</a:t>
            </a:r>
            <a:r>
              <a:rPr lang="en-SG" sz="1600" dirty="0"/>
              <a:t> </a:t>
            </a:r>
          </a:p>
          <a:p>
            <a:r>
              <a:rPr lang="en-US" sz="1600" dirty="0"/>
              <a:t>Select Governance tab</a:t>
            </a:r>
          </a:p>
          <a:p>
            <a:r>
              <a:rPr lang="en-SG" sz="1600" dirty="0"/>
              <a:t>Toggle the </a:t>
            </a:r>
            <a:r>
              <a:rPr lang="en-SG" sz="1600" b="1" dirty="0"/>
              <a:t>Enforce policies within </a:t>
            </a:r>
            <a:br>
              <a:rPr lang="en-SG" sz="1600" b="1" dirty="0"/>
            </a:br>
            <a:r>
              <a:rPr lang="en-SG" sz="1600" b="1" dirty="0"/>
              <a:t>Data Virtualization</a:t>
            </a:r>
            <a:r>
              <a:rPr lang="en-SG" sz="1600" dirty="0"/>
              <a:t> switch to </a:t>
            </a:r>
            <a:r>
              <a:rPr lang="en-SG" sz="1600" b="1" dirty="0"/>
              <a:t>On</a:t>
            </a:r>
            <a:r>
              <a:rPr lang="en-SG" sz="1600" dirty="0"/>
              <a:t>.</a:t>
            </a:r>
            <a:br>
              <a:rPr lang="en-SG" sz="1600" dirty="0"/>
            </a:br>
            <a:br>
              <a:rPr lang="en-SG" dirty="0"/>
            </a:br>
            <a:r>
              <a:rPr lang="en-SG" dirty="0"/>
              <a:t>.</a:t>
            </a:r>
          </a:p>
        </p:txBody>
      </p:sp>
      <p:sp>
        <p:nvSpPr>
          <p:cNvPr id="3" name="Title 2">
            <a:extLst>
              <a:ext uri="{FF2B5EF4-FFF2-40B4-BE49-F238E27FC236}">
                <a16:creationId xmlns:a16="http://schemas.microsoft.com/office/drawing/2014/main" id="{17EB7A39-8E1A-1435-57E5-1A448292BAF2}"/>
              </a:ext>
            </a:extLst>
          </p:cNvPr>
          <p:cNvSpPr>
            <a:spLocks noGrp="1"/>
          </p:cNvSpPr>
          <p:nvPr>
            <p:ph type="title"/>
          </p:nvPr>
        </p:nvSpPr>
        <p:spPr/>
        <p:txBody>
          <a:bodyPr/>
          <a:lstStyle/>
          <a:p>
            <a:r>
              <a:rPr lang="en-US" b="1" dirty="0"/>
              <a:t>Data Virtualization -Governance </a:t>
            </a:r>
          </a:p>
        </p:txBody>
      </p:sp>
      <p:pic>
        <p:nvPicPr>
          <p:cNvPr id="5" name="Picture 4" descr="A screenshot of a computer&#10;&#10;Description automatically generated with medium confidence">
            <a:extLst>
              <a:ext uri="{FF2B5EF4-FFF2-40B4-BE49-F238E27FC236}">
                <a16:creationId xmlns:a16="http://schemas.microsoft.com/office/drawing/2014/main" id="{69A1F1C5-6A8F-8925-A2ED-502584FE6166}"/>
              </a:ext>
            </a:extLst>
          </p:cNvPr>
          <p:cNvPicPr>
            <a:picLocks noChangeAspect="1"/>
          </p:cNvPicPr>
          <p:nvPr/>
        </p:nvPicPr>
        <p:blipFill>
          <a:blip r:embed="rId2"/>
          <a:stretch>
            <a:fillRect/>
          </a:stretch>
        </p:blipFill>
        <p:spPr>
          <a:xfrm>
            <a:off x="4272594" y="1442789"/>
            <a:ext cx="7772400" cy="5001601"/>
          </a:xfrm>
          <a:prstGeom prst="rect">
            <a:avLst/>
          </a:prstGeom>
        </p:spPr>
      </p:pic>
    </p:spTree>
    <p:extLst>
      <p:ext uri="{BB962C8B-B14F-4D97-AF65-F5344CB8AC3E}">
        <p14:creationId xmlns:p14="http://schemas.microsoft.com/office/powerpoint/2010/main" val="109503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D0624A1-B50F-9BA9-FAE8-E0746A94A0F7}"/>
              </a:ext>
            </a:extLst>
          </p:cNvPr>
          <p:cNvGraphicFramePr>
            <a:graphicFrameLocks noGrp="1"/>
          </p:cNvGraphicFramePr>
          <p:nvPr>
            <p:ph idx="1"/>
            <p:extLst>
              <p:ext uri="{D42A27DB-BD31-4B8C-83A1-F6EECF244321}">
                <p14:modId xmlns:p14="http://schemas.microsoft.com/office/powerpoint/2010/main" val="1063123885"/>
              </p:ext>
            </p:extLst>
          </p:nvPr>
        </p:nvGraphicFramePr>
        <p:xfrm>
          <a:off x="124106" y="1295009"/>
          <a:ext cx="11682072" cy="5427420"/>
        </p:xfrm>
        <a:graphic>
          <a:graphicData uri="http://schemas.openxmlformats.org/drawingml/2006/table">
            <a:tbl>
              <a:tblPr firstRow="1" bandRow="1">
                <a:tableStyleId>{5C22544A-7EE6-4342-B048-85BDC9FD1C3A}</a:tableStyleId>
              </a:tblPr>
              <a:tblGrid>
                <a:gridCol w="3362432">
                  <a:extLst>
                    <a:ext uri="{9D8B030D-6E8A-4147-A177-3AD203B41FA5}">
                      <a16:colId xmlns:a16="http://schemas.microsoft.com/office/drawing/2014/main" val="2974099628"/>
                    </a:ext>
                  </a:extLst>
                </a:gridCol>
                <a:gridCol w="8319640">
                  <a:extLst>
                    <a:ext uri="{9D8B030D-6E8A-4147-A177-3AD203B41FA5}">
                      <a16:colId xmlns:a16="http://schemas.microsoft.com/office/drawing/2014/main" val="22965814"/>
                    </a:ext>
                  </a:extLst>
                </a:gridCol>
              </a:tblGrid>
              <a:tr h="452285">
                <a:tc>
                  <a:txBody>
                    <a:bodyPr/>
                    <a:lstStyle/>
                    <a:p>
                      <a:r>
                        <a:rPr lang="en-US" sz="1200" b="1" dirty="0">
                          <a:solidFill>
                            <a:schemeClr val="tx1"/>
                          </a:solidFill>
                          <a:latin typeface="IBM Plex Sans" panose="020B0503050203000203" pitchFamily="34" charset="0"/>
                        </a:rPr>
                        <a:t>Executive guidance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0" dirty="0">
                          <a:solidFill>
                            <a:schemeClr val="tx1"/>
                          </a:solidFill>
                          <a:latin typeface="IBM Plex Sans" panose="020B0503050203000203" pitchFamily="34" charset="0"/>
                        </a:rPr>
                        <a:t>Anup, </a:t>
                      </a:r>
                      <a:r>
                        <a:rPr lang="en-US" sz="1200" b="0" dirty="0" err="1">
                          <a:solidFill>
                            <a:schemeClr val="tx1"/>
                          </a:solidFill>
                          <a:latin typeface="IBM Plex Sans" panose="020B0503050203000203" pitchFamily="34" charset="0"/>
                        </a:rPr>
                        <a:t>Khai</a:t>
                      </a:r>
                      <a:r>
                        <a:rPr lang="en-US" sz="1200" b="0" dirty="0">
                          <a:solidFill>
                            <a:schemeClr val="tx1"/>
                          </a:solidFill>
                          <a:latin typeface="IBM Plex Sans" panose="020B0503050203000203" pitchFamily="34" charset="0"/>
                        </a:rPr>
                        <a:t> Wei, Sandesh, Denise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1055123"/>
                  </a:ext>
                </a:extLst>
              </a:tr>
              <a:tr h="452285">
                <a:tc>
                  <a:txBody>
                    <a:bodyPr/>
                    <a:lstStyle/>
                    <a:p>
                      <a:r>
                        <a:rPr lang="en-US" sz="1200" b="1" dirty="0">
                          <a:solidFill>
                            <a:schemeClr val="tx1"/>
                          </a:solidFill>
                          <a:latin typeface="IBM Plex Sans" panose="020B0503050203000203" pitchFamily="34" charset="0"/>
                        </a:rPr>
                        <a:t>Testing in IBM Environment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0" dirty="0">
                          <a:solidFill>
                            <a:schemeClr val="tx1"/>
                          </a:solidFill>
                          <a:latin typeface="IBM Plex Sans" panose="020B0503050203000203" pitchFamily="34" charset="0"/>
                        </a:rPr>
                        <a:t>Sunny, John</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7335706"/>
                  </a:ext>
                </a:extLst>
              </a:tr>
              <a:tr h="452285">
                <a:tc>
                  <a:txBody>
                    <a:bodyPr/>
                    <a:lstStyle/>
                    <a:p>
                      <a:r>
                        <a:rPr lang="en-US" sz="1200" b="1" dirty="0">
                          <a:solidFill>
                            <a:schemeClr val="tx1"/>
                          </a:solidFill>
                          <a:latin typeface="IBM Plex Sans" panose="020B0503050203000203" pitchFamily="34" charset="0"/>
                        </a:rPr>
                        <a:t>Hard Disk procurement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latin typeface="IBM Plex Sans" panose="020B0503050203000203" pitchFamily="34" charset="0"/>
                        </a:rPr>
                        <a:t>Sunny</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8783684"/>
                  </a:ext>
                </a:extLst>
              </a:tr>
              <a:tr h="452285">
                <a:tc>
                  <a:txBody>
                    <a:bodyPr/>
                    <a:lstStyle/>
                    <a:p>
                      <a:r>
                        <a:rPr lang="en-US" sz="1200" b="1" dirty="0">
                          <a:solidFill>
                            <a:schemeClr val="tx1"/>
                          </a:solidFill>
                          <a:latin typeface="IBM Plex Sans" panose="020B0503050203000203" pitchFamily="34" charset="0"/>
                        </a:rPr>
                        <a:t>Infrastructure Provisioning </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latin typeface="IBM Plex Sans" panose="020B0503050203000203" pitchFamily="34" charset="0"/>
                        </a:rPr>
                        <a:t>UOB – Nigel/Denny</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483055"/>
                  </a:ext>
                </a:extLst>
              </a:tr>
              <a:tr h="452285">
                <a:tc>
                  <a:txBody>
                    <a:bodyPr/>
                    <a:lstStyle/>
                    <a:p>
                      <a:r>
                        <a:rPr lang="en-US" sz="1200" b="1" dirty="0">
                          <a:solidFill>
                            <a:schemeClr val="tx1"/>
                          </a:solidFill>
                          <a:latin typeface="IBM Plex Sans" panose="020B0503050203000203" pitchFamily="34" charset="0"/>
                        </a:rPr>
                        <a:t>Trial license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latin typeface="IBM Plex Sans" panose="020B0503050203000203" pitchFamily="34" charset="0"/>
                        </a:rPr>
                        <a:t>Wai </a:t>
                      </a:r>
                      <a:r>
                        <a:rPr lang="en-US" sz="1200" dirty="0" err="1">
                          <a:solidFill>
                            <a:schemeClr val="tx1"/>
                          </a:solidFill>
                          <a:latin typeface="IBM Plex Sans" panose="020B0503050203000203" pitchFamily="34" charset="0"/>
                        </a:rPr>
                        <a:t>Leng</a:t>
                      </a:r>
                      <a:endParaRPr lang="en-US" sz="1200" dirty="0">
                        <a:solidFill>
                          <a:schemeClr val="tx1"/>
                        </a:solidFill>
                        <a:latin typeface="IBM Plex Sans" panose="020B0503050203000203" pitchFamily="34"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671527"/>
                  </a:ext>
                </a:extLst>
              </a:tr>
              <a:tr h="452285">
                <a:tc>
                  <a:txBody>
                    <a:bodyPr/>
                    <a:lstStyle/>
                    <a:p>
                      <a:r>
                        <a:rPr lang="en-US" sz="1200" b="1" dirty="0">
                          <a:solidFill>
                            <a:schemeClr val="tx1"/>
                          </a:solidFill>
                          <a:latin typeface="IBM Plex Sans" panose="020B0503050203000203" pitchFamily="34" charset="0"/>
                        </a:rPr>
                        <a:t>Download binaries to local repo</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latin typeface="IBM Plex Sans" panose="020B0503050203000203" pitchFamily="34" charset="0"/>
                        </a:rPr>
                        <a:t>John, Sunny</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6178062"/>
                  </a:ext>
                </a:extLst>
              </a:tr>
              <a:tr h="452285">
                <a:tc>
                  <a:txBody>
                    <a:bodyPr/>
                    <a:lstStyle/>
                    <a:p>
                      <a:r>
                        <a:rPr lang="en-US" sz="1200" b="1" dirty="0">
                          <a:solidFill>
                            <a:schemeClr val="tx1"/>
                          </a:solidFill>
                          <a:latin typeface="IBM Plex Sans" panose="020B0503050203000203" pitchFamily="34" charset="0"/>
                        </a:rPr>
                        <a:t>CP4D Install </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latin typeface="IBM Plex Sans" panose="020B0503050203000203" pitchFamily="34" charset="0"/>
                        </a:rPr>
                        <a:t>John, Sunny</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5748927"/>
                  </a:ext>
                </a:extLst>
              </a:tr>
              <a:tr h="452285">
                <a:tc>
                  <a:txBody>
                    <a:bodyPr/>
                    <a:lstStyle/>
                    <a:p>
                      <a:r>
                        <a:rPr lang="en-US" sz="1200" b="1" strike="sngStrike" dirty="0">
                          <a:solidFill>
                            <a:schemeClr val="tx1"/>
                          </a:solidFill>
                          <a:latin typeface="IBM Plex Sans" panose="020B0503050203000203" pitchFamily="34" charset="0"/>
                        </a:rPr>
                        <a:t>Anaconda Repository Install</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strike="sngStrike" dirty="0">
                          <a:solidFill>
                            <a:schemeClr val="tx1"/>
                          </a:solidFill>
                          <a:latin typeface="IBM Plex Sans" panose="020B0503050203000203" pitchFamily="34" charset="0"/>
                        </a:rPr>
                        <a:t>Hung, Sunny</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0933765"/>
                  </a:ext>
                </a:extLst>
              </a:tr>
              <a:tr h="452285">
                <a:tc>
                  <a:txBody>
                    <a:bodyPr/>
                    <a:lstStyle/>
                    <a:p>
                      <a:r>
                        <a:rPr lang="en-US" sz="1200" b="1" dirty="0">
                          <a:solidFill>
                            <a:schemeClr val="tx1"/>
                          </a:solidFill>
                          <a:latin typeface="IBM Plex Sans" panose="020B0503050203000203" pitchFamily="34" charset="0"/>
                        </a:rPr>
                        <a:t>Integration with Bank’s EDAG platform </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latin typeface="IBM Plex Sans" panose="020B0503050203000203" pitchFamily="34" charset="0"/>
                        </a:rPr>
                        <a:t>Sunny, Hung, John with help from services (Wei Lian)</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9643147"/>
                  </a:ext>
                </a:extLst>
              </a:tr>
              <a:tr h="452285">
                <a:tc>
                  <a:txBody>
                    <a:bodyPr/>
                    <a:lstStyle/>
                    <a:p>
                      <a:r>
                        <a:rPr lang="en-US" sz="1200" b="1" dirty="0">
                          <a:solidFill>
                            <a:schemeClr val="tx1"/>
                          </a:solidFill>
                          <a:latin typeface="IBM Plex Sans" panose="020B0503050203000203" pitchFamily="34" charset="0"/>
                        </a:rPr>
                        <a:t>POC Showcase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err="1">
                          <a:solidFill>
                            <a:schemeClr val="tx1"/>
                          </a:solidFill>
                          <a:latin typeface="IBM Plex Sans" panose="020B0503050203000203" pitchFamily="34" charset="0"/>
                        </a:rPr>
                        <a:t>Nijesh</a:t>
                      </a:r>
                      <a:r>
                        <a:rPr lang="en-US" sz="1200" dirty="0">
                          <a:solidFill>
                            <a:schemeClr val="tx1"/>
                          </a:solidFill>
                          <a:latin typeface="IBM Plex Sans" panose="020B0503050203000203" pitchFamily="34" charset="0"/>
                        </a:rPr>
                        <a:t>, Eddy, Ashutosh, Tian </a:t>
                      </a:r>
                      <a:r>
                        <a:rPr lang="en-US" sz="1200" dirty="0" err="1">
                          <a:solidFill>
                            <a:schemeClr val="tx1"/>
                          </a:solidFill>
                          <a:latin typeface="IBM Plex Sans" panose="020B0503050203000203" pitchFamily="34" charset="0"/>
                        </a:rPr>
                        <a:t>Huat</a:t>
                      </a:r>
                      <a:r>
                        <a:rPr lang="en-US" sz="1200" dirty="0">
                          <a:solidFill>
                            <a:schemeClr val="tx1"/>
                          </a:solidFill>
                          <a:latin typeface="IBM Plex Sans" panose="020B0503050203000203" pitchFamily="34" charset="0"/>
                        </a:rPr>
                        <a:t>, Sunny</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4514485"/>
                  </a:ext>
                </a:extLst>
              </a:tr>
              <a:tr h="452285">
                <a:tc>
                  <a:txBody>
                    <a:bodyPr/>
                    <a:lstStyle/>
                    <a:p>
                      <a:pPr marL="0" algn="l" defTabSz="685800" rtl="0" eaLnBrk="1" latinLnBrk="0" hangingPunct="1"/>
                      <a:endParaRPr lang="en-US" sz="1200" b="1" kern="1200" dirty="0">
                        <a:solidFill>
                          <a:schemeClr val="tx1"/>
                        </a:solidFill>
                        <a:latin typeface="IBM Plex Sans" panose="020B0503050203000203" pitchFamily="34" charset="0"/>
                        <a:ea typeface="+mn-ea"/>
                        <a:cs typeface="+mn-cs"/>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IBM Plex Sans" panose="020B0503050203000203" pitchFamily="34"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2719371"/>
                  </a:ext>
                </a:extLst>
              </a:tr>
              <a:tr h="452285">
                <a:tc>
                  <a:txBody>
                    <a:bodyPr/>
                    <a:lstStyle/>
                    <a:p>
                      <a:pPr marL="0" algn="l" defTabSz="685800" rtl="0" eaLnBrk="1" latinLnBrk="0" hangingPunct="1"/>
                      <a:endParaRPr lang="en-US" sz="1200" b="1" kern="1200" dirty="0">
                        <a:solidFill>
                          <a:schemeClr val="tx1"/>
                        </a:solidFill>
                        <a:latin typeface="IBM Plex Sans" panose="020B0503050203000203" pitchFamily="34" charset="0"/>
                        <a:ea typeface="+mn-ea"/>
                        <a:cs typeface="+mn-cs"/>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IBM Plex Sans" panose="020B0503050203000203" pitchFamily="34"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680383"/>
                  </a:ext>
                </a:extLst>
              </a:tr>
            </a:tbl>
          </a:graphicData>
        </a:graphic>
      </p:graphicFrame>
      <p:sp>
        <p:nvSpPr>
          <p:cNvPr id="3" name="Title 2">
            <a:extLst>
              <a:ext uri="{FF2B5EF4-FFF2-40B4-BE49-F238E27FC236}">
                <a16:creationId xmlns:a16="http://schemas.microsoft.com/office/drawing/2014/main" id="{C56CB999-A187-9A8B-0038-33E5C81374E0}"/>
              </a:ext>
            </a:extLst>
          </p:cNvPr>
          <p:cNvSpPr>
            <a:spLocks noGrp="1"/>
          </p:cNvSpPr>
          <p:nvPr>
            <p:ph type="title"/>
          </p:nvPr>
        </p:nvSpPr>
        <p:spPr/>
        <p:txBody>
          <a:bodyPr/>
          <a:lstStyle/>
          <a:p>
            <a:r>
              <a:rPr lang="en-US" dirty="0"/>
              <a:t>Roles and Responsibilities (To be discussed)</a:t>
            </a:r>
          </a:p>
        </p:txBody>
      </p:sp>
    </p:spTree>
    <p:extLst>
      <p:ext uri="{BB962C8B-B14F-4D97-AF65-F5344CB8AC3E}">
        <p14:creationId xmlns:p14="http://schemas.microsoft.com/office/powerpoint/2010/main" val="2599128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316F79-349D-1763-C7A7-ABAADA8682ED}"/>
              </a:ext>
            </a:extLst>
          </p:cNvPr>
          <p:cNvSpPr>
            <a:spLocks noGrp="1"/>
          </p:cNvSpPr>
          <p:nvPr>
            <p:ph idx="1"/>
          </p:nvPr>
        </p:nvSpPr>
        <p:spPr/>
        <p:txBody>
          <a:bodyPr/>
          <a:lstStyle/>
          <a:p>
            <a:pPr>
              <a:buFont typeface="+mj-lt"/>
              <a:buAutoNum type="arabicPeriod"/>
            </a:pPr>
            <a:r>
              <a:rPr lang="en-SG" dirty="0"/>
              <a:t>Select </a:t>
            </a:r>
            <a:r>
              <a:rPr lang="en-SG" b="1" dirty="0"/>
              <a:t>Virtualization &gt; Data sources</a:t>
            </a:r>
            <a:r>
              <a:rPr lang="en-SG" dirty="0"/>
              <a:t> from the side menu.</a:t>
            </a:r>
            <a:br>
              <a:rPr lang="en-SG" dirty="0"/>
            </a:br>
            <a:br>
              <a:rPr lang="en-SG" dirty="0"/>
            </a:br>
            <a:r>
              <a:rPr lang="en-SG" dirty="0"/>
              <a:t>Click </a:t>
            </a:r>
            <a:r>
              <a:rPr lang="en-SG" b="1" dirty="0"/>
              <a:t>Add connection +</a:t>
            </a:r>
            <a:r>
              <a:rPr lang="en-SG" dirty="0"/>
              <a:t> in the upper-right corner and then select </a:t>
            </a:r>
            <a:r>
              <a:rPr lang="en-SG" b="1" dirty="0"/>
              <a:t>Existing platform connection</a:t>
            </a:r>
            <a:r>
              <a:rPr lang="en-SG" dirty="0"/>
              <a:t>.</a:t>
            </a:r>
          </a:p>
          <a:p>
            <a:pPr>
              <a:buFont typeface="+mj-lt"/>
              <a:buAutoNum type="arabicPeriod"/>
            </a:pPr>
            <a:r>
              <a:rPr lang="en-SG" dirty="0"/>
              <a:t>When prompted with the </a:t>
            </a:r>
            <a:r>
              <a:rPr lang="en-SG" b="1" dirty="0"/>
              <a:t>Confirm to continue</a:t>
            </a:r>
            <a:r>
              <a:rPr lang="en-SG" dirty="0"/>
              <a:t> pop-up message, click </a:t>
            </a:r>
            <a:r>
              <a:rPr lang="en-SG" b="1" dirty="0"/>
              <a:t>Confirm</a:t>
            </a:r>
            <a:r>
              <a:rPr lang="en-SG" dirty="0"/>
              <a:t>.</a:t>
            </a:r>
          </a:p>
          <a:p>
            <a:pPr>
              <a:buFont typeface="+mj-lt"/>
              <a:buAutoNum type="arabicPeriod"/>
            </a:pPr>
            <a:r>
              <a:rPr lang="en-SG" dirty="0"/>
              <a:t>Select the radio button for the </a:t>
            </a:r>
            <a:r>
              <a:rPr lang="en-SG" b="1" dirty="0"/>
              <a:t>Data Warehouse</a:t>
            </a:r>
            <a:r>
              <a:rPr lang="en-SG" dirty="0"/>
              <a:t> (IBM Db2 Warehouse) connection.</a:t>
            </a:r>
          </a:p>
          <a:p>
            <a:pPr>
              <a:buFont typeface="+mj-lt"/>
              <a:buAutoNum type="arabicPeriod"/>
            </a:pPr>
            <a:r>
              <a:rPr lang="en-SG" dirty="0"/>
              <a:t>Click </a:t>
            </a:r>
            <a:r>
              <a:rPr lang="en-SG" b="1" dirty="0"/>
              <a:t>Add</a:t>
            </a:r>
            <a:r>
              <a:rPr lang="en-SG" dirty="0"/>
              <a:t>.</a:t>
            </a:r>
            <a:br>
              <a:rPr lang="en-SG" dirty="0"/>
            </a:br>
            <a:br>
              <a:rPr lang="en-SG" dirty="0"/>
            </a:br>
            <a:r>
              <a:rPr lang="en-SG" dirty="0"/>
              <a:t>Data sources:</a:t>
            </a:r>
          </a:p>
          <a:p>
            <a:pPr marL="285750" indent="-285750">
              <a:buFont typeface="Arial" panose="020B0604020202020204" pitchFamily="34" charset="0"/>
              <a:buChar char="•"/>
            </a:pPr>
            <a:r>
              <a:rPr lang="en-SG" b="1" dirty="0"/>
              <a:t>Show PostgreSQL Data Source</a:t>
            </a:r>
          </a:p>
          <a:p>
            <a:pPr marL="285750" indent="-285750">
              <a:buFont typeface="Arial" panose="020B0604020202020204" pitchFamily="34" charset="0"/>
              <a:buChar char="•"/>
            </a:pPr>
            <a:r>
              <a:rPr lang="en-SG" b="1" dirty="0"/>
              <a:t>Show Amazon S3 Data Source</a:t>
            </a:r>
          </a:p>
          <a:p>
            <a:pPr marL="285750" indent="-285750">
              <a:buFont typeface="Arial" panose="020B0604020202020204" pitchFamily="34" charset="0"/>
              <a:buChar char="•"/>
            </a:pPr>
            <a:r>
              <a:rPr lang="en-SG" b="1" dirty="0"/>
              <a:t>Show constellation view</a:t>
            </a:r>
          </a:p>
          <a:p>
            <a:endParaRPr lang="en-SG" b="1" dirty="0"/>
          </a:p>
          <a:p>
            <a:r>
              <a:rPr lang="en-SG" dirty="0"/>
              <a:t>A remote connector enables the virtualization of data </a:t>
            </a:r>
            <a:br>
              <a:rPr lang="en-SG" dirty="0"/>
            </a:br>
            <a:r>
              <a:rPr lang="en-SG" dirty="0"/>
              <a:t>that is stored on a file system or a remote data source </a:t>
            </a:r>
            <a:br>
              <a:rPr lang="en-SG" dirty="0"/>
            </a:br>
            <a:r>
              <a:rPr lang="en-SG" dirty="0"/>
              <a:t>that is not directly accessible by Watson Query.</a:t>
            </a:r>
            <a:endParaRPr lang="en-US" dirty="0"/>
          </a:p>
        </p:txBody>
      </p:sp>
      <p:sp>
        <p:nvSpPr>
          <p:cNvPr id="3" name="Title 2">
            <a:extLst>
              <a:ext uri="{FF2B5EF4-FFF2-40B4-BE49-F238E27FC236}">
                <a16:creationId xmlns:a16="http://schemas.microsoft.com/office/drawing/2014/main" id="{79F5BEE8-0655-8CC9-BD9A-BCE0E95718A3}"/>
              </a:ext>
            </a:extLst>
          </p:cNvPr>
          <p:cNvSpPr>
            <a:spLocks noGrp="1"/>
          </p:cNvSpPr>
          <p:nvPr>
            <p:ph type="title"/>
          </p:nvPr>
        </p:nvSpPr>
        <p:spPr/>
        <p:txBody>
          <a:bodyPr/>
          <a:lstStyle/>
          <a:p>
            <a:r>
              <a:rPr lang="en-SG" b="1" dirty="0"/>
              <a:t>Define Data Sources</a:t>
            </a:r>
            <a:br>
              <a:rPr lang="en-SG" b="1" dirty="0"/>
            </a:b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E51E4CDC-32C0-43FE-0FC0-1C6113C7A79F}"/>
              </a:ext>
            </a:extLst>
          </p:cNvPr>
          <p:cNvPicPr>
            <a:picLocks noChangeAspect="1"/>
          </p:cNvPicPr>
          <p:nvPr/>
        </p:nvPicPr>
        <p:blipFill>
          <a:blip r:embed="rId2"/>
          <a:stretch>
            <a:fillRect/>
          </a:stretch>
        </p:blipFill>
        <p:spPr>
          <a:xfrm>
            <a:off x="5925972" y="2950073"/>
            <a:ext cx="5236640" cy="3280787"/>
          </a:xfrm>
          <a:prstGeom prst="rect">
            <a:avLst/>
          </a:prstGeom>
        </p:spPr>
      </p:pic>
    </p:spTree>
    <p:extLst>
      <p:ext uri="{BB962C8B-B14F-4D97-AF65-F5344CB8AC3E}">
        <p14:creationId xmlns:p14="http://schemas.microsoft.com/office/powerpoint/2010/main" val="1598502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17FFEE-A7AC-5263-7CC4-7C2BA0F814B6}"/>
              </a:ext>
            </a:extLst>
          </p:cNvPr>
          <p:cNvSpPr>
            <a:spLocks noGrp="1"/>
          </p:cNvSpPr>
          <p:nvPr>
            <p:ph idx="1"/>
          </p:nvPr>
        </p:nvSpPr>
        <p:spPr/>
        <p:txBody>
          <a:bodyPr/>
          <a:lstStyle/>
          <a:p>
            <a:r>
              <a:rPr lang="en-SG" dirty="0"/>
              <a:t>Rather than you manually searching through the database data source – looking for tables across the many schemas in a Db2 or Oracle database, for instance – it will automatically scan the database (based on the permissions of the user used for the connection) and present the data objects found to you. You can then choose to create virtual tables as needed, based on the objects listed.</a:t>
            </a:r>
          </a:p>
          <a:p>
            <a:pPr>
              <a:buFont typeface="+mj-lt"/>
              <a:buAutoNum type="arabicPeriod"/>
            </a:pPr>
            <a:r>
              <a:rPr lang="en-SG" dirty="0"/>
              <a:t>Select </a:t>
            </a:r>
            <a:r>
              <a:rPr lang="en-SG" b="1" dirty="0"/>
              <a:t>Virtualization &gt; Virtualize</a:t>
            </a:r>
            <a:r>
              <a:rPr lang="en-SG" dirty="0"/>
              <a:t> from the side menu. </a:t>
            </a:r>
            <a:r>
              <a:rPr lang="en-SG" b="1" dirty="0"/>
              <a:t>Click list</a:t>
            </a:r>
            <a:endParaRPr lang="en-SG" dirty="0"/>
          </a:p>
          <a:p>
            <a:r>
              <a:rPr lang="en-SG" dirty="0"/>
              <a:t>Hundreds of tables are listed. Where did all these tables come from? Watson Query discovered them from your database connections!</a:t>
            </a:r>
          </a:p>
          <a:p>
            <a:r>
              <a:rPr lang="en-SG" dirty="0"/>
              <a:t>In the </a:t>
            </a:r>
            <a:r>
              <a:rPr lang="en-SG" b="1" dirty="0"/>
              <a:t>Filter by</a:t>
            </a:r>
            <a:r>
              <a:rPr lang="en-SG" dirty="0"/>
              <a:t> bar, click on the </a:t>
            </a:r>
            <a:r>
              <a:rPr lang="en-SG" b="1" dirty="0"/>
              <a:t>Source type</a:t>
            </a:r>
            <a:r>
              <a:rPr lang="en-SG" dirty="0"/>
              <a:t>, </a:t>
            </a:r>
            <a:r>
              <a:rPr lang="en-SG" b="1" dirty="0"/>
              <a:t>Database</a:t>
            </a:r>
            <a:r>
              <a:rPr lang="en-SG" dirty="0"/>
              <a:t>, and </a:t>
            </a:r>
            <a:r>
              <a:rPr lang="en-SG" b="1" dirty="0"/>
              <a:t>Schema</a:t>
            </a:r>
            <a:r>
              <a:rPr lang="en-SG" dirty="0"/>
              <a:t> dropdown selection menus to get a feel for the type of filtering that can be done.</a:t>
            </a:r>
          </a:p>
          <a:p>
            <a:r>
              <a:rPr lang="en-SG" dirty="0"/>
              <a:t>In the </a:t>
            </a:r>
            <a:r>
              <a:rPr lang="en-SG" b="1" dirty="0"/>
              <a:t>Find tables by name, schema, column, or business term</a:t>
            </a:r>
            <a:r>
              <a:rPr lang="en-SG" dirty="0"/>
              <a:t> search field, enter </a:t>
            </a:r>
            <a:r>
              <a:rPr lang="en-SG" b="1" dirty="0"/>
              <a:t>CUSTOMER</a:t>
            </a:r>
            <a:r>
              <a:rPr lang="en-SG" dirty="0"/>
              <a:t>.</a:t>
            </a:r>
          </a:p>
          <a:p>
            <a:r>
              <a:rPr lang="en-SG" dirty="0"/>
              <a:t>Check the boxes for both the </a:t>
            </a:r>
            <a:r>
              <a:rPr lang="en-SG" b="1" dirty="0"/>
              <a:t>CUSTOMER</a:t>
            </a:r>
            <a:r>
              <a:rPr lang="en-SG" dirty="0"/>
              <a:t> and </a:t>
            </a:r>
            <a:r>
              <a:rPr lang="en-SG" b="1" dirty="0"/>
              <a:t>CUSTOMER_LOYALTY</a:t>
            </a:r>
            <a:r>
              <a:rPr lang="en-SG" dirty="0"/>
              <a:t> tables.</a:t>
            </a:r>
          </a:p>
          <a:p>
            <a:r>
              <a:rPr lang="en-SG" b="1" dirty="0"/>
              <a:t>Note:</a:t>
            </a:r>
            <a:r>
              <a:rPr lang="en-SG" dirty="0"/>
              <a:t> The auto-discovery operation may take a minute or two to complete and so you might not see both of these tables listed initially. You may also see pop-up messages saying things like </a:t>
            </a:r>
            <a:r>
              <a:rPr lang="en-SG" i="1" dirty="0"/>
              <a:t>"Tables were added or updated. Click Reload to load the tables."</a:t>
            </a:r>
            <a:r>
              <a:rPr lang="en-SG" dirty="0"/>
              <a:t> and </a:t>
            </a:r>
            <a:r>
              <a:rPr lang="en-SG" i="1" dirty="0"/>
              <a:t>"All listed tables are loaded: Click Refresh to update the list."</a:t>
            </a:r>
            <a:r>
              <a:rPr lang="en-SG" dirty="0"/>
              <a:t> Click to reload and refresh as needed and both of these tables should eventually show up.</a:t>
            </a:r>
          </a:p>
          <a:p>
            <a:r>
              <a:rPr lang="en-SG" dirty="0"/>
              <a:t>Click </a:t>
            </a:r>
            <a:r>
              <a:rPr lang="en-SG" b="1" dirty="0"/>
              <a:t>Add to cart</a:t>
            </a:r>
            <a:r>
              <a:rPr lang="en-SG" dirty="0"/>
              <a:t>.</a:t>
            </a:r>
          </a:p>
          <a:p>
            <a:r>
              <a:rPr lang="en-SG" dirty="0"/>
              <a:t>Click </a:t>
            </a:r>
            <a:r>
              <a:rPr lang="en-SG" b="1" dirty="0"/>
              <a:t>View cart (2)</a:t>
            </a:r>
            <a:r>
              <a:rPr lang="en-SG" dirty="0"/>
              <a:t> (the “2” represents the two tables that you added to the cart) to advance to the </a:t>
            </a:r>
            <a:r>
              <a:rPr lang="en-SG" b="1" dirty="0"/>
              <a:t>Review cart and virtualize tables</a:t>
            </a:r>
            <a:r>
              <a:rPr lang="en-SG" dirty="0"/>
              <a:t> page.</a:t>
            </a:r>
          </a:p>
          <a:p>
            <a:r>
              <a:rPr lang="en-SG" dirty="0"/>
              <a:t>Watson Query gives clients the flexibility to customize virtual tables based on their needs. For example, on this </a:t>
            </a:r>
            <a:r>
              <a:rPr lang="en-SG" b="1" dirty="0"/>
              <a:t>Review cart and virtualize tables</a:t>
            </a:r>
            <a:r>
              <a:rPr lang="en-SG" dirty="0"/>
              <a:t> page, you can choose to rename the schema and/or table names, as well as remove columns or change the name and type of columns within the tables. For this lab, leave the schema and table names as they are. The source of the schema name (which is unique to you) will be explained later in the lab.</a:t>
            </a:r>
          </a:p>
        </p:txBody>
      </p:sp>
      <p:sp>
        <p:nvSpPr>
          <p:cNvPr id="3" name="Title 2">
            <a:extLst>
              <a:ext uri="{FF2B5EF4-FFF2-40B4-BE49-F238E27FC236}">
                <a16:creationId xmlns:a16="http://schemas.microsoft.com/office/drawing/2014/main" id="{409D27D6-CD51-17F7-0E75-BD31870833DA}"/>
              </a:ext>
            </a:extLst>
          </p:cNvPr>
          <p:cNvSpPr>
            <a:spLocks noGrp="1"/>
          </p:cNvSpPr>
          <p:nvPr>
            <p:ph type="title"/>
          </p:nvPr>
        </p:nvSpPr>
        <p:spPr/>
        <p:txBody>
          <a:bodyPr/>
          <a:lstStyle/>
          <a:p>
            <a:r>
              <a:rPr lang="en-US" b="1" dirty="0"/>
              <a:t>Virtualize data</a:t>
            </a:r>
          </a:p>
        </p:txBody>
      </p:sp>
    </p:spTree>
    <p:extLst>
      <p:ext uri="{BB962C8B-B14F-4D97-AF65-F5344CB8AC3E}">
        <p14:creationId xmlns:p14="http://schemas.microsoft.com/office/powerpoint/2010/main" val="2940523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03F1B9-DBD3-C948-2831-399A9F5556CE}"/>
              </a:ext>
            </a:extLst>
          </p:cNvPr>
          <p:cNvSpPr>
            <a:spLocks noGrp="1"/>
          </p:cNvSpPr>
          <p:nvPr>
            <p:ph idx="1"/>
          </p:nvPr>
        </p:nvSpPr>
        <p:spPr/>
        <p:txBody>
          <a:bodyPr/>
          <a:lstStyle/>
          <a:p>
            <a:pPr marL="233363" indent="-233363">
              <a:buFont typeface="Arial" panose="020B0604020202020204" pitchFamily="34" charset="0"/>
              <a:buChar char="•"/>
            </a:pPr>
            <a:r>
              <a:rPr lang="en-SG" sz="1200" b="1" dirty="0"/>
              <a:t>CUSTOMER:</a:t>
            </a:r>
            <a:r>
              <a:rPr lang="en-SG" sz="1200" dirty="0"/>
              <a:t> Main customer details, including name, address, and credit card information. This table is hosted in a Db2 Warehouse relational database.</a:t>
            </a:r>
          </a:p>
          <a:p>
            <a:pPr marL="233363" indent="-233363">
              <a:buFont typeface="Arial" panose="020B0604020202020204" pitchFamily="34" charset="0"/>
              <a:buChar char="•"/>
            </a:pPr>
            <a:r>
              <a:rPr lang="en-SG" sz="1200" b="1" dirty="0"/>
              <a:t>CUSTOMER_LOYALTY:</a:t>
            </a:r>
            <a:r>
              <a:rPr lang="en-SG" sz="1200" dirty="0"/>
              <a:t> Customer loyalty and sales information from 2016 onward. This table is hosted in a PostgreSQL relational database.</a:t>
            </a:r>
          </a:p>
          <a:p>
            <a:pPr marL="233363" indent="-233363">
              <a:buFont typeface="Arial" panose="020B0604020202020204" pitchFamily="34" charset="0"/>
              <a:buChar char="•"/>
            </a:pPr>
            <a:r>
              <a:rPr lang="en-SG" sz="1200" b="1" dirty="0"/>
              <a:t>CUSTOMER_LOYALTY_HISTORY:</a:t>
            </a:r>
            <a:r>
              <a:rPr lang="en-SG" sz="1200" dirty="0"/>
              <a:t> Archived customer loyalty information from 2010-2015. This data is stored in a CSV file on Amazon S3 object storage.</a:t>
            </a:r>
          </a:p>
          <a:p>
            <a:pPr marL="233363" indent="-233363">
              <a:buFont typeface="Arial" panose="020B0604020202020204" pitchFamily="34" charset="0"/>
              <a:buChar char="•"/>
            </a:pPr>
            <a:endParaRPr lang="en-SG" sz="1200" dirty="0"/>
          </a:p>
          <a:p>
            <a:pPr marL="233363" indent="-233363">
              <a:buFont typeface="Arial" panose="020B0604020202020204" pitchFamily="34" charset="0"/>
              <a:buChar char="•"/>
            </a:pPr>
            <a:r>
              <a:rPr lang="en-SG" sz="1200" dirty="0"/>
              <a:t>Select </a:t>
            </a:r>
            <a:r>
              <a:rPr lang="en-SG" sz="1200" b="1" dirty="0"/>
              <a:t>Virtualization &gt; Virtualize</a:t>
            </a:r>
            <a:r>
              <a:rPr lang="en-SG" sz="1200" dirty="0"/>
              <a:t> from the side menu.</a:t>
            </a:r>
          </a:p>
          <a:p>
            <a:pPr marL="274638" indent="-41275"/>
            <a:r>
              <a:rPr lang="en-SG" sz="1200" dirty="0"/>
              <a:t>In the </a:t>
            </a:r>
            <a:r>
              <a:rPr lang="en-SG" sz="1200" b="1" dirty="0"/>
              <a:t>Find tables by name, schema, column, or business term</a:t>
            </a:r>
            <a:r>
              <a:rPr lang="en-SG" sz="1200" dirty="0"/>
              <a:t> search field, enter </a:t>
            </a:r>
            <a:r>
              <a:rPr lang="en-SG" sz="1200" b="1" dirty="0"/>
              <a:t>CUSTOMER</a:t>
            </a:r>
            <a:r>
              <a:rPr lang="en-SG" sz="1200" dirty="0"/>
              <a:t>.</a:t>
            </a:r>
          </a:p>
          <a:p>
            <a:pPr marL="274638" indent="-41275"/>
            <a:r>
              <a:rPr lang="en-SG" sz="1200" dirty="0"/>
              <a:t>Check the boxes for both the </a:t>
            </a:r>
            <a:r>
              <a:rPr lang="en-SG" sz="1200" b="1" dirty="0"/>
              <a:t>CUSTOMER</a:t>
            </a:r>
            <a:r>
              <a:rPr lang="en-SG" sz="1200" dirty="0"/>
              <a:t> and </a:t>
            </a:r>
            <a:r>
              <a:rPr lang="en-SG" sz="1200" b="1" dirty="0"/>
              <a:t>CUSTOMER_LOYALTY</a:t>
            </a:r>
            <a:r>
              <a:rPr lang="en-SG" sz="1200" dirty="0"/>
              <a:t> tables.</a:t>
            </a:r>
          </a:p>
          <a:p>
            <a:pPr marL="274638" indent="-41275"/>
            <a:endParaRPr lang="en-SG" sz="1200" dirty="0"/>
          </a:p>
          <a:p>
            <a:pPr marL="171450" indent="-171450">
              <a:buFont typeface="Arial" panose="020B0604020202020204" pitchFamily="34" charset="0"/>
              <a:buChar char="•"/>
            </a:pPr>
            <a:r>
              <a:rPr lang="en-SG" sz="1200" dirty="0"/>
              <a:t> Click </a:t>
            </a:r>
            <a:r>
              <a:rPr lang="en-SG" sz="1200" b="1" dirty="0"/>
              <a:t>Add to cart</a:t>
            </a:r>
            <a:r>
              <a:rPr lang="en-SG" sz="1200" dirty="0"/>
              <a:t>.</a:t>
            </a:r>
          </a:p>
          <a:p>
            <a:pPr marL="171450" indent="-171450">
              <a:buFont typeface="Arial" panose="020B0604020202020204" pitchFamily="34" charset="0"/>
              <a:buChar char="•"/>
            </a:pPr>
            <a:r>
              <a:rPr lang="en-SG" sz="1200" dirty="0"/>
              <a:t>Click </a:t>
            </a:r>
            <a:r>
              <a:rPr lang="en-SG" sz="1200" b="1" dirty="0"/>
              <a:t>View cart (2)</a:t>
            </a:r>
            <a:r>
              <a:rPr lang="en-SG" sz="1200" dirty="0"/>
              <a:t> (the “2” represents the two tables that you added to the cart) to advance to the </a:t>
            </a:r>
            <a:r>
              <a:rPr lang="en-SG" sz="1200" b="1" dirty="0"/>
              <a:t>Review cart and virtualize tables</a:t>
            </a:r>
            <a:r>
              <a:rPr lang="en-SG" sz="1200" dirty="0"/>
              <a:t> page.</a:t>
            </a:r>
          </a:p>
          <a:p>
            <a:pPr marL="171450" indent="-171450">
              <a:buFont typeface="Arial" panose="020B0604020202020204" pitchFamily="34" charset="0"/>
              <a:buChar char="•"/>
            </a:pPr>
            <a:r>
              <a:rPr lang="en-SG" sz="1200" dirty="0"/>
              <a:t>Within the </a:t>
            </a:r>
            <a:r>
              <a:rPr lang="en-SG" sz="1200" b="1" dirty="0"/>
              <a:t>Objects to be virtualized</a:t>
            </a:r>
            <a:r>
              <a:rPr lang="en-SG" sz="1200" dirty="0"/>
              <a:t> section, click the </a:t>
            </a:r>
            <a:r>
              <a:rPr lang="en-SG" sz="1200" b="1" dirty="0"/>
              <a:t>vertical ellipsis</a:t>
            </a:r>
            <a:r>
              <a:rPr lang="en-SG" sz="1200" dirty="0"/>
              <a:t> at the right side of the row for the </a:t>
            </a:r>
            <a:r>
              <a:rPr lang="en-SG" sz="1200" b="1" dirty="0"/>
              <a:t>CUSTOMER</a:t>
            </a:r>
            <a:r>
              <a:rPr lang="en-SG" sz="1200" dirty="0"/>
              <a:t> table and select </a:t>
            </a:r>
            <a:r>
              <a:rPr lang="en-SG" sz="1200" b="1" dirty="0"/>
              <a:t>Edit columns</a:t>
            </a:r>
            <a:r>
              <a:rPr lang="en-SG" sz="1200" dirty="0"/>
              <a:t>.</a:t>
            </a:r>
          </a:p>
          <a:p>
            <a:pPr marL="171450" indent="-171450">
              <a:buFont typeface="Arial" panose="020B0604020202020204" pitchFamily="34" charset="0"/>
              <a:buChar char="•"/>
            </a:pPr>
            <a:r>
              <a:rPr lang="en-SG" sz="1200" dirty="0"/>
              <a:t>Uncheck the rows associated with the </a:t>
            </a:r>
            <a:r>
              <a:rPr lang="en-SG" sz="1200" b="1" dirty="0"/>
              <a:t>GENDER</a:t>
            </a:r>
            <a:r>
              <a:rPr lang="en-SG" sz="1200" dirty="0"/>
              <a:t> and </a:t>
            </a:r>
            <a:r>
              <a:rPr lang="en-SG" sz="1200" b="1" dirty="0"/>
              <a:t>EDUCATION</a:t>
            </a:r>
            <a:r>
              <a:rPr lang="en-SG" sz="1200" dirty="0"/>
              <a:t> columns (these columns were chosen arbitrarily, simply as an example of how to do this).</a:t>
            </a:r>
          </a:p>
          <a:p>
            <a:pPr marL="171450" indent="-171450">
              <a:buFont typeface="Arial" panose="020B0604020202020204" pitchFamily="34" charset="0"/>
              <a:buChar char="•"/>
            </a:pPr>
            <a:r>
              <a:rPr lang="en-SG" sz="1200" dirty="0"/>
              <a:t>Click the </a:t>
            </a:r>
            <a:r>
              <a:rPr lang="en-SG" sz="1200" b="1" dirty="0"/>
              <a:t>Apply</a:t>
            </a:r>
            <a:r>
              <a:rPr lang="en-SG" sz="1200" dirty="0"/>
              <a:t> button in the upper-right corner.</a:t>
            </a:r>
          </a:p>
          <a:p>
            <a:pPr marL="171450" indent="-171450">
              <a:buFont typeface="Arial" panose="020B0604020202020204" pitchFamily="34" charset="0"/>
              <a:buChar char="•"/>
            </a:pPr>
            <a:r>
              <a:rPr lang="en-SG" sz="1200" dirty="0"/>
              <a:t>Unselect the </a:t>
            </a:r>
            <a:r>
              <a:rPr lang="en-SG" sz="1200" b="1" dirty="0"/>
              <a:t>Assign to project</a:t>
            </a:r>
            <a:r>
              <a:rPr lang="en-SG" sz="1200" dirty="0"/>
              <a:t> check box. By doing this, the table won't be added to any project, but it will be available in the </a:t>
            </a:r>
            <a:r>
              <a:rPr lang="en-SG" sz="1200" b="1" dirty="0"/>
              <a:t>Virtualized data</a:t>
            </a:r>
            <a:r>
              <a:rPr lang="en-SG" sz="1200" dirty="0"/>
              <a:t> section of the console (which you will see later).</a:t>
            </a:r>
          </a:p>
          <a:p>
            <a:pPr marL="171450" indent="-171450">
              <a:buFont typeface="Arial" panose="020B0604020202020204" pitchFamily="34" charset="0"/>
              <a:buChar char="•"/>
            </a:pPr>
            <a:r>
              <a:rPr lang="en-SG" sz="1200" dirty="0"/>
              <a:t>Click the </a:t>
            </a:r>
            <a:r>
              <a:rPr lang="en-SG" sz="1200" b="1" dirty="0"/>
              <a:t>Virtualize</a:t>
            </a:r>
            <a:r>
              <a:rPr lang="en-SG" sz="1200" dirty="0"/>
              <a:t> button in the upper-right corner.</a:t>
            </a:r>
          </a:p>
          <a:p>
            <a:pPr marL="171450" indent="-171450">
              <a:buFont typeface="Arial" panose="020B0604020202020204" pitchFamily="34" charset="0"/>
              <a:buChar char="•"/>
            </a:pPr>
            <a:r>
              <a:rPr lang="en-SG" sz="1200" dirty="0"/>
              <a:t>The virtualization process has started for the </a:t>
            </a:r>
            <a:r>
              <a:rPr lang="en-SG" sz="1200" b="1" dirty="0"/>
              <a:t>CUSTOMER</a:t>
            </a:r>
            <a:r>
              <a:rPr lang="en-SG" sz="1200" dirty="0"/>
              <a:t> and </a:t>
            </a:r>
            <a:r>
              <a:rPr lang="en-SG" sz="1200" b="1" dirty="0"/>
              <a:t>CUSTOMER_LOYALTY</a:t>
            </a:r>
            <a:r>
              <a:rPr lang="en-SG" sz="1200" dirty="0"/>
              <a:t> tables. Click </a:t>
            </a:r>
            <a:r>
              <a:rPr lang="en-SG" sz="1200" b="1" dirty="0"/>
              <a:t>Virtualize more data</a:t>
            </a:r>
            <a:r>
              <a:rPr lang="en-SG" sz="1200" dirty="0"/>
              <a:t>.</a:t>
            </a:r>
          </a:p>
          <a:p>
            <a:endParaRPr lang="en-SG" sz="1200" dirty="0"/>
          </a:p>
          <a:p>
            <a:pPr marL="233363" indent="-233363">
              <a:buFont typeface="Arial" panose="020B0604020202020204" pitchFamily="34" charset="0"/>
              <a:buChar char="•"/>
            </a:pPr>
            <a:endParaRPr lang="en-SG" sz="1200" dirty="0"/>
          </a:p>
          <a:p>
            <a:endParaRPr lang="en-US" dirty="0"/>
          </a:p>
        </p:txBody>
      </p:sp>
      <p:sp>
        <p:nvSpPr>
          <p:cNvPr id="3" name="Title 2">
            <a:extLst>
              <a:ext uri="{FF2B5EF4-FFF2-40B4-BE49-F238E27FC236}">
                <a16:creationId xmlns:a16="http://schemas.microsoft.com/office/drawing/2014/main" id="{FB94C315-5141-EE22-374F-9F4EB5C8EDEF}"/>
              </a:ext>
            </a:extLst>
          </p:cNvPr>
          <p:cNvSpPr>
            <a:spLocks noGrp="1"/>
          </p:cNvSpPr>
          <p:nvPr>
            <p:ph type="title"/>
          </p:nvPr>
        </p:nvSpPr>
        <p:spPr/>
        <p:txBody>
          <a:bodyPr/>
          <a:lstStyle/>
          <a:p>
            <a:r>
              <a:rPr lang="en-US" b="1" dirty="0"/>
              <a:t>Virtualize data</a:t>
            </a:r>
          </a:p>
        </p:txBody>
      </p:sp>
      <p:pic>
        <p:nvPicPr>
          <p:cNvPr id="5" name="Picture 4" descr="A screenshot of a computer&#10;&#10;Description automatically generated with medium confidence">
            <a:extLst>
              <a:ext uri="{FF2B5EF4-FFF2-40B4-BE49-F238E27FC236}">
                <a16:creationId xmlns:a16="http://schemas.microsoft.com/office/drawing/2014/main" id="{4B30461D-BF6D-7502-2B82-D3528A12E503}"/>
              </a:ext>
            </a:extLst>
          </p:cNvPr>
          <p:cNvPicPr>
            <a:picLocks noChangeAspect="1"/>
          </p:cNvPicPr>
          <p:nvPr/>
        </p:nvPicPr>
        <p:blipFill>
          <a:blip r:embed="rId2"/>
          <a:stretch>
            <a:fillRect/>
          </a:stretch>
        </p:blipFill>
        <p:spPr>
          <a:xfrm>
            <a:off x="7273636" y="2313367"/>
            <a:ext cx="3532909" cy="1698561"/>
          </a:xfrm>
          <a:prstGeom prst="rect">
            <a:avLst/>
          </a:prstGeom>
        </p:spPr>
      </p:pic>
    </p:spTree>
    <p:extLst>
      <p:ext uri="{BB962C8B-B14F-4D97-AF65-F5344CB8AC3E}">
        <p14:creationId xmlns:p14="http://schemas.microsoft.com/office/powerpoint/2010/main" val="3616817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F8BF9B-1954-58F8-7B4D-3E8E5C13D23D}"/>
              </a:ext>
            </a:extLst>
          </p:cNvPr>
          <p:cNvSpPr>
            <a:spLocks noGrp="1"/>
          </p:cNvSpPr>
          <p:nvPr>
            <p:ph idx="1"/>
          </p:nvPr>
        </p:nvSpPr>
        <p:spPr/>
        <p:txBody>
          <a:bodyPr/>
          <a:lstStyle/>
          <a:p>
            <a:r>
              <a:rPr lang="en-SG" dirty="0"/>
              <a:t>For files located in object storage, you start by selecting the endpoint URL and then work your way through the bucket and any folders as needed to locate the file(s) you want to virtualize as a table in Watson Query.</a:t>
            </a:r>
          </a:p>
          <a:p>
            <a:r>
              <a:rPr lang="en-SG" dirty="0"/>
              <a:t>Select the </a:t>
            </a:r>
            <a:r>
              <a:rPr lang="en-SG" b="1" dirty="0"/>
              <a:t>Files</a:t>
            </a:r>
            <a:r>
              <a:rPr lang="en-SG" dirty="0"/>
              <a:t> tab.</a:t>
            </a:r>
          </a:p>
          <a:p>
            <a:r>
              <a:rPr lang="en-SG" dirty="0"/>
              <a:t>Click the </a:t>
            </a:r>
            <a:r>
              <a:rPr lang="en-SG" b="1" dirty="0">
                <a:hlinkClick r:id="rId2"/>
              </a:rPr>
              <a:t>https://s3.us-east-2.amazonaws.com</a:t>
            </a:r>
            <a:r>
              <a:rPr lang="en-SG" dirty="0"/>
              <a:t> endpoint URL link</a:t>
            </a:r>
          </a:p>
          <a:p>
            <a:r>
              <a:rPr lang="en-SG" dirty="0"/>
              <a:t>Select the </a:t>
            </a:r>
            <a:r>
              <a:rPr lang="en-SG" b="1" dirty="0"/>
              <a:t>cpd-outcomes-s3</a:t>
            </a:r>
            <a:r>
              <a:rPr lang="en-SG" dirty="0"/>
              <a:t> bucket on the left</a:t>
            </a:r>
          </a:p>
          <a:p>
            <a:r>
              <a:rPr lang="en-SG" dirty="0"/>
              <a:t>Select the </a:t>
            </a:r>
            <a:r>
              <a:rPr lang="en-SG" b="1" dirty="0"/>
              <a:t>Customer</a:t>
            </a:r>
            <a:r>
              <a:rPr lang="en-SG" dirty="0"/>
              <a:t> folder.</a:t>
            </a:r>
          </a:p>
          <a:p>
            <a:r>
              <a:rPr lang="en-SG" dirty="0"/>
              <a:t>Select </a:t>
            </a:r>
            <a:r>
              <a:rPr lang="en-SG" b="1" dirty="0" err="1"/>
              <a:t>CUSTOMER_LOYALTY_HISTORY.csv</a:t>
            </a:r>
            <a:r>
              <a:rPr lang="en-SG" dirty="0"/>
              <a:t>.</a:t>
            </a:r>
          </a:p>
          <a:p>
            <a:r>
              <a:rPr lang="en-SG" dirty="0"/>
              <a:t>Click </a:t>
            </a:r>
            <a:r>
              <a:rPr lang="en-SG" b="1" dirty="0"/>
              <a:t>Add to cart</a:t>
            </a:r>
            <a:r>
              <a:rPr lang="en-SG" dirty="0"/>
              <a:t>.</a:t>
            </a:r>
          </a:p>
          <a:p>
            <a:r>
              <a:rPr lang="en-SG" dirty="0"/>
              <a:t>Click </a:t>
            </a:r>
            <a:r>
              <a:rPr lang="en-SG" b="1" dirty="0"/>
              <a:t>View cart (1)</a:t>
            </a:r>
            <a:r>
              <a:rPr lang="en-SG" dirty="0"/>
              <a:t>.</a:t>
            </a:r>
          </a:p>
          <a:p>
            <a:r>
              <a:rPr lang="en-SG" dirty="0"/>
              <a:t>Unselect the </a:t>
            </a:r>
            <a:r>
              <a:rPr lang="en-SG" b="1" dirty="0"/>
              <a:t>Assign to project</a:t>
            </a:r>
            <a:r>
              <a:rPr lang="en-SG" dirty="0"/>
              <a:t> check box. By doing this, the table won't be added to any project, but it will be available in the </a:t>
            </a:r>
            <a:r>
              <a:rPr lang="en-SG" b="1" dirty="0"/>
              <a:t>Virtualized data</a:t>
            </a:r>
            <a:r>
              <a:rPr lang="en-SG" dirty="0"/>
              <a:t> section of the console (which you will see later).</a:t>
            </a:r>
          </a:p>
          <a:p>
            <a:r>
              <a:rPr lang="en-SG" dirty="0"/>
              <a:t>Change the table name from </a:t>
            </a:r>
            <a:r>
              <a:rPr lang="en-SG" b="1" dirty="0" err="1"/>
              <a:t>CUSTOMER_LOYALTY_HISTORY_csv</a:t>
            </a:r>
            <a:r>
              <a:rPr lang="en-SG" dirty="0"/>
              <a:t> to </a:t>
            </a:r>
            <a:r>
              <a:rPr lang="en-SG" b="1" dirty="0"/>
              <a:t>CUSTOMER_LOYALTY_HISTORY</a:t>
            </a:r>
            <a:r>
              <a:rPr lang="en-SG" dirty="0"/>
              <a:t>.</a:t>
            </a:r>
          </a:p>
          <a:p>
            <a:r>
              <a:rPr lang="en-SG" dirty="0"/>
              <a:t>Click the </a:t>
            </a:r>
            <a:r>
              <a:rPr lang="en-SG" b="1" dirty="0"/>
              <a:t>vertical ellipsis</a:t>
            </a:r>
            <a:r>
              <a:rPr lang="en-SG" dirty="0"/>
              <a:t> at the right side of the row for the </a:t>
            </a:r>
            <a:r>
              <a:rPr lang="en-SG" b="1" dirty="0"/>
              <a:t>CUSTOMER_LOYALTY_HISTORY</a:t>
            </a:r>
            <a:r>
              <a:rPr lang="en-SG" dirty="0"/>
              <a:t> table and select </a:t>
            </a:r>
            <a:r>
              <a:rPr lang="en-SG" b="1" dirty="0"/>
              <a:t>Edit columns</a:t>
            </a:r>
            <a:r>
              <a:rPr lang="en-SG" dirty="0"/>
              <a:t>.</a:t>
            </a:r>
            <a:endParaRPr lang="en-US" dirty="0"/>
          </a:p>
        </p:txBody>
      </p:sp>
      <p:sp>
        <p:nvSpPr>
          <p:cNvPr id="3" name="Title 2">
            <a:extLst>
              <a:ext uri="{FF2B5EF4-FFF2-40B4-BE49-F238E27FC236}">
                <a16:creationId xmlns:a16="http://schemas.microsoft.com/office/drawing/2014/main" id="{EFEE8699-CF8C-8974-3F10-A37991A9B1D6}"/>
              </a:ext>
            </a:extLst>
          </p:cNvPr>
          <p:cNvSpPr>
            <a:spLocks noGrp="1"/>
          </p:cNvSpPr>
          <p:nvPr>
            <p:ph type="title"/>
          </p:nvPr>
        </p:nvSpPr>
        <p:spPr/>
        <p:txBody>
          <a:bodyPr/>
          <a:lstStyle/>
          <a:p>
            <a:r>
              <a:rPr lang="en-SG" b="1" dirty="0"/>
              <a:t>Virtualizing Data from Object Storage Files</a:t>
            </a:r>
            <a:br>
              <a:rPr lang="en-SG" b="1" dirty="0"/>
            </a:br>
            <a:endParaRPr lang="en-US" dirty="0"/>
          </a:p>
        </p:txBody>
      </p:sp>
    </p:spTree>
    <p:extLst>
      <p:ext uri="{BB962C8B-B14F-4D97-AF65-F5344CB8AC3E}">
        <p14:creationId xmlns:p14="http://schemas.microsoft.com/office/powerpoint/2010/main" val="1767300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D007E7-B06B-BCA5-5121-182942E03AA2}"/>
              </a:ext>
            </a:extLst>
          </p:cNvPr>
          <p:cNvSpPr>
            <a:spLocks noGrp="1"/>
          </p:cNvSpPr>
          <p:nvPr>
            <p:ph idx="1"/>
          </p:nvPr>
        </p:nvSpPr>
        <p:spPr>
          <a:xfrm>
            <a:off x="486823" y="6344165"/>
            <a:ext cx="11442921" cy="4574540"/>
          </a:xfrm>
        </p:spPr>
        <p:txBody>
          <a:bodyPr/>
          <a:lstStyle/>
          <a:p>
            <a:endParaRPr lang="en-US" dirty="0"/>
          </a:p>
        </p:txBody>
      </p:sp>
      <p:sp>
        <p:nvSpPr>
          <p:cNvPr id="3" name="Title 2">
            <a:extLst>
              <a:ext uri="{FF2B5EF4-FFF2-40B4-BE49-F238E27FC236}">
                <a16:creationId xmlns:a16="http://schemas.microsoft.com/office/drawing/2014/main" id="{AFF0F790-201F-C6C6-D4C8-EE0F1D88228D}"/>
              </a:ext>
            </a:extLst>
          </p:cNvPr>
          <p:cNvSpPr>
            <a:spLocks noGrp="1"/>
          </p:cNvSpPr>
          <p:nvPr>
            <p:ph type="title"/>
          </p:nvPr>
        </p:nvSpPr>
        <p:spPr/>
        <p:txBody>
          <a:bodyPr/>
          <a:lstStyle/>
          <a:p>
            <a:r>
              <a:rPr lang="en-SG" b="1" dirty="0"/>
              <a:t>Virtualizing Data from Object Storage Files</a:t>
            </a:r>
            <a:endParaRPr lang="en-US" dirty="0"/>
          </a:p>
        </p:txBody>
      </p:sp>
      <p:sp>
        <p:nvSpPr>
          <p:cNvPr id="4" name="Rectangle 1">
            <a:extLst>
              <a:ext uri="{FF2B5EF4-FFF2-40B4-BE49-F238E27FC236}">
                <a16:creationId xmlns:a16="http://schemas.microsoft.com/office/drawing/2014/main" id="{7793CC82-71EA-4E8E-345B-DAA72CFA10D9}"/>
              </a:ext>
            </a:extLst>
          </p:cNvPr>
          <p:cNvSpPr>
            <a:spLocks noChangeArrowheads="1"/>
          </p:cNvSpPr>
          <p:nvPr/>
        </p:nvSpPr>
        <p:spPr bwMode="auto">
          <a:xfrm>
            <a:off x="101533" y="1176186"/>
            <a:ext cx="10412081" cy="6771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Click the </a:t>
            </a:r>
            <a:r>
              <a:rPr kumimoji="0" lang="en-US" alt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vertical ellipsis</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the right side of the row for the </a:t>
            </a:r>
            <a:r>
              <a:rPr kumimoji="0" lang="en-US" alt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CUSTOMER_LOYALTY_HISTORY</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table and select </a:t>
            </a:r>
            <a:r>
              <a:rPr kumimoji="0" lang="en-US" alt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Edit columns</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40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1026" name="Picture 2">
            <a:extLst>
              <a:ext uri="{FF2B5EF4-FFF2-40B4-BE49-F238E27FC236}">
                <a16:creationId xmlns:a16="http://schemas.microsoft.com/office/drawing/2014/main" id="{000D1B25-4AEE-8B25-B2A3-6D5AD067E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67" y="1992827"/>
            <a:ext cx="5202782" cy="4332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775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9CCA72-A373-9E6B-0ACC-4BA0A8FB0B84}"/>
              </a:ext>
            </a:extLst>
          </p:cNvPr>
          <p:cNvSpPr>
            <a:spLocks noGrp="1"/>
          </p:cNvSpPr>
          <p:nvPr>
            <p:ph idx="1"/>
          </p:nvPr>
        </p:nvSpPr>
        <p:spPr/>
        <p:txBody>
          <a:bodyPr/>
          <a:lstStyle/>
          <a:p>
            <a:pPr>
              <a:buFont typeface="+mj-lt"/>
              <a:buAutoNum type="arabicPeriod" startAt="11"/>
            </a:pPr>
            <a:r>
              <a:rPr lang="en-SG" sz="1600" dirty="0"/>
              <a:t>When profiling the data, three columns may incorrectly be assigned the wrong type. Make the following changes to the columns listed (if they are not already assigned the </a:t>
            </a:r>
            <a:r>
              <a:rPr lang="en-SG" sz="1600" b="1" dirty="0"/>
              <a:t>Int</a:t>
            </a:r>
            <a:r>
              <a:rPr lang="en-SG" sz="1600" dirty="0"/>
              <a:t> (integer) type):</a:t>
            </a:r>
          </a:p>
          <a:p>
            <a:pPr>
              <a:buFont typeface="Arial" panose="020B0604020202020204" pitchFamily="34" charset="0"/>
              <a:buChar char="•"/>
            </a:pPr>
            <a:r>
              <a:rPr lang="en-SG" sz="1600" b="1" dirty="0"/>
              <a:t>QUANTITY_SOLD:</a:t>
            </a:r>
            <a:r>
              <a:rPr lang="en-SG" sz="1600" dirty="0"/>
              <a:t> Change type to </a:t>
            </a:r>
            <a:r>
              <a:rPr lang="en-SG" sz="1600" b="1" dirty="0"/>
              <a:t>INTEGER</a:t>
            </a:r>
            <a:endParaRPr lang="en-SG" sz="1600" dirty="0"/>
          </a:p>
          <a:p>
            <a:pPr>
              <a:buFont typeface="Arial" panose="020B0604020202020204" pitchFamily="34" charset="0"/>
              <a:buChar char="•"/>
            </a:pPr>
            <a:r>
              <a:rPr lang="en-SG" sz="1600" b="1" dirty="0"/>
              <a:t>SHIPPING_DAYS:</a:t>
            </a:r>
            <a:r>
              <a:rPr lang="en-SG" sz="1600" dirty="0"/>
              <a:t> Change type to </a:t>
            </a:r>
            <a:r>
              <a:rPr lang="en-SG" sz="1600" b="1" dirty="0"/>
              <a:t>INTEGER</a:t>
            </a:r>
            <a:endParaRPr lang="en-SG" sz="1600" dirty="0"/>
          </a:p>
          <a:p>
            <a:pPr>
              <a:buFont typeface="Arial" panose="020B0604020202020204" pitchFamily="34" charset="0"/>
              <a:buChar char="•"/>
            </a:pPr>
            <a:r>
              <a:rPr lang="en-SG" sz="1600" b="1" dirty="0"/>
              <a:t>SATISFACTION_RATING:</a:t>
            </a:r>
            <a:r>
              <a:rPr lang="en-SG" sz="1600" dirty="0"/>
              <a:t> Change type to </a:t>
            </a:r>
            <a:r>
              <a:rPr lang="en-SG" sz="1600" b="1" dirty="0"/>
              <a:t>INTEGER</a:t>
            </a:r>
            <a:endParaRPr lang="en-SG" sz="1600" dirty="0"/>
          </a:p>
          <a:p>
            <a:pPr>
              <a:buFont typeface="+mj-lt"/>
              <a:buAutoNum type="arabicPeriod" startAt="12"/>
            </a:pPr>
            <a:r>
              <a:rPr lang="en-SG" sz="1600" dirty="0"/>
              <a:t>Scroll up and click the </a:t>
            </a:r>
            <a:r>
              <a:rPr lang="en-SG" sz="1600" b="1" dirty="0"/>
              <a:t>Apply</a:t>
            </a:r>
            <a:r>
              <a:rPr lang="en-SG" sz="1600" dirty="0"/>
              <a:t> button in the upper-right corner.</a:t>
            </a:r>
          </a:p>
          <a:p>
            <a:pPr>
              <a:buFont typeface="+mj-lt"/>
              <a:buAutoNum type="arabicPeriod" startAt="12"/>
            </a:pPr>
            <a:r>
              <a:rPr lang="en-SG" sz="1600" dirty="0"/>
              <a:t>Back on the </a:t>
            </a:r>
            <a:r>
              <a:rPr lang="en-SG" sz="1600" b="1" dirty="0"/>
              <a:t>Review cart and virtualize tables</a:t>
            </a:r>
            <a:r>
              <a:rPr lang="en-SG" sz="1600" dirty="0"/>
              <a:t> screen, click the </a:t>
            </a:r>
            <a:r>
              <a:rPr lang="en-SG" sz="1600" b="1" dirty="0"/>
              <a:t>Virtualize</a:t>
            </a:r>
            <a:r>
              <a:rPr lang="en-SG" sz="1600" dirty="0"/>
              <a:t> button in the upper-right.</a:t>
            </a:r>
          </a:p>
          <a:p>
            <a:r>
              <a:rPr lang="en-SG" sz="1600" dirty="0"/>
              <a:t>14. The virtualization process has started for the </a:t>
            </a:r>
            <a:r>
              <a:rPr lang="en-SG" sz="1600" b="1" dirty="0"/>
              <a:t>CUSTOMER_LOYALTY_HISTORY</a:t>
            </a:r>
            <a:r>
              <a:rPr lang="en-SG" sz="1600" dirty="0"/>
              <a:t> table. Click </a:t>
            </a:r>
            <a:r>
              <a:rPr lang="en-SG" sz="1600" b="1" dirty="0"/>
              <a:t>Go to virtualized data</a:t>
            </a:r>
            <a:r>
              <a:rPr lang="en-SG" sz="1600" dirty="0"/>
              <a:t>.</a:t>
            </a:r>
          </a:p>
          <a:p>
            <a:r>
              <a:rPr lang="en-SG" sz="1600" dirty="0"/>
              <a:t>The three tables are now available for access through Watson Query (and have been published to the </a:t>
            </a:r>
            <a:r>
              <a:rPr lang="en-SG" sz="1600" dirty="0" err="1"/>
              <a:t>catalog</a:t>
            </a:r>
            <a:r>
              <a:rPr lang="en-SG" sz="1600" dirty="0"/>
              <a:t>). Virtual views can also be created "on top of" the virtual tables.</a:t>
            </a:r>
            <a:endParaRPr lang="en-US" sz="1600" dirty="0"/>
          </a:p>
        </p:txBody>
      </p:sp>
      <p:sp>
        <p:nvSpPr>
          <p:cNvPr id="3" name="Title 2">
            <a:extLst>
              <a:ext uri="{FF2B5EF4-FFF2-40B4-BE49-F238E27FC236}">
                <a16:creationId xmlns:a16="http://schemas.microsoft.com/office/drawing/2014/main" id="{8F2E1B56-3E90-7A85-134C-23B044BCD9B0}"/>
              </a:ext>
            </a:extLst>
          </p:cNvPr>
          <p:cNvSpPr>
            <a:spLocks noGrp="1"/>
          </p:cNvSpPr>
          <p:nvPr>
            <p:ph type="title"/>
          </p:nvPr>
        </p:nvSpPr>
        <p:spPr/>
        <p:txBody>
          <a:bodyPr/>
          <a:lstStyle/>
          <a:p>
            <a:r>
              <a:rPr lang="en-SG" b="1" dirty="0"/>
              <a:t>Virtualizing Data from Object Storage Files</a:t>
            </a:r>
            <a:endParaRPr lang="en-US" dirty="0"/>
          </a:p>
        </p:txBody>
      </p:sp>
    </p:spTree>
    <p:extLst>
      <p:ext uri="{BB962C8B-B14F-4D97-AF65-F5344CB8AC3E}">
        <p14:creationId xmlns:p14="http://schemas.microsoft.com/office/powerpoint/2010/main" val="262632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C6B4F5-4A00-4870-B929-EFD621A48F69}"/>
              </a:ext>
            </a:extLst>
          </p:cNvPr>
          <p:cNvSpPr>
            <a:spLocks noGrp="1"/>
          </p:cNvSpPr>
          <p:nvPr>
            <p:ph idx="1"/>
          </p:nvPr>
        </p:nvSpPr>
        <p:spPr/>
        <p:txBody>
          <a:bodyPr/>
          <a:lstStyle/>
          <a:p>
            <a:r>
              <a:rPr lang="en-SG" dirty="0"/>
              <a:t>In Watson Query, there are two options available for creating a view that joins tables (or other views) together. One approach is to use the graphical interface and the other is to create it manually by running a CREATE VIEW SQL statement. The graphical approach is very simple and intuitive, whereas the SQL approach is more flexible. A SQL statement allows for very specific filtering, the ability to join more than two tables at once, and more choices on the type of join used (inner join, left outer join, right outer join, full outer join, and so on).</a:t>
            </a:r>
          </a:p>
          <a:p>
            <a:endParaRPr lang="en-SG" dirty="0"/>
          </a:p>
          <a:p>
            <a:pPr>
              <a:buFont typeface="+mj-lt"/>
              <a:buAutoNum type="arabicPeriod"/>
            </a:pPr>
            <a:r>
              <a:rPr lang="en-SG" dirty="0"/>
              <a:t>Check the boxes for both the </a:t>
            </a:r>
            <a:r>
              <a:rPr lang="en-SG" b="1" dirty="0"/>
              <a:t>CUSTOMER</a:t>
            </a:r>
            <a:r>
              <a:rPr lang="en-SG" dirty="0"/>
              <a:t> and </a:t>
            </a:r>
            <a:r>
              <a:rPr lang="en-SG" b="1" dirty="0"/>
              <a:t>CUSTOMER_LOYALTY</a:t>
            </a:r>
            <a:r>
              <a:rPr lang="en-SG" dirty="0"/>
              <a:t> tables.</a:t>
            </a:r>
          </a:p>
          <a:p>
            <a:pPr>
              <a:buFont typeface="+mj-lt"/>
              <a:buAutoNum type="arabicPeriod"/>
            </a:pPr>
            <a:r>
              <a:rPr lang="en-SG" dirty="0"/>
              <a:t>Click </a:t>
            </a:r>
            <a:r>
              <a:rPr lang="en-SG" b="1" dirty="0"/>
              <a:t>Join</a:t>
            </a:r>
            <a:r>
              <a:rPr lang="en-SG" dirty="0"/>
              <a:t> on the right.</a:t>
            </a:r>
          </a:p>
          <a:p>
            <a:pPr>
              <a:buFont typeface="+mj-lt"/>
              <a:buAutoNum type="arabicPeriod" startAt="3"/>
            </a:pPr>
            <a:r>
              <a:rPr lang="en-SG" dirty="0"/>
              <a:t>Select the check box in the </a:t>
            </a:r>
            <a:r>
              <a:rPr lang="en-SG" b="1" dirty="0"/>
              <a:t>Column name</a:t>
            </a:r>
            <a:r>
              <a:rPr lang="en-SG" dirty="0"/>
              <a:t> header for the table on the left (which will select every column in the table).</a:t>
            </a:r>
          </a:p>
          <a:p>
            <a:pPr>
              <a:buFont typeface="+mj-lt"/>
              <a:buAutoNum type="arabicPeriod" startAt="3"/>
            </a:pPr>
            <a:r>
              <a:rPr lang="en-SG" dirty="0"/>
              <a:t>Select the check box in the </a:t>
            </a:r>
            <a:r>
              <a:rPr lang="en-SG" b="1" dirty="0"/>
              <a:t>Column name</a:t>
            </a:r>
            <a:r>
              <a:rPr lang="en-SG" dirty="0"/>
              <a:t> header for the table on the right (which will select every column in the table).</a:t>
            </a:r>
          </a:p>
          <a:p>
            <a:pPr>
              <a:buFont typeface="+mj-lt"/>
              <a:buAutoNum type="arabicPeriod" startAt="3"/>
            </a:pPr>
            <a:r>
              <a:rPr lang="en-SG" dirty="0"/>
              <a:t>Put your cursor focus on the </a:t>
            </a:r>
            <a:r>
              <a:rPr lang="en-SG" b="1" dirty="0"/>
              <a:t>LOYALTY_NBR</a:t>
            </a:r>
            <a:r>
              <a:rPr lang="en-SG" dirty="0"/>
              <a:t> row in the table on the left and click on it, without releasing the mouse button (nothing will happen yet).</a:t>
            </a:r>
          </a:p>
          <a:p>
            <a:pPr>
              <a:buFont typeface="+mj-lt"/>
              <a:buAutoNum type="arabicPeriod" startAt="3"/>
            </a:pPr>
            <a:r>
              <a:rPr lang="en-SG" dirty="0"/>
              <a:t>Holding the mouse button down, drag the connection line that appears when you start moving the cursor...</a:t>
            </a:r>
          </a:p>
          <a:p>
            <a:pPr>
              <a:buFont typeface="+mj-lt"/>
              <a:buAutoNum type="arabicPeriod" startAt="3"/>
            </a:pPr>
            <a:r>
              <a:rPr lang="en-SG" dirty="0"/>
              <a:t>... and connect the line to the </a:t>
            </a:r>
            <a:r>
              <a:rPr lang="en-SG" b="1" dirty="0"/>
              <a:t>LOYALTY_NBR</a:t>
            </a:r>
            <a:r>
              <a:rPr lang="en-SG" dirty="0"/>
              <a:t> row of the table on the right.</a:t>
            </a:r>
          </a:p>
          <a:p>
            <a:r>
              <a:rPr lang="en-SG" dirty="0"/>
              <a:t>A blue line will appear, connecting these two columns as the join key. Note the key icons that appear – they indicate that the join key is comprised of the </a:t>
            </a:r>
            <a:r>
              <a:rPr lang="en-SG" b="1" dirty="0"/>
              <a:t>LOYALTY_NBR</a:t>
            </a:r>
            <a:r>
              <a:rPr lang="en-SG" dirty="0"/>
              <a:t> columns in the two tables.</a:t>
            </a:r>
          </a:p>
          <a:p>
            <a:endParaRPr lang="en-US" dirty="0"/>
          </a:p>
        </p:txBody>
      </p:sp>
      <p:sp>
        <p:nvSpPr>
          <p:cNvPr id="3" name="Title 2">
            <a:extLst>
              <a:ext uri="{FF2B5EF4-FFF2-40B4-BE49-F238E27FC236}">
                <a16:creationId xmlns:a16="http://schemas.microsoft.com/office/drawing/2014/main" id="{962E11F1-1065-2BCF-F4D3-1465AD0FACFE}"/>
              </a:ext>
            </a:extLst>
          </p:cNvPr>
          <p:cNvSpPr>
            <a:spLocks noGrp="1"/>
          </p:cNvSpPr>
          <p:nvPr>
            <p:ph type="title"/>
          </p:nvPr>
        </p:nvSpPr>
        <p:spPr/>
        <p:txBody>
          <a:bodyPr/>
          <a:lstStyle/>
          <a:p>
            <a:r>
              <a:rPr lang="en-SG" b="1" dirty="0"/>
              <a:t>Create Virtual Views</a:t>
            </a:r>
            <a:br>
              <a:rPr lang="en-SG" b="1" dirty="0"/>
            </a:b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921A3B16-44D9-C121-82ED-CDAD8482B3F9}"/>
              </a:ext>
            </a:extLst>
          </p:cNvPr>
          <p:cNvPicPr>
            <a:picLocks noChangeAspect="1"/>
          </p:cNvPicPr>
          <p:nvPr/>
        </p:nvPicPr>
        <p:blipFill>
          <a:blip r:embed="rId2"/>
          <a:stretch>
            <a:fillRect/>
          </a:stretch>
        </p:blipFill>
        <p:spPr>
          <a:xfrm>
            <a:off x="9156356" y="5451640"/>
            <a:ext cx="2776151" cy="1369999"/>
          </a:xfrm>
          <a:prstGeom prst="rect">
            <a:avLst/>
          </a:prstGeom>
        </p:spPr>
      </p:pic>
    </p:spTree>
    <p:extLst>
      <p:ext uri="{BB962C8B-B14F-4D97-AF65-F5344CB8AC3E}">
        <p14:creationId xmlns:p14="http://schemas.microsoft.com/office/powerpoint/2010/main" val="3706576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 screenshot of a computer&#10;&#10;Description automatically generated with low confidence">
            <a:extLst>
              <a:ext uri="{FF2B5EF4-FFF2-40B4-BE49-F238E27FC236}">
                <a16:creationId xmlns:a16="http://schemas.microsoft.com/office/drawing/2014/main" id="{A51C0217-1249-E921-6F4C-C6B48AC5C0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2597488"/>
            <a:ext cx="10905066" cy="16630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0F4B5344-629E-1375-D0DA-A711BA34F11D}"/>
              </a:ext>
            </a:extLst>
          </p:cNvPr>
          <p:cNvSpPr>
            <a:spLocks noChangeArrowheads="1"/>
          </p:cNvSpPr>
          <p:nvPr/>
        </p:nvSpPr>
        <p:spPr bwMode="auto">
          <a:xfrm>
            <a:off x="0" y="-1671921"/>
            <a:ext cx="21007674" cy="380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600"/>
              </a:spcAft>
              <a:buClrTx/>
              <a:buSzTx/>
              <a:buFontTx/>
              <a:buNone/>
              <a:tabLst/>
              <a:defRPr/>
            </a:pPr>
            <a:r>
              <a:rPr kumimoji="0" lang="en-US" altLang="en-US" sz="195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ts val="600"/>
              </a:spcAft>
              <a:buClrTx/>
              <a:buSzTx/>
              <a:buFontTx/>
              <a:buAutoNum type="arabicPeriod" startAt="9"/>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This screen allows you to modify the column names, but don’t modify any of them. Click </a:t>
            </a:r>
            <a:r>
              <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Next</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ts val="60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14257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04775D-1FEC-49BF-7B24-4BF2293EC1E5}"/>
              </a:ext>
            </a:extLst>
          </p:cNvPr>
          <p:cNvSpPr>
            <a:spLocks noGrp="1"/>
          </p:cNvSpPr>
          <p:nvPr>
            <p:ph idx="1"/>
          </p:nvPr>
        </p:nvSpPr>
        <p:spPr/>
        <p:txBody>
          <a:bodyPr/>
          <a:lstStyle/>
          <a:p>
            <a:r>
              <a:rPr lang="en-SG" dirty="0"/>
              <a:t>Unselect the </a:t>
            </a:r>
            <a:r>
              <a:rPr lang="en-SG" b="1" dirty="0"/>
              <a:t>Assign to project</a:t>
            </a:r>
            <a:r>
              <a:rPr lang="en-SG" dirty="0"/>
              <a:t> check box. By doing this, the view won't be added to any project, but it will be available in the </a:t>
            </a:r>
            <a:r>
              <a:rPr lang="en-SG" b="1" dirty="0"/>
              <a:t>Virtualized data</a:t>
            </a:r>
            <a:r>
              <a:rPr lang="en-SG" dirty="0"/>
              <a:t> section of the console (which you will see later).</a:t>
            </a:r>
          </a:p>
          <a:p>
            <a:r>
              <a:rPr lang="en-SG" dirty="0"/>
              <a:t>Enter </a:t>
            </a:r>
            <a:r>
              <a:rPr lang="en-SG" b="1" dirty="0"/>
              <a:t>CUSTOMER_SUMMARY_V</a:t>
            </a:r>
            <a:r>
              <a:rPr lang="en-SG" dirty="0"/>
              <a:t> for the </a:t>
            </a:r>
            <a:r>
              <a:rPr lang="en-SG" b="1" dirty="0"/>
              <a:t>View name</a:t>
            </a:r>
            <a:r>
              <a:rPr lang="en-SG" dirty="0"/>
              <a:t>. (Duplication checking is performed as you type and if you see a message stating that the view name already exists, finish typing and wait for the message to disappear.)</a:t>
            </a:r>
          </a:p>
          <a:p>
            <a:endParaRPr lang="en-US" dirty="0"/>
          </a:p>
        </p:txBody>
      </p:sp>
      <p:sp>
        <p:nvSpPr>
          <p:cNvPr id="3" name="Title 2">
            <a:extLst>
              <a:ext uri="{FF2B5EF4-FFF2-40B4-BE49-F238E27FC236}">
                <a16:creationId xmlns:a16="http://schemas.microsoft.com/office/drawing/2014/main" id="{E6FC773C-D05A-EC66-043F-21177BBF411F}"/>
              </a:ext>
            </a:extLst>
          </p:cNvPr>
          <p:cNvSpPr>
            <a:spLocks noGrp="1"/>
          </p:cNvSpPr>
          <p:nvPr>
            <p:ph type="title"/>
          </p:nvPr>
        </p:nvSpPr>
        <p:spPr/>
        <p:txBody>
          <a:bodyPr/>
          <a:lstStyle/>
          <a:p>
            <a:r>
              <a:rPr lang="en-SG" b="1" dirty="0"/>
              <a:t>Create Virtual Views</a:t>
            </a:r>
            <a:endParaRPr lang="en-US" dirty="0"/>
          </a:p>
        </p:txBody>
      </p:sp>
      <p:pic>
        <p:nvPicPr>
          <p:cNvPr id="6" name="Picture 5" descr="A screenshot of a computer&#10;&#10;Description automatically generated with medium confidence">
            <a:extLst>
              <a:ext uri="{FF2B5EF4-FFF2-40B4-BE49-F238E27FC236}">
                <a16:creationId xmlns:a16="http://schemas.microsoft.com/office/drawing/2014/main" id="{A914F314-3BCF-11D7-E730-EBF6E0282D93}"/>
              </a:ext>
            </a:extLst>
          </p:cNvPr>
          <p:cNvPicPr>
            <a:picLocks noChangeAspect="1"/>
          </p:cNvPicPr>
          <p:nvPr/>
        </p:nvPicPr>
        <p:blipFill>
          <a:blip r:embed="rId2"/>
          <a:stretch>
            <a:fillRect/>
          </a:stretch>
        </p:blipFill>
        <p:spPr>
          <a:xfrm>
            <a:off x="363255" y="2726657"/>
            <a:ext cx="10454034" cy="3291084"/>
          </a:xfrm>
          <a:prstGeom prst="rect">
            <a:avLst/>
          </a:prstGeom>
        </p:spPr>
      </p:pic>
    </p:spTree>
    <p:extLst>
      <p:ext uri="{BB962C8B-B14F-4D97-AF65-F5344CB8AC3E}">
        <p14:creationId xmlns:p14="http://schemas.microsoft.com/office/powerpoint/2010/main" val="39488865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86F185-87AA-3A6F-91B5-B4FB8689C223}"/>
              </a:ext>
            </a:extLst>
          </p:cNvPr>
          <p:cNvSpPr>
            <a:spLocks noGrp="1"/>
          </p:cNvSpPr>
          <p:nvPr>
            <p:ph idx="1"/>
          </p:nvPr>
        </p:nvSpPr>
        <p:spPr/>
        <p:txBody>
          <a:bodyPr/>
          <a:lstStyle/>
          <a:p>
            <a:r>
              <a:rPr lang="en-SG" dirty="0"/>
              <a:t>The view has been created successfully.</a:t>
            </a:r>
          </a:p>
          <a:p>
            <a:pPr>
              <a:buFont typeface="+mj-lt"/>
              <a:buAutoNum type="arabicPeriod" startAt="13"/>
            </a:pPr>
            <a:r>
              <a:rPr lang="en-SG" dirty="0"/>
              <a:t>Click </a:t>
            </a:r>
            <a:r>
              <a:rPr lang="en-SG" b="1" dirty="0"/>
              <a:t>Go to virtualized data</a:t>
            </a:r>
            <a:r>
              <a:rPr lang="en-SG" dirty="0"/>
              <a:t>.</a:t>
            </a:r>
          </a:p>
          <a:p>
            <a:endParaRPr lang="en-US" dirty="0"/>
          </a:p>
        </p:txBody>
      </p:sp>
      <p:sp>
        <p:nvSpPr>
          <p:cNvPr id="3" name="Title 2">
            <a:extLst>
              <a:ext uri="{FF2B5EF4-FFF2-40B4-BE49-F238E27FC236}">
                <a16:creationId xmlns:a16="http://schemas.microsoft.com/office/drawing/2014/main" id="{A486A229-E50F-593A-7644-E1707C20A705}"/>
              </a:ext>
            </a:extLst>
          </p:cNvPr>
          <p:cNvSpPr>
            <a:spLocks noGrp="1"/>
          </p:cNvSpPr>
          <p:nvPr>
            <p:ph type="title"/>
          </p:nvPr>
        </p:nvSpPr>
        <p:spPr/>
        <p:txBody>
          <a:bodyPr/>
          <a:lstStyle/>
          <a:p>
            <a:r>
              <a:rPr lang="en-SG" b="1" dirty="0"/>
              <a:t>Create Virtual Views</a:t>
            </a:r>
            <a:endParaRPr lang="en-US" dirty="0"/>
          </a:p>
        </p:txBody>
      </p:sp>
      <p:pic>
        <p:nvPicPr>
          <p:cNvPr id="6" name="Picture 5" descr="A screenshot of a calendar&#10;&#10;Description automatically generated with low confidence">
            <a:extLst>
              <a:ext uri="{FF2B5EF4-FFF2-40B4-BE49-F238E27FC236}">
                <a16:creationId xmlns:a16="http://schemas.microsoft.com/office/drawing/2014/main" id="{683EA0C7-59CB-D4EE-4D37-0DFCE0681A5E}"/>
              </a:ext>
            </a:extLst>
          </p:cNvPr>
          <p:cNvPicPr>
            <a:picLocks noChangeAspect="1"/>
          </p:cNvPicPr>
          <p:nvPr/>
        </p:nvPicPr>
        <p:blipFill>
          <a:blip r:embed="rId2"/>
          <a:stretch>
            <a:fillRect/>
          </a:stretch>
        </p:blipFill>
        <p:spPr>
          <a:xfrm>
            <a:off x="363255" y="2290469"/>
            <a:ext cx="7772400" cy="2561299"/>
          </a:xfrm>
          <a:prstGeom prst="rect">
            <a:avLst/>
          </a:prstGeom>
        </p:spPr>
      </p:pic>
      <p:sp>
        <p:nvSpPr>
          <p:cNvPr id="7" name="TextBox 6">
            <a:extLst>
              <a:ext uri="{FF2B5EF4-FFF2-40B4-BE49-F238E27FC236}">
                <a16:creationId xmlns:a16="http://schemas.microsoft.com/office/drawing/2014/main" id="{51D62B9A-1893-DD4D-B924-B02AE0AFB049}"/>
              </a:ext>
            </a:extLst>
          </p:cNvPr>
          <p:cNvSpPr txBox="1"/>
          <p:nvPr/>
        </p:nvSpPr>
        <p:spPr>
          <a:xfrm>
            <a:off x="253388" y="5171038"/>
            <a:ext cx="1063127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You should see the </a:t>
            </a:r>
            <a:r>
              <a:rPr kumimoji="0" lang="en-SG" sz="1800" b="1" i="0" u="none" strike="noStrike" kern="1200" cap="none" spc="0" normalizeH="0" baseline="0" noProof="0" dirty="0">
                <a:ln>
                  <a:noFill/>
                </a:ln>
                <a:solidFill>
                  <a:srgbClr val="000000"/>
                </a:solidFill>
                <a:effectLst/>
                <a:uLnTx/>
                <a:uFillTx/>
                <a:latin typeface="Arial" panose="020B0604020202020204"/>
                <a:ea typeface="+mn-ea"/>
                <a:cs typeface="+mn-cs"/>
              </a:rPr>
              <a:t>CUSTOMER_SUMMARY_V</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 view in your list of virtualized data objects. Next, you will create a view by specifying a SQL statement.</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68540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125845-5BB1-4089-6308-3C8382C7CACB}"/>
              </a:ext>
            </a:extLst>
          </p:cNvPr>
          <p:cNvSpPr>
            <a:spLocks noGrp="1"/>
          </p:cNvSpPr>
          <p:nvPr>
            <p:ph type="title"/>
          </p:nvPr>
        </p:nvSpPr>
        <p:spPr/>
        <p:txBody>
          <a:bodyPr/>
          <a:lstStyle/>
          <a:p>
            <a:r>
              <a:rPr lang="en-US" dirty="0"/>
              <a:t>POC infrastructure requirements shared with UOB</a:t>
            </a:r>
          </a:p>
        </p:txBody>
      </p:sp>
      <p:pic>
        <p:nvPicPr>
          <p:cNvPr id="4" name="Picture 3">
            <a:extLst>
              <a:ext uri="{FF2B5EF4-FFF2-40B4-BE49-F238E27FC236}">
                <a16:creationId xmlns:a16="http://schemas.microsoft.com/office/drawing/2014/main" id="{A3C0D7B5-1486-E299-4947-CE9D0D553DA7}"/>
              </a:ext>
            </a:extLst>
          </p:cNvPr>
          <p:cNvPicPr>
            <a:picLocks noChangeAspect="1"/>
          </p:cNvPicPr>
          <p:nvPr/>
        </p:nvPicPr>
        <p:blipFill>
          <a:blip r:embed="rId2"/>
          <a:stretch>
            <a:fillRect/>
          </a:stretch>
        </p:blipFill>
        <p:spPr>
          <a:xfrm>
            <a:off x="194392" y="1751742"/>
            <a:ext cx="11611786" cy="3354516"/>
          </a:xfrm>
          <a:prstGeom prst="rect">
            <a:avLst/>
          </a:prstGeom>
        </p:spPr>
      </p:pic>
      <p:sp>
        <p:nvSpPr>
          <p:cNvPr id="5" name="TextBox 4">
            <a:extLst>
              <a:ext uri="{FF2B5EF4-FFF2-40B4-BE49-F238E27FC236}">
                <a16:creationId xmlns:a16="http://schemas.microsoft.com/office/drawing/2014/main" id="{B3B74CCE-E878-3900-2A73-612E174B8C35}"/>
              </a:ext>
            </a:extLst>
          </p:cNvPr>
          <p:cNvSpPr txBox="1"/>
          <p:nvPr/>
        </p:nvSpPr>
        <p:spPr>
          <a:xfrm>
            <a:off x="160638" y="5597611"/>
            <a:ext cx="4134530" cy="369332"/>
          </a:xfrm>
          <a:prstGeom prst="rect">
            <a:avLst/>
          </a:prstGeom>
          <a:noFill/>
        </p:spPr>
        <p:txBody>
          <a:bodyPr wrap="none" rtlCol="0">
            <a:spAutoFit/>
          </a:bodyPr>
          <a:lstStyle/>
          <a:p>
            <a:r>
              <a:rPr lang="en-US" dirty="0"/>
              <a:t>Note: HA Proxy is currently being used</a:t>
            </a:r>
          </a:p>
        </p:txBody>
      </p:sp>
    </p:spTree>
    <p:extLst>
      <p:ext uri="{BB962C8B-B14F-4D97-AF65-F5344CB8AC3E}">
        <p14:creationId xmlns:p14="http://schemas.microsoft.com/office/powerpoint/2010/main" val="3707706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DD7F23-9D1A-A1D2-B196-DB76703D0A71}"/>
              </a:ext>
            </a:extLst>
          </p:cNvPr>
          <p:cNvSpPr>
            <a:spLocks noGrp="1"/>
          </p:cNvSpPr>
          <p:nvPr>
            <p:ph idx="1"/>
          </p:nvPr>
        </p:nvSpPr>
        <p:spPr>
          <a:xfrm>
            <a:off x="363255" y="1315520"/>
            <a:ext cx="11442921" cy="4574540"/>
          </a:xfrm>
        </p:spPr>
        <p:txBody>
          <a:bodyPr/>
          <a:lstStyle/>
          <a:p>
            <a:r>
              <a:rPr lang="en-SG" sz="1100" b="1" dirty="0"/>
              <a:t>Note:</a:t>
            </a:r>
            <a:r>
              <a:rPr lang="en-SG" sz="1100" dirty="0"/>
              <a:t> The order of the two tables that you see might not match the image above (CUSTOMER might be on the left with CUSTOMER_LOYALTY on the right). That is okay as the instructions below still apply.</a:t>
            </a:r>
          </a:p>
          <a:p>
            <a:pPr>
              <a:buFont typeface="+mj-lt"/>
              <a:buAutoNum type="arabicPeriod"/>
            </a:pPr>
            <a:r>
              <a:rPr lang="en-SG" sz="1100" dirty="0"/>
              <a:t>Like you did earlier, check the boxes for both the </a:t>
            </a:r>
            <a:r>
              <a:rPr lang="en-SG" sz="1100" b="1" dirty="0"/>
              <a:t>CUSTOMER</a:t>
            </a:r>
            <a:r>
              <a:rPr lang="en-SG" sz="1100" dirty="0"/>
              <a:t> and </a:t>
            </a:r>
            <a:r>
              <a:rPr lang="en-SG" sz="1100" b="1" dirty="0"/>
              <a:t>CUSTOMER_LOYALTY</a:t>
            </a:r>
            <a:r>
              <a:rPr lang="en-SG" sz="1100" dirty="0"/>
              <a:t> tables.</a:t>
            </a:r>
          </a:p>
          <a:p>
            <a:pPr>
              <a:buFont typeface="+mj-lt"/>
              <a:buAutoNum type="arabicPeriod"/>
            </a:pPr>
            <a:r>
              <a:rPr lang="en-SG" sz="1100" dirty="0"/>
              <a:t>Click </a:t>
            </a:r>
            <a:r>
              <a:rPr lang="en-SG" sz="1100" b="1" dirty="0"/>
              <a:t>Join</a:t>
            </a:r>
            <a:r>
              <a:rPr lang="en-SG" sz="1100" dirty="0"/>
              <a:t> on the right.</a:t>
            </a:r>
          </a:p>
          <a:p>
            <a:pPr>
              <a:buFont typeface="+mj-lt"/>
              <a:buAutoNum type="arabicPeriod" startAt="3"/>
            </a:pPr>
            <a:r>
              <a:rPr lang="en-SG" sz="1100" dirty="0"/>
              <a:t>Select the check box in the </a:t>
            </a:r>
            <a:r>
              <a:rPr lang="en-SG" sz="1100" b="1" dirty="0"/>
              <a:t>Column name</a:t>
            </a:r>
            <a:r>
              <a:rPr lang="en-SG" sz="1100" dirty="0"/>
              <a:t> header for the table on the left (which will select every column in the table).</a:t>
            </a:r>
          </a:p>
          <a:p>
            <a:pPr>
              <a:buFont typeface="+mj-lt"/>
              <a:buAutoNum type="arabicPeriod" startAt="3"/>
            </a:pPr>
            <a:r>
              <a:rPr lang="en-SG" sz="1100" dirty="0"/>
              <a:t>Select the check box in the </a:t>
            </a:r>
            <a:r>
              <a:rPr lang="en-SG" sz="1100" b="1" dirty="0"/>
              <a:t>Column name</a:t>
            </a:r>
            <a:r>
              <a:rPr lang="en-SG" sz="1100" dirty="0"/>
              <a:t> header for the table on the right (which will select every column in the table).</a:t>
            </a:r>
          </a:p>
          <a:p>
            <a:pPr>
              <a:buFont typeface="+mj-lt"/>
              <a:buAutoNum type="arabicPeriod" startAt="3"/>
            </a:pPr>
            <a:r>
              <a:rPr lang="en-SG" sz="1100" dirty="0"/>
              <a:t>Put your cursor focus on the </a:t>
            </a:r>
            <a:r>
              <a:rPr lang="en-SG" sz="1100" b="1" dirty="0"/>
              <a:t>LOYALTY_NBR</a:t>
            </a:r>
            <a:r>
              <a:rPr lang="en-SG" sz="1100" dirty="0"/>
              <a:t> row in the table on the left and click on it, without releasing the mouse button (nothing will happen yet).</a:t>
            </a:r>
          </a:p>
          <a:p>
            <a:pPr>
              <a:buFont typeface="+mj-lt"/>
              <a:buAutoNum type="arabicPeriod" startAt="3"/>
            </a:pPr>
            <a:r>
              <a:rPr lang="en-SG" sz="1100" dirty="0"/>
              <a:t>Holding the mouse button down, drag the connection line that appears when you start moving the cursor...</a:t>
            </a:r>
          </a:p>
          <a:p>
            <a:pPr>
              <a:buFont typeface="+mj-lt"/>
              <a:buAutoNum type="arabicPeriod" startAt="3"/>
            </a:pPr>
            <a:r>
              <a:rPr lang="en-SG" sz="1100" dirty="0"/>
              <a:t>... and connect the line to the </a:t>
            </a:r>
            <a:r>
              <a:rPr lang="en-SG" sz="1100" b="1" dirty="0"/>
              <a:t>LOYALTY_NBR</a:t>
            </a:r>
            <a:r>
              <a:rPr lang="en-SG" sz="1100" dirty="0"/>
              <a:t> row of the table on the right.</a:t>
            </a:r>
          </a:p>
          <a:p>
            <a:r>
              <a:rPr lang="en-SG" sz="1100" dirty="0"/>
              <a:t>A blue line will appear, connecting these two columns as the join key. Note the key icons that appear – they indicate that the join key is comprised of the </a:t>
            </a:r>
            <a:r>
              <a:rPr lang="en-SG" sz="1100" b="1" dirty="0"/>
              <a:t>LOYALTY_NBR</a:t>
            </a:r>
            <a:r>
              <a:rPr lang="en-SG" sz="1100" dirty="0"/>
              <a:t> columns in the two tables.</a:t>
            </a:r>
          </a:p>
          <a:p>
            <a:r>
              <a:rPr lang="en-SG" sz="1100" dirty="0"/>
              <a:t>You are about to provide your own definition for the view, so why do this work to specify the columns to include and the join key here? The console doesn't permit you to click the </a:t>
            </a:r>
            <a:r>
              <a:rPr lang="en-SG" sz="1100" b="1" dirty="0"/>
              <a:t>Open in SQL editor</a:t>
            </a:r>
            <a:r>
              <a:rPr lang="en-SG" sz="1100" dirty="0"/>
              <a:t> link until you've done this. Generally, you would use this approach to construct the view as much as possible with the graphical interface and then tweak the final definition using the editor.</a:t>
            </a:r>
          </a:p>
          <a:p>
            <a:r>
              <a:rPr lang="en-SG" sz="1100" dirty="0"/>
              <a:t>Click </a:t>
            </a:r>
            <a:r>
              <a:rPr lang="en-SG" sz="1100" b="1" dirty="0"/>
              <a:t>Open in SQL editor</a:t>
            </a:r>
            <a:r>
              <a:rPr lang="en-SG" sz="1100" dirty="0"/>
              <a:t>.</a:t>
            </a:r>
          </a:p>
          <a:p>
            <a:r>
              <a:rPr lang="en-SG" sz="1100" dirty="0"/>
              <a:t>When warned about returning to the </a:t>
            </a:r>
            <a:r>
              <a:rPr lang="en-SG" sz="1100" b="1" dirty="0"/>
              <a:t>Join virtual objects</a:t>
            </a:r>
            <a:r>
              <a:rPr lang="en-SG" sz="1100" dirty="0"/>
              <a:t> page after creating the view through SQL, click </a:t>
            </a:r>
            <a:r>
              <a:rPr lang="en-SG" sz="1100" b="1" dirty="0"/>
              <a:t>Continue</a:t>
            </a:r>
            <a:r>
              <a:rPr lang="en-SG" sz="1100" dirty="0"/>
              <a:t>.</a:t>
            </a:r>
          </a:p>
          <a:p>
            <a:r>
              <a:rPr lang="en-SG" sz="1100" dirty="0"/>
              <a:t>A </a:t>
            </a:r>
            <a:r>
              <a:rPr lang="en-SG" sz="1100" b="1" dirty="0"/>
              <a:t>CREATE VIEW</a:t>
            </a:r>
            <a:r>
              <a:rPr lang="en-SG" sz="1100" dirty="0"/>
              <a:t> SQL statement is pre-populated in the SQL Editor. The view definition includes the columns you selected from the tables on the previous screen, along with the join key you specified.</a:t>
            </a:r>
          </a:p>
          <a:p>
            <a:r>
              <a:rPr lang="en-SG" sz="1100" dirty="0"/>
              <a:t>At this point you can modify the pre-populated statement or completely replace it with your own statement. If your intention is to create a view that you otherwise could have created using the graphical approach, but there was logic or </a:t>
            </a:r>
            <a:r>
              <a:rPr lang="en-SG" sz="1100" dirty="0" err="1"/>
              <a:t>behavior</a:t>
            </a:r>
            <a:r>
              <a:rPr lang="en-SG" sz="1100" dirty="0"/>
              <a:t> you couldn’t specify – such as a specific type of join – then you would want to use this combined approach. In that case, do exactly what you did here to specify the columns involved and the join key and then tweak the statement as needed in the SQL Editor before running it.</a:t>
            </a:r>
          </a:p>
          <a:p>
            <a:r>
              <a:rPr lang="en-SG" sz="1100" dirty="0"/>
              <a:t>If you have a CREATE VIEW statement designed already (like in this example) then you also have the option of running it in the </a:t>
            </a:r>
            <a:r>
              <a:rPr lang="en-SG" sz="1100" b="1" dirty="0"/>
              <a:t>Run SQL</a:t>
            </a:r>
            <a:r>
              <a:rPr lang="en-SG" sz="1100" dirty="0"/>
              <a:t> section of the console (which you will experience later) or using a 3rd party SQL editor connected into the environment.</a:t>
            </a:r>
          </a:p>
          <a:p>
            <a:endParaRPr lang="en-US" dirty="0"/>
          </a:p>
        </p:txBody>
      </p:sp>
      <p:sp>
        <p:nvSpPr>
          <p:cNvPr id="3" name="Title 2">
            <a:extLst>
              <a:ext uri="{FF2B5EF4-FFF2-40B4-BE49-F238E27FC236}">
                <a16:creationId xmlns:a16="http://schemas.microsoft.com/office/drawing/2014/main" id="{2D08B2AE-9003-F229-8098-52EF54FFED32}"/>
              </a:ext>
            </a:extLst>
          </p:cNvPr>
          <p:cNvSpPr>
            <a:spLocks noGrp="1"/>
          </p:cNvSpPr>
          <p:nvPr>
            <p:ph type="title"/>
          </p:nvPr>
        </p:nvSpPr>
        <p:spPr/>
        <p:txBody>
          <a:bodyPr/>
          <a:lstStyle/>
          <a:p>
            <a:r>
              <a:rPr lang="en-SG" b="1" dirty="0"/>
              <a:t>Create Virtual Views</a:t>
            </a:r>
            <a:endParaRPr lang="en-US" dirty="0"/>
          </a:p>
        </p:txBody>
      </p:sp>
    </p:spTree>
    <p:extLst>
      <p:ext uri="{BB962C8B-B14F-4D97-AF65-F5344CB8AC3E}">
        <p14:creationId xmlns:p14="http://schemas.microsoft.com/office/powerpoint/2010/main" val="1048752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10738F-DF06-D02A-AB1F-816BDCB17CCD}"/>
              </a:ext>
            </a:extLst>
          </p:cNvPr>
          <p:cNvSpPr>
            <a:spLocks noGrp="1"/>
          </p:cNvSpPr>
          <p:nvPr>
            <p:ph idx="1"/>
          </p:nvPr>
        </p:nvSpPr>
        <p:spPr/>
        <p:txBody>
          <a:bodyPr/>
          <a:lstStyle/>
          <a:p>
            <a:r>
              <a:rPr lang="en-SG" sz="1050" b="1" dirty="0"/>
              <a:t>Replace the pre-populated CREATE VIEW statement with the statement below:</a:t>
            </a:r>
            <a:endParaRPr lang="en-US" sz="900" b="1" dirty="0"/>
          </a:p>
          <a:p>
            <a:r>
              <a:rPr lang="en-US" sz="800" dirty="0"/>
              <a:t>CREATE VIEW CUSTOMER_SUMMARY_V2 AS</a:t>
            </a:r>
          </a:p>
          <a:p>
            <a:r>
              <a:rPr lang="en-US" sz="800" dirty="0"/>
              <a:t>   SELECT CUSTOMER.CUSTOMER_ID AS CUSTOMER_ID, CUSTOMER.LOYALTY_NBR AS LOYALTY_NBR, CUSTOMER.FIRST_NAME AS FIRST_NAME,</a:t>
            </a:r>
          </a:p>
          <a:p>
            <a:r>
              <a:rPr lang="en-US" sz="800" dirty="0"/>
              <a:t>          CUSTOMER.LAST_NAME AS LAST_NAME, CUSTOMER.CUSTOMER_NAME AS CUSTOMER_NAME, CUSTOMER.COUNTRY AS COUNTRY,</a:t>
            </a:r>
          </a:p>
          <a:p>
            <a:r>
              <a:rPr lang="en-US" sz="800" dirty="0"/>
              <a:t>          CUSTOMER.STATE_NAME AS STATE_NAME, CUSTOMER.STATE_CODE AS STATE_CODE, CUSTOMER.CITY AS CITY,</a:t>
            </a:r>
          </a:p>
          <a:p>
            <a:r>
              <a:rPr lang="en-US" sz="800" dirty="0"/>
              <a:t>          CUSTOMER.LATITUDE AS LATITUDE, CUSTOMER.LONGITUDE AS LONGITUDE, CUSTOMER.POSTAL_CODE AS POSTAL_CODE,</a:t>
            </a:r>
          </a:p>
          <a:p>
            <a:r>
              <a:rPr lang="en-US" sz="800" dirty="0"/>
              <a:t>          CUSTOMER.LOCATION_CODE AS LOCATION_CODE, CUSTOMER.INCOME AS INCOME, CUSTOMER.MARITAL_STATUS AS MARITAL_STATUS,</a:t>
            </a:r>
          </a:p>
          <a:p>
            <a:r>
              <a:rPr lang="en-US" sz="800" dirty="0"/>
              <a:t>          CUSTOMER.CREDIT_CARD_TYPE AS CREDIT_CARD_TYPE, CUSTOMER.CREDIT_CARD_NUMBER AS CREDIT_CARD_NUMBER,</a:t>
            </a:r>
          </a:p>
          <a:p>
            <a:r>
              <a:rPr lang="en-US" sz="800" dirty="0"/>
              <a:t>          CUSTOMER.CREDIT_CARD_CVV AS CREDIT_CARD_CVV, CUSTOMER.CREDIT_CARD_EXPIRY AS CREDIT_CARD_EXPIRY,</a:t>
            </a:r>
          </a:p>
          <a:p>
            <a:r>
              <a:rPr lang="en-US" sz="800" dirty="0"/>
              <a:t>          CUSTOMER_LOYALTY.ORDER_YEAR AS ORDER_YEAR, CUSTOMER_LOYALTY.QUARTER AS QUARTER,</a:t>
            </a:r>
          </a:p>
          <a:p>
            <a:r>
              <a:rPr lang="en-US" sz="800" dirty="0"/>
              <a:t>          CUSTOMER_LOYALTY.MONTHS_AS_MEMBER AS MONTHS_AS_MEMBER, CUSTOMER_LOYALTY.LOYALTY_STATUS AS LOYALTY_STATUS,</a:t>
            </a:r>
          </a:p>
          <a:p>
            <a:r>
              <a:rPr lang="en-US" sz="800" dirty="0"/>
              <a:t>          CUSTOMER_LOYALTY.PRODUCT_LINE AS PRODUCT_LINE, CUSTOMER_LOYALTY.COUPON_RESPONSE AS COUPON_RESPONSE,</a:t>
            </a:r>
          </a:p>
          <a:p>
            <a:r>
              <a:rPr lang="en-US" sz="800" dirty="0"/>
              <a:t>          CUSTOMER_LOYALTY.COUPON_COUNT AS COUPON_COUNT, CUSTOMER_LOYALTY.QUANTITY_SOLD AS QUANTITY_SOLD,</a:t>
            </a:r>
          </a:p>
          <a:p>
            <a:r>
              <a:rPr lang="en-US" sz="800" dirty="0"/>
              <a:t>          CUSTOMER_LOYALTY.UNIT_SALE_PRICE AS UNIT_SALE_PRICE, CUSTOMER_LOYALTY.UNIT_COST AS UNIT_COST,</a:t>
            </a:r>
          </a:p>
          <a:p>
            <a:r>
              <a:rPr lang="en-US" sz="800" dirty="0"/>
              <a:t>          CUSTOMER_LOYALTY.REVENUE AS REVENUE, CUSTOMER_LOYALTY.PLANNED_REVENUE AS PLANNED_REVENUE,</a:t>
            </a:r>
          </a:p>
          <a:p>
            <a:r>
              <a:rPr lang="en-US" sz="800" dirty="0"/>
              <a:t>          CUSTOMER_LOYALTY.SHIPPING_DAYS AS SHIPPING_DAYS, CUSTOMER_LOYALTY.CUSTOMER_LIFETIME_VALUE AS CUSTOMER_LIFETIME_VALUE,</a:t>
            </a:r>
          </a:p>
          <a:p>
            <a:r>
              <a:rPr lang="en-US" sz="800" dirty="0"/>
              <a:t>          CUSTOMER_LOYALTY.LOYALTY_COUNT AS LOYALTY_COUNT, CUSTOMER_LOYALTY.BACKORDER_STATUS AS BACKORDER_STATUS,</a:t>
            </a:r>
          </a:p>
          <a:p>
            <a:r>
              <a:rPr lang="en-US" sz="800" dirty="0"/>
              <a:t>          CUSTOMER_LOYALTY.SATISFACTION_RATING AS SATISFACTION_RATING, CUSTOMER_LOYALTY.SATISFACTION_REASON AS SATISFACTION_REASON</a:t>
            </a:r>
          </a:p>
          <a:p>
            <a:r>
              <a:rPr lang="en-US" sz="800" dirty="0"/>
              <a:t>   FROM CUSTOMER, CUSTOMER_LOYALTY</a:t>
            </a:r>
          </a:p>
          <a:p>
            <a:r>
              <a:rPr lang="en-US" sz="800" dirty="0"/>
              <a:t>   WHERE CUSTOMER.LOYALTY_NBR=CUSTOMER_LOYALTY.LOYALTY_NBR;</a:t>
            </a:r>
            <a:endParaRPr lang="en-US" dirty="0"/>
          </a:p>
        </p:txBody>
      </p:sp>
      <p:sp>
        <p:nvSpPr>
          <p:cNvPr id="3" name="Title 2">
            <a:extLst>
              <a:ext uri="{FF2B5EF4-FFF2-40B4-BE49-F238E27FC236}">
                <a16:creationId xmlns:a16="http://schemas.microsoft.com/office/drawing/2014/main" id="{54A0B805-7636-4DC8-3804-47FD63E38843}"/>
              </a:ext>
            </a:extLst>
          </p:cNvPr>
          <p:cNvSpPr>
            <a:spLocks noGrp="1"/>
          </p:cNvSpPr>
          <p:nvPr>
            <p:ph type="title"/>
          </p:nvPr>
        </p:nvSpPr>
        <p:spPr/>
        <p:txBody>
          <a:bodyPr/>
          <a:lstStyle/>
          <a:p>
            <a:r>
              <a:rPr lang="en-SG" b="1" dirty="0"/>
              <a:t>Create Virtual Views</a:t>
            </a:r>
            <a:endParaRPr lang="en-US" dirty="0"/>
          </a:p>
        </p:txBody>
      </p:sp>
    </p:spTree>
    <p:extLst>
      <p:ext uri="{BB962C8B-B14F-4D97-AF65-F5344CB8AC3E}">
        <p14:creationId xmlns:p14="http://schemas.microsoft.com/office/powerpoint/2010/main" val="307883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BE3854-E1A3-96E3-130D-FB55A254DB02}"/>
              </a:ext>
            </a:extLst>
          </p:cNvPr>
          <p:cNvSpPr>
            <a:spLocks noGrp="1"/>
          </p:cNvSpPr>
          <p:nvPr>
            <p:ph idx="1"/>
          </p:nvPr>
        </p:nvSpPr>
        <p:spPr/>
        <p:txBody>
          <a:bodyPr/>
          <a:lstStyle/>
          <a:p>
            <a:r>
              <a:rPr lang="en-SG" dirty="0"/>
              <a:t>Click the </a:t>
            </a:r>
            <a:r>
              <a:rPr lang="en-SG" b="1" dirty="0"/>
              <a:t>Format the statements in the editor (&lt;/&gt;)</a:t>
            </a:r>
            <a:r>
              <a:rPr lang="en-SG" dirty="0"/>
              <a:t> button (in the middle of the tool bar above the SQL statement). This nicely formats the SQL statement.</a:t>
            </a:r>
          </a:p>
          <a:p>
            <a:r>
              <a:rPr lang="en-SG" dirty="0"/>
              <a:t>Click </a:t>
            </a:r>
            <a:r>
              <a:rPr lang="en-SG" b="1" dirty="0"/>
              <a:t>Run all</a:t>
            </a:r>
            <a:r>
              <a:rPr lang="en-SG" dirty="0"/>
              <a:t>.</a:t>
            </a:r>
          </a:p>
          <a:p>
            <a:r>
              <a:rPr lang="en-SG" dirty="0"/>
              <a:t>Once the view has been created successfully, click the </a:t>
            </a:r>
            <a:r>
              <a:rPr lang="en-SG" b="1" dirty="0"/>
              <a:t>Back</a:t>
            </a:r>
            <a:r>
              <a:rPr lang="en-SG" dirty="0"/>
              <a:t> button.</a:t>
            </a:r>
          </a:p>
          <a:p>
            <a:endParaRPr lang="en-US" dirty="0"/>
          </a:p>
        </p:txBody>
      </p:sp>
      <p:sp>
        <p:nvSpPr>
          <p:cNvPr id="3" name="Title 2">
            <a:extLst>
              <a:ext uri="{FF2B5EF4-FFF2-40B4-BE49-F238E27FC236}">
                <a16:creationId xmlns:a16="http://schemas.microsoft.com/office/drawing/2014/main" id="{3588B72A-70BF-ABC6-8F8A-868B22B6525F}"/>
              </a:ext>
            </a:extLst>
          </p:cNvPr>
          <p:cNvSpPr>
            <a:spLocks noGrp="1"/>
          </p:cNvSpPr>
          <p:nvPr>
            <p:ph type="title"/>
          </p:nvPr>
        </p:nvSpPr>
        <p:spPr/>
        <p:txBody>
          <a:bodyPr/>
          <a:lstStyle/>
          <a:p>
            <a:r>
              <a:rPr lang="en-US" dirty="0"/>
              <a:t>Create virtual views</a:t>
            </a:r>
          </a:p>
        </p:txBody>
      </p:sp>
      <p:pic>
        <p:nvPicPr>
          <p:cNvPr id="5" name="Picture 4" descr="A screenshot of a computer&#10;&#10;Description automatically generated with medium confidence">
            <a:extLst>
              <a:ext uri="{FF2B5EF4-FFF2-40B4-BE49-F238E27FC236}">
                <a16:creationId xmlns:a16="http://schemas.microsoft.com/office/drawing/2014/main" id="{1BE6C40E-5DFA-D530-BFFC-8E02727AE983}"/>
              </a:ext>
            </a:extLst>
          </p:cNvPr>
          <p:cNvPicPr>
            <a:picLocks noChangeAspect="1"/>
          </p:cNvPicPr>
          <p:nvPr/>
        </p:nvPicPr>
        <p:blipFill>
          <a:blip r:embed="rId2"/>
          <a:stretch>
            <a:fillRect/>
          </a:stretch>
        </p:blipFill>
        <p:spPr>
          <a:xfrm>
            <a:off x="484742" y="2767300"/>
            <a:ext cx="9438002" cy="3463560"/>
          </a:xfrm>
          <a:prstGeom prst="rect">
            <a:avLst/>
          </a:prstGeom>
        </p:spPr>
      </p:pic>
    </p:spTree>
    <p:extLst>
      <p:ext uri="{BB962C8B-B14F-4D97-AF65-F5344CB8AC3E}">
        <p14:creationId xmlns:p14="http://schemas.microsoft.com/office/powerpoint/2010/main" val="812664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599DF5-C880-AD15-70FB-2D80CB2597D3}"/>
              </a:ext>
            </a:extLst>
          </p:cNvPr>
          <p:cNvSpPr>
            <a:spLocks noGrp="1"/>
          </p:cNvSpPr>
          <p:nvPr>
            <p:ph idx="1"/>
          </p:nvPr>
        </p:nvSpPr>
        <p:spPr>
          <a:xfrm>
            <a:off x="363256" y="1562100"/>
            <a:ext cx="11442921" cy="3664808"/>
          </a:xfrm>
        </p:spPr>
        <p:txBody>
          <a:bodyPr/>
          <a:lstStyle/>
          <a:p>
            <a:r>
              <a:rPr lang="en-SG" dirty="0"/>
              <a:t>Click </a:t>
            </a:r>
            <a:r>
              <a:rPr lang="en-SG" b="1" dirty="0"/>
              <a:t>Virtualized data</a:t>
            </a:r>
            <a:r>
              <a:rPr lang="en-SG" dirty="0"/>
              <a:t> in the breadcrumb at the top of the screen</a:t>
            </a:r>
          </a:p>
          <a:p>
            <a:r>
              <a:rPr lang="en-SG" dirty="0"/>
              <a:t>You should now see both the </a:t>
            </a:r>
            <a:r>
              <a:rPr lang="en-SG" b="1" dirty="0"/>
              <a:t>CUSTOMER_SUMMARY_V</a:t>
            </a:r>
            <a:r>
              <a:rPr lang="en-SG" dirty="0"/>
              <a:t> and the </a:t>
            </a:r>
            <a:r>
              <a:rPr lang="en-SG" b="1" dirty="0"/>
              <a:t>CUSTOMER_SUMMARY_V2</a:t>
            </a:r>
            <a:r>
              <a:rPr lang="en-SG" dirty="0"/>
              <a:t> views in your list of virtualized data objects.</a:t>
            </a:r>
            <a:endParaRPr lang="en-US" dirty="0"/>
          </a:p>
        </p:txBody>
      </p:sp>
      <p:sp>
        <p:nvSpPr>
          <p:cNvPr id="3" name="Title 2">
            <a:extLst>
              <a:ext uri="{FF2B5EF4-FFF2-40B4-BE49-F238E27FC236}">
                <a16:creationId xmlns:a16="http://schemas.microsoft.com/office/drawing/2014/main" id="{496EFAB0-FC7E-84AE-77E5-F0648002F5A7}"/>
              </a:ext>
            </a:extLst>
          </p:cNvPr>
          <p:cNvSpPr>
            <a:spLocks noGrp="1"/>
          </p:cNvSpPr>
          <p:nvPr>
            <p:ph type="title"/>
          </p:nvPr>
        </p:nvSpPr>
        <p:spPr/>
        <p:txBody>
          <a:bodyPr/>
          <a:lstStyle/>
          <a:p>
            <a:r>
              <a:rPr lang="en-US" dirty="0"/>
              <a:t>Explore virtual view</a:t>
            </a:r>
          </a:p>
        </p:txBody>
      </p:sp>
      <p:pic>
        <p:nvPicPr>
          <p:cNvPr id="5" name="Picture 4" descr="A screenshot of a computer&#10;&#10;Description automatically generated with medium confidence">
            <a:extLst>
              <a:ext uri="{FF2B5EF4-FFF2-40B4-BE49-F238E27FC236}">
                <a16:creationId xmlns:a16="http://schemas.microsoft.com/office/drawing/2014/main" id="{672176BC-6A2A-04C9-DF44-A185DF015258}"/>
              </a:ext>
            </a:extLst>
          </p:cNvPr>
          <p:cNvPicPr>
            <a:picLocks noChangeAspect="1"/>
          </p:cNvPicPr>
          <p:nvPr/>
        </p:nvPicPr>
        <p:blipFill>
          <a:blip r:embed="rId2"/>
          <a:stretch>
            <a:fillRect/>
          </a:stretch>
        </p:blipFill>
        <p:spPr>
          <a:xfrm>
            <a:off x="385823" y="2226762"/>
            <a:ext cx="7772400" cy="2825086"/>
          </a:xfrm>
          <a:prstGeom prst="rect">
            <a:avLst/>
          </a:prstGeom>
        </p:spPr>
      </p:pic>
    </p:spTree>
    <p:extLst>
      <p:ext uri="{BB962C8B-B14F-4D97-AF65-F5344CB8AC3E}">
        <p14:creationId xmlns:p14="http://schemas.microsoft.com/office/powerpoint/2010/main" val="17761643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5C7A40-975C-1CA6-44CC-146C6DB82E80}"/>
              </a:ext>
            </a:extLst>
          </p:cNvPr>
          <p:cNvSpPr>
            <a:spLocks noGrp="1"/>
          </p:cNvSpPr>
          <p:nvPr>
            <p:ph idx="1"/>
          </p:nvPr>
        </p:nvSpPr>
        <p:spPr/>
        <p:txBody>
          <a:bodyPr/>
          <a:lstStyle/>
          <a:p>
            <a:r>
              <a:rPr lang="en-SG" dirty="0"/>
              <a:t>Take a closer look at one of the views you just created:</a:t>
            </a:r>
          </a:p>
          <a:p>
            <a:pPr>
              <a:buFont typeface="+mj-lt"/>
              <a:buAutoNum type="arabicPeriod"/>
            </a:pPr>
            <a:r>
              <a:rPr lang="en-SG" dirty="0"/>
              <a:t>Click the </a:t>
            </a:r>
            <a:r>
              <a:rPr lang="en-SG" b="1" dirty="0"/>
              <a:t>vertical ellipsis</a:t>
            </a:r>
            <a:r>
              <a:rPr lang="en-SG" dirty="0"/>
              <a:t> at the right side of the row for the </a:t>
            </a:r>
            <a:r>
              <a:rPr lang="en-SG" b="1" dirty="0"/>
              <a:t>CUSTOMER_SUMMARY_V</a:t>
            </a:r>
            <a:r>
              <a:rPr lang="en-SG" dirty="0"/>
              <a:t> view.</a:t>
            </a:r>
          </a:p>
          <a:p>
            <a:pPr>
              <a:buFont typeface="+mj-lt"/>
              <a:buAutoNum type="arabicPeriod"/>
            </a:pPr>
            <a:r>
              <a:rPr lang="en-SG" dirty="0"/>
              <a:t>Notice all of the various things you can do with the view, such as viewing details about it (which includes previewing the data), managing access, and publishing the view to a </a:t>
            </a:r>
            <a:r>
              <a:rPr lang="en-SG" dirty="0" err="1"/>
              <a:t>catalog</a:t>
            </a:r>
            <a:r>
              <a:rPr lang="en-SG" dirty="0"/>
              <a:t>. Select </a:t>
            </a:r>
            <a:r>
              <a:rPr lang="en-SG" b="1" dirty="0"/>
              <a:t>View details</a:t>
            </a:r>
            <a:r>
              <a:rPr lang="en-SG" dirty="0"/>
              <a:t> to preview the data in the view.</a:t>
            </a:r>
          </a:p>
          <a:p>
            <a:r>
              <a:rPr lang="en-SG" b="1" dirty="0"/>
              <a:t>Note:</a:t>
            </a:r>
            <a:r>
              <a:rPr lang="en-SG" dirty="0"/>
              <a:t> You may need to wait a few seconds for the rows to be displayed. The preview area will remain blank (showing "0 Columns" and "0 Rows") until the rows are loaded.</a:t>
            </a:r>
          </a:p>
          <a:p>
            <a:endParaRPr lang="en-US" dirty="0"/>
          </a:p>
        </p:txBody>
      </p:sp>
      <p:sp>
        <p:nvSpPr>
          <p:cNvPr id="3" name="Title 2">
            <a:extLst>
              <a:ext uri="{FF2B5EF4-FFF2-40B4-BE49-F238E27FC236}">
                <a16:creationId xmlns:a16="http://schemas.microsoft.com/office/drawing/2014/main" id="{7B1AD9F4-6BF5-CB9F-AB73-187290DDA571}"/>
              </a:ext>
            </a:extLst>
          </p:cNvPr>
          <p:cNvSpPr>
            <a:spLocks noGrp="1"/>
          </p:cNvSpPr>
          <p:nvPr>
            <p:ph type="title"/>
          </p:nvPr>
        </p:nvSpPr>
        <p:spPr/>
        <p:txBody>
          <a:bodyPr/>
          <a:lstStyle/>
          <a:p>
            <a:r>
              <a:rPr lang="en-US" dirty="0"/>
              <a:t>Manage access</a:t>
            </a:r>
          </a:p>
        </p:txBody>
      </p:sp>
    </p:spTree>
    <p:extLst>
      <p:ext uri="{BB962C8B-B14F-4D97-AF65-F5344CB8AC3E}">
        <p14:creationId xmlns:p14="http://schemas.microsoft.com/office/powerpoint/2010/main" val="1778972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7E4248-3DB5-0AA0-4858-6C2F727B5A0C}"/>
              </a:ext>
            </a:extLst>
          </p:cNvPr>
          <p:cNvSpPr>
            <a:spLocks noGrp="1"/>
          </p:cNvSpPr>
          <p:nvPr>
            <p:ph idx="1"/>
          </p:nvPr>
        </p:nvSpPr>
        <p:spPr/>
        <p:txBody>
          <a:bodyPr/>
          <a:lstStyle/>
          <a:p>
            <a:r>
              <a:rPr lang="en-SG" b="1" dirty="0"/>
              <a:t>Manage Access</a:t>
            </a:r>
          </a:p>
          <a:p>
            <a:r>
              <a:rPr lang="en-SG" dirty="0"/>
              <a:t>Virtual objects can be accessed by applications through Watson Query. More specifically, an application can connect to Watson Query and issue queries against the objects that the application has access to (based on the user associated with the connection).</a:t>
            </a:r>
          </a:p>
          <a:p>
            <a:r>
              <a:rPr lang="en-SG" dirty="0"/>
              <a:t>There are two levels of access control that need to be managed. First, at the Watson Query level – where users need to be added and assigned roles. Second, at the individual object level – where users are granted access to an object in order to view and query the data associated with it.</a:t>
            </a:r>
          </a:p>
          <a:p>
            <a:r>
              <a:rPr lang="en-SG" dirty="0"/>
              <a:t>1. Select </a:t>
            </a:r>
            <a:r>
              <a:rPr lang="en-SG" b="1" dirty="0"/>
              <a:t>Administration &gt; User management</a:t>
            </a:r>
            <a:r>
              <a:rPr lang="en-SG" dirty="0"/>
              <a:t> from the side menu. You should start in the </a:t>
            </a:r>
            <a:r>
              <a:rPr lang="en-SG" b="1" dirty="0"/>
              <a:t>Users</a:t>
            </a:r>
            <a:r>
              <a:rPr lang="en-SG" dirty="0"/>
              <a:t> tab by default.</a:t>
            </a:r>
          </a:p>
          <a:p>
            <a:endParaRPr lang="en-US" dirty="0"/>
          </a:p>
        </p:txBody>
      </p:sp>
      <p:sp>
        <p:nvSpPr>
          <p:cNvPr id="3" name="Title 2">
            <a:extLst>
              <a:ext uri="{FF2B5EF4-FFF2-40B4-BE49-F238E27FC236}">
                <a16:creationId xmlns:a16="http://schemas.microsoft.com/office/drawing/2014/main" id="{693DE0A3-B40E-3722-CF2F-7D06D65A7266}"/>
              </a:ext>
            </a:extLst>
          </p:cNvPr>
          <p:cNvSpPr>
            <a:spLocks noGrp="1"/>
          </p:cNvSpPr>
          <p:nvPr>
            <p:ph type="title"/>
          </p:nvPr>
        </p:nvSpPr>
        <p:spPr/>
        <p:txBody>
          <a:bodyPr/>
          <a:lstStyle/>
          <a:p>
            <a:r>
              <a:rPr lang="en-US" dirty="0"/>
              <a:t>Manage access</a:t>
            </a:r>
          </a:p>
        </p:txBody>
      </p:sp>
      <p:pic>
        <p:nvPicPr>
          <p:cNvPr id="4" name="Picture 3" descr="A screenshot of a computer&#10;&#10;Description automatically generated with medium confidence">
            <a:extLst>
              <a:ext uri="{FF2B5EF4-FFF2-40B4-BE49-F238E27FC236}">
                <a16:creationId xmlns:a16="http://schemas.microsoft.com/office/drawing/2014/main" id="{FC9B3B14-4F55-7C64-E8B2-1B30F04A34DE}"/>
              </a:ext>
            </a:extLst>
          </p:cNvPr>
          <p:cNvPicPr>
            <a:picLocks noChangeAspect="1"/>
          </p:cNvPicPr>
          <p:nvPr/>
        </p:nvPicPr>
        <p:blipFill>
          <a:blip r:embed="rId2"/>
          <a:stretch>
            <a:fillRect/>
          </a:stretch>
        </p:blipFill>
        <p:spPr>
          <a:xfrm>
            <a:off x="363254" y="3540211"/>
            <a:ext cx="11040741" cy="2872946"/>
          </a:xfrm>
          <a:prstGeom prst="rect">
            <a:avLst/>
          </a:prstGeom>
        </p:spPr>
      </p:pic>
    </p:spTree>
    <p:extLst>
      <p:ext uri="{BB962C8B-B14F-4D97-AF65-F5344CB8AC3E}">
        <p14:creationId xmlns:p14="http://schemas.microsoft.com/office/powerpoint/2010/main" val="12439211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C68D21-C2CB-5D3C-690E-A101EDF1F17F}"/>
              </a:ext>
            </a:extLst>
          </p:cNvPr>
          <p:cNvSpPr>
            <a:spLocks noGrp="1"/>
          </p:cNvSpPr>
          <p:nvPr>
            <p:ph idx="1"/>
          </p:nvPr>
        </p:nvSpPr>
        <p:spPr/>
        <p:txBody>
          <a:bodyPr/>
          <a:lstStyle/>
          <a:p>
            <a:r>
              <a:rPr lang="en-SG" dirty="0"/>
              <a:t>When a user is added to the Watson Query environment, it is assigned a </a:t>
            </a:r>
            <a:r>
              <a:rPr lang="en-SG" b="1" dirty="0"/>
              <a:t>User ID</a:t>
            </a:r>
            <a:r>
              <a:rPr lang="en-SG" dirty="0"/>
              <a:t> that is unique to the service itself. This user ID is of the form </a:t>
            </a:r>
            <a:r>
              <a:rPr lang="en-SG" i="1" dirty="0" err="1"/>
              <a:t>dv_ibmid</a:t>
            </a:r>
            <a:r>
              <a:rPr lang="en-SG" i="1" dirty="0"/>
              <a:t>_&lt;string of characters and numbers&gt;</a:t>
            </a:r>
            <a:r>
              <a:rPr lang="en-SG" dirty="0"/>
              <a:t>. From your perspective, this user ID will be used as the default </a:t>
            </a:r>
            <a:r>
              <a:rPr lang="en-SG" i="1" dirty="0"/>
              <a:t>schema name</a:t>
            </a:r>
            <a:r>
              <a:rPr lang="en-SG" dirty="0"/>
              <a:t> for any virtual objects you create.</a:t>
            </a:r>
          </a:p>
          <a:p>
            <a:endParaRPr lang="en-SG" dirty="0"/>
          </a:p>
          <a:p>
            <a:r>
              <a:rPr lang="en-SG" dirty="0"/>
              <a:t>Make note of your user ID as you will need to use it later in this lab. </a:t>
            </a:r>
            <a:r>
              <a:rPr lang="en-SG" i="1" dirty="0"/>
              <a:t>Write it down or copy it into a document</a:t>
            </a:r>
            <a:r>
              <a:rPr lang="en-SG" dirty="0"/>
              <a:t>.</a:t>
            </a:r>
          </a:p>
          <a:p>
            <a:r>
              <a:rPr lang="en-SG" dirty="0"/>
              <a:t>dv_ibmid_270006g705</a:t>
            </a:r>
          </a:p>
          <a:p>
            <a:r>
              <a:rPr lang="en-SG" dirty="0"/>
              <a:t>There are four roles that can be assigned to users in the Watson Query environment:</a:t>
            </a:r>
          </a:p>
          <a:p>
            <a:pPr>
              <a:buFont typeface="Arial" panose="020B0604020202020204" pitchFamily="34" charset="0"/>
              <a:buChar char="•"/>
            </a:pPr>
            <a:r>
              <a:rPr lang="en-SG" b="1" dirty="0"/>
              <a:t>Manager:</a:t>
            </a:r>
            <a:r>
              <a:rPr lang="en-SG" dirty="0"/>
              <a:t> Administrator of the environment and “super user” – able to perform all activities, including adding other users.</a:t>
            </a:r>
          </a:p>
          <a:p>
            <a:pPr>
              <a:buFont typeface="Arial" panose="020B0604020202020204" pitchFamily="34" charset="0"/>
              <a:buChar char="•"/>
            </a:pPr>
            <a:r>
              <a:rPr lang="en-SG" b="1" dirty="0"/>
              <a:t>Engineer:</a:t>
            </a:r>
            <a:r>
              <a:rPr lang="en-SG" dirty="0"/>
              <a:t> Configures the data sources, virtualizes data, and manages access to virtual objects. Users with this role can create a virtual table or view and grant access to it to users with the Engineer or User role.</a:t>
            </a:r>
          </a:p>
          <a:p>
            <a:pPr>
              <a:buFont typeface="Arial" panose="020B0604020202020204" pitchFamily="34" charset="0"/>
              <a:buChar char="•"/>
            </a:pPr>
            <a:r>
              <a:rPr lang="en-SG" b="1" dirty="0"/>
              <a:t>Steward:</a:t>
            </a:r>
            <a:r>
              <a:rPr lang="en-SG" dirty="0"/>
              <a:t> Can access data in all user tables and views. Unlike users with the Engineer role, a user with the Steward role cannot configure data sources or create virtual tables – but it can create virtual views on top of existing virtual tables and views.</a:t>
            </a:r>
          </a:p>
          <a:p>
            <a:pPr>
              <a:buFont typeface="Arial" panose="020B0604020202020204" pitchFamily="34" charset="0"/>
              <a:buChar char="•"/>
            </a:pPr>
            <a:r>
              <a:rPr lang="en-SG" b="1" dirty="0"/>
              <a:t>User:</a:t>
            </a:r>
            <a:r>
              <a:rPr lang="en-SG" dirty="0"/>
              <a:t> Can create views on top of virtual tables and views to which they have been given access.</a:t>
            </a:r>
          </a:p>
          <a:p>
            <a:endParaRPr lang="en-US" dirty="0"/>
          </a:p>
        </p:txBody>
      </p:sp>
      <p:sp>
        <p:nvSpPr>
          <p:cNvPr id="3" name="Title 2">
            <a:extLst>
              <a:ext uri="{FF2B5EF4-FFF2-40B4-BE49-F238E27FC236}">
                <a16:creationId xmlns:a16="http://schemas.microsoft.com/office/drawing/2014/main" id="{6CB81919-7293-D88A-D70F-8F6920EEA35A}"/>
              </a:ext>
            </a:extLst>
          </p:cNvPr>
          <p:cNvSpPr>
            <a:spLocks noGrp="1"/>
          </p:cNvSpPr>
          <p:nvPr>
            <p:ph type="title"/>
          </p:nvPr>
        </p:nvSpPr>
        <p:spPr/>
        <p:txBody>
          <a:bodyPr/>
          <a:lstStyle/>
          <a:p>
            <a:r>
              <a:rPr lang="en-US" dirty="0"/>
              <a:t>Manage access</a:t>
            </a:r>
          </a:p>
        </p:txBody>
      </p:sp>
    </p:spTree>
    <p:extLst>
      <p:ext uri="{BB962C8B-B14F-4D97-AF65-F5344CB8AC3E}">
        <p14:creationId xmlns:p14="http://schemas.microsoft.com/office/powerpoint/2010/main" val="3657747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69F6C4-A631-F01C-D8B9-14EA8EC0826C}"/>
              </a:ext>
            </a:extLst>
          </p:cNvPr>
          <p:cNvSpPr>
            <a:spLocks noGrp="1"/>
          </p:cNvSpPr>
          <p:nvPr>
            <p:ph idx="1"/>
          </p:nvPr>
        </p:nvSpPr>
        <p:spPr/>
        <p:txBody>
          <a:bodyPr/>
          <a:lstStyle/>
          <a:p>
            <a:r>
              <a:rPr lang="en-SG" dirty="0"/>
              <a:t>To show the process of adding a regular user and managing access to virtual objects, you are going to add an existing IBM ID to the Watson Query environment. This is a user that was previously created for use within the Data and AI Live Demos environment. This user will be referred to as the </a:t>
            </a:r>
            <a:r>
              <a:rPr lang="en-SG" i="1" dirty="0"/>
              <a:t>business user</a:t>
            </a:r>
            <a:r>
              <a:rPr lang="en-SG" dirty="0"/>
              <a:t> going forward.</a:t>
            </a:r>
          </a:p>
          <a:p>
            <a:pPr>
              <a:buFont typeface="+mj-lt"/>
              <a:buAutoNum type="arabicPeriod" startAt="3"/>
            </a:pPr>
            <a:r>
              <a:rPr lang="en-SG" dirty="0"/>
              <a:t>Click </a:t>
            </a:r>
            <a:r>
              <a:rPr lang="en-SG" b="1" dirty="0"/>
              <a:t>Grant access+</a:t>
            </a:r>
            <a:r>
              <a:rPr lang="en-SG" dirty="0"/>
              <a:t> on the right.</a:t>
            </a:r>
          </a:p>
          <a:p>
            <a:r>
              <a:rPr lang="en-SG" dirty="0"/>
              <a:t>Select </a:t>
            </a:r>
            <a:r>
              <a:rPr lang="en-SG" b="1" dirty="0"/>
              <a:t>User</a:t>
            </a:r>
            <a:r>
              <a:rPr lang="en-SG" dirty="0"/>
              <a:t> for the </a:t>
            </a:r>
            <a:r>
              <a:rPr lang="en-SG" b="1" dirty="0"/>
              <a:t>Role</a:t>
            </a:r>
            <a:r>
              <a:rPr lang="en-SG" dirty="0"/>
              <a:t>.</a:t>
            </a:r>
          </a:p>
          <a:p>
            <a:r>
              <a:rPr lang="en-SG" dirty="0"/>
              <a:t>Click </a:t>
            </a:r>
            <a:r>
              <a:rPr lang="en-SG" b="1" dirty="0"/>
              <a:t>Create</a:t>
            </a:r>
            <a:r>
              <a:rPr lang="en-SG" dirty="0"/>
              <a:t>. This may take a minute or two to complete. </a:t>
            </a:r>
            <a:r>
              <a:rPr lang="en-SG" i="1" dirty="0"/>
              <a:t>Wait until it completes.</a:t>
            </a:r>
            <a:endParaRPr lang="en-SG" dirty="0"/>
          </a:p>
          <a:p>
            <a:r>
              <a:rPr lang="en-SG" b="1" dirty="0"/>
              <a:t>Accessing Virtual Objects:</a:t>
            </a:r>
          </a:p>
          <a:p>
            <a:r>
              <a:rPr lang="en-SG" dirty="0"/>
              <a:t>Generally speaking, by default, virtual objects are only accessible by the user that created them (unless a user has a role that permits access to all of the objects created). Therefore, the customer-related virtual tables and the virtual views that you created earlier in this lab are only accessible by you, and not by the business user you just added. This business user must be explicitly granted access to the virtual objects you created.</a:t>
            </a:r>
          </a:p>
          <a:p>
            <a:pPr>
              <a:buFont typeface="+mj-lt"/>
              <a:buAutoNum type="arabicPeriod"/>
            </a:pPr>
            <a:r>
              <a:rPr lang="en-SG" dirty="0"/>
              <a:t>Select </a:t>
            </a:r>
            <a:r>
              <a:rPr lang="en-SG" b="1" dirty="0"/>
              <a:t>Virtualization &gt; Virtualized data</a:t>
            </a:r>
            <a:r>
              <a:rPr lang="en-SG" dirty="0"/>
              <a:t> from the side menu.</a:t>
            </a:r>
          </a:p>
          <a:p>
            <a:pPr>
              <a:buFont typeface="+mj-lt"/>
              <a:buAutoNum type="arabicPeriod" startAt="2"/>
            </a:pPr>
            <a:r>
              <a:rPr lang="en-SG" dirty="0"/>
              <a:t>Check the </a:t>
            </a:r>
            <a:r>
              <a:rPr lang="en-SG" b="1" dirty="0"/>
              <a:t>box beside each of the objects</a:t>
            </a:r>
            <a:r>
              <a:rPr lang="en-SG" dirty="0"/>
              <a:t> in the table (or check the box in the table header to select all of them at once).</a:t>
            </a:r>
          </a:p>
          <a:p>
            <a:pPr>
              <a:buFont typeface="+mj-lt"/>
              <a:buAutoNum type="arabicPeriod" startAt="2"/>
            </a:pPr>
            <a:r>
              <a:rPr lang="en-SG" dirty="0"/>
              <a:t>Click </a:t>
            </a:r>
            <a:r>
              <a:rPr lang="en-SG" b="1" dirty="0"/>
              <a:t>Manage access</a:t>
            </a:r>
            <a:r>
              <a:rPr lang="en-SG" dirty="0"/>
              <a:t> on the right.</a:t>
            </a:r>
          </a:p>
          <a:p>
            <a:pPr>
              <a:buFont typeface="+mj-lt"/>
              <a:buAutoNum type="arabicPeriod" startAt="2"/>
            </a:pPr>
            <a:r>
              <a:rPr lang="en-SG" dirty="0"/>
              <a:t>When the </a:t>
            </a:r>
            <a:r>
              <a:rPr lang="en-SG" b="1" dirty="0"/>
              <a:t>Manage access to virtual objects</a:t>
            </a:r>
            <a:r>
              <a:rPr lang="en-SG" dirty="0"/>
              <a:t> window pops up, click </a:t>
            </a:r>
            <a:r>
              <a:rPr lang="en-SG" b="1" dirty="0"/>
              <a:t>Continue</a:t>
            </a:r>
            <a:r>
              <a:rPr lang="en-SG" dirty="0"/>
              <a:t>.</a:t>
            </a:r>
          </a:p>
          <a:p>
            <a:endParaRPr lang="en-US" dirty="0"/>
          </a:p>
        </p:txBody>
      </p:sp>
      <p:sp>
        <p:nvSpPr>
          <p:cNvPr id="3" name="Title 2">
            <a:extLst>
              <a:ext uri="{FF2B5EF4-FFF2-40B4-BE49-F238E27FC236}">
                <a16:creationId xmlns:a16="http://schemas.microsoft.com/office/drawing/2014/main" id="{78AA731D-9330-7FFE-6315-6179B840DC90}"/>
              </a:ext>
            </a:extLst>
          </p:cNvPr>
          <p:cNvSpPr>
            <a:spLocks noGrp="1"/>
          </p:cNvSpPr>
          <p:nvPr>
            <p:ph type="title"/>
          </p:nvPr>
        </p:nvSpPr>
        <p:spPr/>
        <p:txBody>
          <a:bodyPr/>
          <a:lstStyle/>
          <a:p>
            <a:r>
              <a:rPr lang="en-US" dirty="0"/>
              <a:t>Manage access</a:t>
            </a:r>
          </a:p>
        </p:txBody>
      </p:sp>
    </p:spTree>
    <p:extLst>
      <p:ext uri="{BB962C8B-B14F-4D97-AF65-F5344CB8AC3E}">
        <p14:creationId xmlns:p14="http://schemas.microsoft.com/office/powerpoint/2010/main" val="1313663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BC9F4C-2A27-104A-27FA-D7E296EC30AC}"/>
              </a:ext>
            </a:extLst>
          </p:cNvPr>
          <p:cNvSpPr>
            <a:spLocks noGrp="1"/>
          </p:cNvSpPr>
          <p:nvPr>
            <p:ph idx="1"/>
          </p:nvPr>
        </p:nvSpPr>
        <p:spPr/>
        <p:txBody>
          <a:bodyPr/>
          <a:lstStyle/>
          <a:p>
            <a:r>
              <a:rPr lang="en-SG" dirty="0"/>
              <a:t>You have the option of granting access to a select set of users or to all of Watson Query's data virtualization users (think of this like the PUBLIC role in many relational database systems). Instead, you will selectively only give the business user access to your virtual objects.</a:t>
            </a:r>
          </a:p>
          <a:p>
            <a:pPr>
              <a:buFont typeface="+mj-lt"/>
              <a:buAutoNum type="arabicPeriod" startAt="5"/>
            </a:pPr>
            <a:r>
              <a:rPr lang="en-SG" dirty="0"/>
              <a:t>Click </a:t>
            </a:r>
            <a:r>
              <a:rPr lang="en-SG" b="1" dirty="0"/>
              <a:t>Grant access +</a:t>
            </a:r>
            <a:r>
              <a:rPr lang="en-SG" dirty="0"/>
              <a:t> on the right.</a:t>
            </a:r>
          </a:p>
          <a:p>
            <a:endParaRPr lang="en-US" dirty="0"/>
          </a:p>
        </p:txBody>
      </p:sp>
      <p:sp>
        <p:nvSpPr>
          <p:cNvPr id="3" name="Title 2">
            <a:extLst>
              <a:ext uri="{FF2B5EF4-FFF2-40B4-BE49-F238E27FC236}">
                <a16:creationId xmlns:a16="http://schemas.microsoft.com/office/drawing/2014/main" id="{EB1489CE-D153-C33D-F4EB-72462CB5255F}"/>
              </a:ext>
            </a:extLst>
          </p:cNvPr>
          <p:cNvSpPr>
            <a:spLocks noGrp="1"/>
          </p:cNvSpPr>
          <p:nvPr>
            <p:ph type="title"/>
          </p:nvPr>
        </p:nvSpPr>
        <p:spPr/>
        <p:txBody>
          <a:bodyPr/>
          <a:lstStyle/>
          <a:p>
            <a:r>
              <a:rPr lang="en-US" dirty="0"/>
              <a:t>Manage access</a:t>
            </a:r>
          </a:p>
        </p:txBody>
      </p:sp>
      <p:pic>
        <p:nvPicPr>
          <p:cNvPr id="5" name="Picture 4" descr="A white rectangular object with a black border&#10;&#10;Description automatically generated">
            <a:extLst>
              <a:ext uri="{FF2B5EF4-FFF2-40B4-BE49-F238E27FC236}">
                <a16:creationId xmlns:a16="http://schemas.microsoft.com/office/drawing/2014/main" id="{3802FA7F-FBC1-8864-C9BE-F7D9CB5B4B8E}"/>
              </a:ext>
            </a:extLst>
          </p:cNvPr>
          <p:cNvPicPr>
            <a:picLocks noChangeAspect="1"/>
          </p:cNvPicPr>
          <p:nvPr/>
        </p:nvPicPr>
        <p:blipFill>
          <a:blip r:embed="rId2"/>
          <a:stretch>
            <a:fillRect/>
          </a:stretch>
        </p:blipFill>
        <p:spPr>
          <a:xfrm>
            <a:off x="3376158" y="3717156"/>
            <a:ext cx="7772400" cy="261221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C64B7B3-C200-5C11-BCFF-BEE879B3D678}"/>
              </a:ext>
            </a:extLst>
          </p:cNvPr>
          <p:cNvPicPr>
            <a:picLocks noChangeAspect="1"/>
          </p:cNvPicPr>
          <p:nvPr/>
        </p:nvPicPr>
        <p:blipFill>
          <a:blip r:embed="rId3"/>
          <a:stretch>
            <a:fillRect/>
          </a:stretch>
        </p:blipFill>
        <p:spPr>
          <a:xfrm>
            <a:off x="160638" y="2361362"/>
            <a:ext cx="7772400" cy="2135275"/>
          </a:xfrm>
          <a:prstGeom prst="rect">
            <a:avLst/>
          </a:prstGeom>
        </p:spPr>
      </p:pic>
    </p:spTree>
    <p:extLst>
      <p:ext uri="{BB962C8B-B14F-4D97-AF65-F5344CB8AC3E}">
        <p14:creationId xmlns:p14="http://schemas.microsoft.com/office/powerpoint/2010/main" val="42718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784A8C-8274-9664-3FEC-859DFAB58DB3}"/>
              </a:ext>
            </a:extLst>
          </p:cNvPr>
          <p:cNvSpPr>
            <a:spLocks noGrp="1"/>
          </p:cNvSpPr>
          <p:nvPr>
            <p:ph idx="1"/>
          </p:nvPr>
        </p:nvSpPr>
        <p:spPr/>
        <p:txBody>
          <a:bodyPr/>
          <a:lstStyle/>
          <a:p>
            <a:pPr>
              <a:buFont typeface="+mj-lt"/>
              <a:buAutoNum type="arabicPeriod" startAt="6"/>
            </a:pPr>
            <a:r>
              <a:rPr lang="en-SG" dirty="0"/>
              <a:t>Check the </a:t>
            </a:r>
            <a:r>
              <a:rPr lang="en-SG" b="1" dirty="0"/>
              <a:t>box for the business user (dv_ibmid_663002w4x7 / </a:t>
            </a:r>
            <a:r>
              <a:rPr lang="en-SG" b="1" dirty="0">
                <a:hlinkClick r:id="rId2"/>
              </a:rPr>
              <a:t>cpd.business.user@gmail.com</a:t>
            </a:r>
            <a:r>
              <a:rPr lang="en-SG" b="1" dirty="0"/>
              <a:t>)</a:t>
            </a:r>
            <a:r>
              <a:rPr lang="en-SG" dirty="0"/>
              <a:t> (which is the user you want to grant access to).</a:t>
            </a:r>
          </a:p>
          <a:p>
            <a:pPr>
              <a:buFont typeface="+mj-lt"/>
              <a:buAutoNum type="arabicPeriod" startAt="6"/>
            </a:pPr>
            <a:r>
              <a:rPr lang="en-SG" dirty="0"/>
              <a:t>Click </a:t>
            </a:r>
            <a:r>
              <a:rPr lang="en-SG" b="1" dirty="0"/>
              <a:t>Grant access</a:t>
            </a:r>
            <a:r>
              <a:rPr lang="en-SG" dirty="0"/>
              <a:t>. </a:t>
            </a:r>
            <a:r>
              <a:rPr lang="en-SG" i="1" dirty="0"/>
              <a:t>Wait for this to complete.</a:t>
            </a:r>
            <a:endParaRPr lang="en-SG" dirty="0"/>
          </a:p>
          <a:p>
            <a:r>
              <a:rPr lang="en-SG" dirty="0"/>
              <a:t>The business user has now been granted access to all of your virtual objects. But how exactly does this user go about accessing these objects and using them? That's covered in the next section.</a:t>
            </a:r>
          </a:p>
          <a:p>
            <a:endParaRPr lang="en-US" dirty="0"/>
          </a:p>
        </p:txBody>
      </p:sp>
      <p:sp>
        <p:nvSpPr>
          <p:cNvPr id="3" name="Title 2">
            <a:extLst>
              <a:ext uri="{FF2B5EF4-FFF2-40B4-BE49-F238E27FC236}">
                <a16:creationId xmlns:a16="http://schemas.microsoft.com/office/drawing/2014/main" id="{63293303-DB2B-973C-EDCC-0BD0959AF0D9}"/>
              </a:ext>
            </a:extLst>
          </p:cNvPr>
          <p:cNvSpPr>
            <a:spLocks noGrp="1"/>
          </p:cNvSpPr>
          <p:nvPr>
            <p:ph type="title"/>
          </p:nvPr>
        </p:nvSpPr>
        <p:spPr/>
        <p:txBody>
          <a:bodyPr/>
          <a:lstStyle/>
          <a:p>
            <a:r>
              <a:rPr lang="en-US" dirty="0"/>
              <a:t>Manage access</a:t>
            </a:r>
          </a:p>
        </p:txBody>
      </p:sp>
    </p:spTree>
    <p:extLst>
      <p:ext uri="{BB962C8B-B14F-4D97-AF65-F5344CB8AC3E}">
        <p14:creationId xmlns:p14="http://schemas.microsoft.com/office/powerpoint/2010/main" val="2485681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2223E2-1FD8-64D4-037E-EEF8C8CFE4BB}"/>
              </a:ext>
            </a:extLst>
          </p:cNvPr>
          <p:cNvSpPr>
            <a:spLocks noGrp="1"/>
          </p:cNvSpPr>
          <p:nvPr>
            <p:ph type="title"/>
          </p:nvPr>
        </p:nvSpPr>
        <p:spPr/>
        <p:txBody>
          <a:bodyPr/>
          <a:lstStyle/>
          <a:p>
            <a:r>
              <a:rPr lang="en-US" b="1" dirty="0"/>
              <a:t>POC Infrastructure Deployment Architecture</a:t>
            </a:r>
          </a:p>
        </p:txBody>
      </p:sp>
      <p:grpSp>
        <p:nvGrpSpPr>
          <p:cNvPr id="37" name="Group 36">
            <a:extLst>
              <a:ext uri="{FF2B5EF4-FFF2-40B4-BE49-F238E27FC236}">
                <a16:creationId xmlns:a16="http://schemas.microsoft.com/office/drawing/2014/main" id="{3478451C-FCD1-3E03-329B-6B21BCBD0190}"/>
              </a:ext>
            </a:extLst>
          </p:cNvPr>
          <p:cNvGrpSpPr/>
          <p:nvPr/>
        </p:nvGrpSpPr>
        <p:grpSpPr>
          <a:xfrm>
            <a:off x="3921333" y="4113581"/>
            <a:ext cx="1121924" cy="1945908"/>
            <a:chOff x="4165254" y="3601469"/>
            <a:chExt cx="1121924" cy="1945908"/>
          </a:xfrm>
        </p:grpSpPr>
        <p:pic>
          <p:nvPicPr>
            <p:cNvPr id="38" name="Picture 37">
              <a:extLst>
                <a:ext uri="{FF2B5EF4-FFF2-40B4-BE49-F238E27FC236}">
                  <a16:creationId xmlns:a16="http://schemas.microsoft.com/office/drawing/2014/main" id="{1D215EE5-BAE6-0DFC-D8E1-1A06840EF15F}"/>
                </a:ext>
              </a:extLst>
            </p:cNvPr>
            <p:cNvPicPr>
              <a:picLocks noChangeAspect="1"/>
            </p:cNvPicPr>
            <p:nvPr/>
          </p:nvPicPr>
          <p:blipFill>
            <a:blip r:embed="rId3">
              <a:grayscl/>
            </a:blip>
            <a:stretch>
              <a:fillRect/>
            </a:stretch>
          </p:blipFill>
          <p:spPr>
            <a:xfrm>
              <a:off x="4396016" y="3601469"/>
              <a:ext cx="355600" cy="673100"/>
            </a:xfrm>
            <a:prstGeom prst="rect">
              <a:avLst/>
            </a:prstGeom>
          </p:spPr>
        </p:pic>
        <p:pic>
          <p:nvPicPr>
            <p:cNvPr id="39" name="Picture 38">
              <a:extLst>
                <a:ext uri="{FF2B5EF4-FFF2-40B4-BE49-F238E27FC236}">
                  <a16:creationId xmlns:a16="http://schemas.microsoft.com/office/drawing/2014/main" id="{76BB2312-3463-6764-B468-BEE58FE5B705}"/>
                </a:ext>
              </a:extLst>
            </p:cNvPr>
            <p:cNvPicPr>
              <a:picLocks noChangeAspect="1"/>
            </p:cNvPicPr>
            <p:nvPr/>
          </p:nvPicPr>
          <p:blipFill>
            <a:blip r:embed="rId3">
              <a:grayscl/>
            </a:blip>
            <a:stretch>
              <a:fillRect/>
            </a:stretch>
          </p:blipFill>
          <p:spPr>
            <a:xfrm>
              <a:off x="4548416" y="3753869"/>
              <a:ext cx="355600" cy="673100"/>
            </a:xfrm>
            <a:prstGeom prst="rect">
              <a:avLst/>
            </a:prstGeom>
          </p:spPr>
        </p:pic>
        <p:pic>
          <p:nvPicPr>
            <p:cNvPr id="40" name="Picture 39">
              <a:extLst>
                <a:ext uri="{FF2B5EF4-FFF2-40B4-BE49-F238E27FC236}">
                  <a16:creationId xmlns:a16="http://schemas.microsoft.com/office/drawing/2014/main" id="{1F57B310-9971-E7A8-11B6-8B3F0C3E0652}"/>
                </a:ext>
              </a:extLst>
            </p:cNvPr>
            <p:cNvPicPr>
              <a:picLocks noChangeAspect="1"/>
            </p:cNvPicPr>
            <p:nvPr/>
          </p:nvPicPr>
          <p:blipFill>
            <a:blip r:embed="rId3">
              <a:grayscl/>
            </a:blip>
            <a:stretch>
              <a:fillRect/>
            </a:stretch>
          </p:blipFill>
          <p:spPr>
            <a:xfrm>
              <a:off x="4700816" y="3906269"/>
              <a:ext cx="355600" cy="673100"/>
            </a:xfrm>
            <a:prstGeom prst="rect">
              <a:avLst/>
            </a:prstGeom>
          </p:spPr>
        </p:pic>
        <p:sp>
          <p:nvSpPr>
            <p:cNvPr id="41" name="TextBox 40">
              <a:extLst>
                <a:ext uri="{FF2B5EF4-FFF2-40B4-BE49-F238E27FC236}">
                  <a16:creationId xmlns:a16="http://schemas.microsoft.com/office/drawing/2014/main" id="{573FF7ED-1DE8-E1F7-F426-1DDCFB776394}"/>
                </a:ext>
              </a:extLst>
            </p:cNvPr>
            <p:cNvSpPr txBox="1"/>
            <p:nvPr/>
          </p:nvSpPr>
          <p:spPr>
            <a:xfrm>
              <a:off x="4165254" y="4531714"/>
              <a:ext cx="1121924"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(2,3,4)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OpenShift  Master/Infra Nodes – Part of UOB’s existing OCP Cluster</a:t>
              </a:r>
            </a:p>
          </p:txBody>
        </p:sp>
      </p:grpSp>
      <p:cxnSp>
        <p:nvCxnSpPr>
          <p:cNvPr id="63" name="Straight Connector 62">
            <a:extLst>
              <a:ext uri="{FF2B5EF4-FFF2-40B4-BE49-F238E27FC236}">
                <a16:creationId xmlns:a16="http://schemas.microsoft.com/office/drawing/2014/main" id="{50326951-5E1C-03B1-0145-01625A75AB19}"/>
              </a:ext>
            </a:extLst>
          </p:cNvPr>
          <p:cNvCxnSpPr>
            <a:cxnSpLocks/>
          </p:cNvCxnSpPr>
          <p:nvPr/>
        </p:nvCxnSpPr>
        <p:spPr>
          <a:xfrm>
            <a:off x="3921333" y="3677063"/>
            <a:ext cx="74451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D7F6BC0-73D6-5091-7622-F9C9F993D4B0}"/>
              </a:ext>
            </a:extLst>
          </p:cNvPr>
          <p:cNvCxnSpPr>
            <a:cxnSpLocks/>
          </p:cNvCxnSpPr>
          <p:nvPr/>
        </p:nvCxnSpPr>
        <p:spPr>
          <a:xfrm>
            <a:off x="8529131" y="3677063"/>
            <a:ext cx="0" cy="40312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AA1CC1F-FE55-F0C9-68AE-1934F1F53F16}"/>
              </a:ext>
            </a:extLst>
          </p:cNvPr>
          <p:cNvCxnSpPr>
            <a:cxnSpLocks/>
          </p:cNvCxnSpPr>
          <p:nvPr/>
        </p:nvCxnSpPr>
        <p:spPr>
          <a:xfrm>
            <a:off x="8073563" y="3677063"/>
            <a:ext cx="0" cy="40312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6E3F895-1205-8426-A3AA-7476DF5270C5}"/>
              </a:ext>
            </a:extLst>
          </p:cNvPr>
          <p:cNvCxnSpPr>
            <a:cxnSpLocks/>
          </p:cNvCxnSpPr>
          <p:nvPr/>
        </p:nvCxnSpPr>
        <p:spPr>
          <a:xfrm>
            <a:off x="7680331" y="3677063"/>
            <a:ext cx="0" cy="40312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AEE0990-9285-2CD6-1291-EDEEA699AE7F}"/>
              </a:ext>
            </a:extLst>
          </p:cNvPr>
          <p:cNvCxnSpPr>
            <a:cxnSpLocks/>
          </p:cNvCxnSpPr>
          <p:nvPr/>
        </p:nvCxnSpPr>
        <p:spPr>
          <a:xfrm>
            <a:off x="7246577" y="3677063"/>
            <a:ext cx="0" cy="40312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50A5BF9-F8DA-53B0-CEBD-B09075098F0C}"/>
              </a:ext>
            </a:extLst>
          </p:cNvPr>
          <p:cNvCxnSpPr>
            <a:cxnSpLocks/>
          </p:cNvCxnSpPr>
          <p:nvPr/>
        </p:nvCxnSpPr>
        <p:spPr>
          <a:xfrm>
            <a:off x="6836269" y="3677063"/>
            <a:ext cx="0" cy="40312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85B4F24-5F45-6086-E20A-164221ACA1F5}"/>
              </a:ext>
            </a:extLst>
          </p:cNvPr>
          <p:cNvCxnSpPr>
            <a:cxnSpLocks/>
          </p:cNvCxnSpPr>
          <p:nvPr/>
        </p:nvCxnSpPr>
        <p:spPr>
          <a:xfrm>
            <a:off x="4315158" y="3677063"/>
            <a:ext cx="0" cy="403120"/>
          </a:xfrm>
          <a:prstGeom prst="line">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32391441-6227-4F45-AE45-2BCB3F40978C}"/>
              </a:ext>
            </a:extLst>
          </p:cNvPr>
          <p:cNvCxnSpPr>
            <a:cxnSpLocks/>
          </p:cNvCxnSpPr>
          <p:nvPr/>
        </p:nvCxnSpPr>
        <p:spPr>
          <a:xfrm>
            <a:off x="1545670" y="3636279"/>
            <a:ext cx="636013" cy="888318"/>
          </a:xfrm>
          <a:prstGeom prst="bentConnector3">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8" name="Elbow Connector 127">
            <a:extLst>
              <a:ext uri="{FF2B5EF4-FFF2-40B4-BE49-F238E27FC236}">
                <a16:creationId xmlns:a16="http://schemas.microsoft.com/office/drawing/2014/main" id="{8B30B29E-F130-87DE-6A48-CEB8EEDE6437}"/>
              </a:ext>
            </a:extLst>
          </p:cNvPr>
          <p:cNvCxnSpPr>
            <a:cxnSpLocks/>
          </p:cNvCxnSpPr>
          <p:nvPr/>
        </p:nvCxnSpPr>
        <p:spPr>
          <a:xfrm flipV="1">
            <a:off x="1545667" y="4524597"/>
            <a:ext cx="636016" cy="518805"/>
          </a:xfrm>
          <a:prstGeom prst="bentConnector3">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516AB824-ECCD-CFFC-28EB-8249DA60CA51}"/>
              </a:ext>
            </a:extLst>
          </p:cNvPr>
          <p:cNvSpPr txBox="1"/>
          <p:nvPr/>
        </p:nvSpPr>
        <p:spPr>
          <a:xfrm>
            <a:off x="1261734" y="4438612"/>
            <a:ext cx="550151" cy="215444"/>
          </a:xfrm>
          <a:prstGeom prst="rect">
            <a:avLst/>
          </a:prstGeom>
          <a:noFill/>
        </p:spPr>
        <p:txBody>
          <a:bodyPr wrap="square" rtlCol="0">
            <a:spAutoFit/>
          </a:bodyPr>
          <a:lstStyle>
            <a:defPPr>
              <a:defRPr lang="en-US"/>
            </a:defPPr>
            <a:lvl1pPr algn="ctr">
              <a:defRPr sz="800" i="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HTTP/S</a:t>
            </a:r>
          </a:p>
        </p:txBody>
      </p:sp>
      <p:grpSp>
        <p:nvGrpSpPr>
          <p:cNvPr id="130" name="Group 129">
            <a:extLst>
              <a:ext uri="{FF2B5EF4-FFF2-40B4-BE49-F238E27FC236}">
                <a16:creationId xmlns:a16="http://schemas.microsoft.com/office/drawing/2014/main" id="{BE63BD02-229D-0626-2404-15B57CDA7697}"/>
              </a:ext>
            </a:extLst>
          </p:cNvPr>
          <p:cNvGrpSpPr/>
          <p:nvPr/>
        </p:nvGrpSpPr>
        <p:grpSpPr>
          <a:xfrm>
            <a:off x="2010014" y="4083187"/>
            <a:ext cx="1267216" cy="1023897"/>
            <a:chOff x="3953057" y="3601469"/>
            <a:chExt cx="1267216" cy="1023897"/>
          </a:xfrm>
        </p:grpSpPr>
        <p:pic>
          <p:nvPicPr>
            <p:cNvPr id="131" name="Picture 130">
              <a:extLst>
                <a:ext uri="{FF2B5EF4-FFF2-40B4-BE49-F238E27FC236}">
                  <a16:creationId xmlns:a16="http://schemas.microsoft.com/office/drawing/2014/main" id="{984B8B18-F48D-A1EB-229D-C07C528D8C99}"/>
                </a:ext>
              </a:extLst>
            </p:cNvPr>
            <p:cNvPicPr>
              <a:picLocks noChangeAspect="1"/>
            </p:cNvPicPr>
            <p:nvPr/>
          </p:nvPicPr>
          <p:blipFill>
            <a:blip r:embed="rId3">
              <a:grayscl/>
            </a:blip>
            <a:stretch>
              <a:fillRect/>
            </a:stretch>
          </p:blipFill>
          <p:spPr>
            <a:xfrm>
              <a:off x="4396016" y="3601469"/>
              <a:ext cx="355600" cy="673100"/>
            </a:xfrm>
            <a:prstGeom prst="rect">
              <a:avLst/>
            </a:prstGeom>
          </p:spPr>
        </p:pic>
        <p:sp>
          <p:nvSpPr>
            <p:cNvPr id="133" name="TextBox 132">
              <a:extLst>
                <a:ext uri="{FF2B5EF4-FFF2-40B4-BE49-F238E27FC236}">
                  <a16:creationId xmlns:a16="http://schemas.microsoft.com/office/drawing/2014/main" id="{6774BB61-0242-19D0-6DEE-28A64379760A}"/>
                </a:ext>
              </a:extLst>
            </p:cNvPr>
            <p:cNvSpPr txBox="1"/>
            <p:nvPr/>
          </p:nvSpPr>
          <p:spPr>
            <a:xfrm>
              <a:off x="3953057" y="4225256"/>
              <a:ext cx="126721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HA Proxy</a:t>
              </a:r>
            </a:p>
          </p:txBody>
        </p:sp>
      </p:grpSp>
      <p:cxnSp>
        <p:nvCxnSpPr>
          <p:cNvPr id="134" name="Straight Connector 133">
            <a:extLst>
              <a:ext uri="{FF2B5EF4-FFF2-40B4-BE49-F238E27FC236}">
                <a16:creationId xmlns:a16="http://schemas.microsoft.com/office/drawing/2014/main" id="{F02F25E7-C79C-4917-3EEE-867256FC37B7}"/>
              </a:ext>
            </a:extLst>
          </p:cNvPr>
          <p:cNvCxnSpPr>
            <a:cxnSpLocks/>
          </p:cNvCxnSpPr>
          <p:nvPr/>
        </p:nvCxnSpPr>
        <p:spPr>
          <a:xfrm>
            <a:off x="2176714" y="3692316"/>
            <a:ext cx="8740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112DDD9-3249-3C64-444D-21797A791DA6}"/>
              </a:ext>
            </a:extLst>
          </p:cNvPr>
          <p:cNvCxnSpPr>
            <a:cxnSpLocks/>
          </p:cNvCxnSpPr>
          <p:nvPr/>
        </p:nvCxnSpPr>
        <p:spPr>
          <a:xfrm>
            <a:off x="2605373" y="3680067"/>
            <a:ext cx="0" cy="403120"/>
          </a:xfrm>
          <a:prstGeom prst="line">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ADA1B92-60B1-68EC-2C61-EC2D51535DC9}"/>
              </a:ext>
            </a:extLst>
          </p:cNvPr>
          <p:cNvCxnSpPr>
            <a:cxnSpLocks/>
          </p:cNvCxnSpPr>
          <p:nvPr/>
        </p:nvCxnSpPr>
        <p:spPr>
          <a:xfrm>
            <a:off x="3183486" y="4524597"/>
            <a:ext cx="658318"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138" name="Graphic 137" descr="Users with solid fill">
            <a:extLst>
              <a:ext uri="{FF2B5EF4-FFF2-40B4-BE49-F238E27FC236}">
                <a16:creationId xmlns:a16="http://schemas.microsoft.com/office/drawing/2014/main" id="{A5AC9390-1550-3943-B50C-ACEE21BDBB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2657" y="3123067"/>
            <a:ext cx="832339" cy="832339"/>
          </a:xfrm>
          <a:prstGeom prst="rect">
            <a:avLst/>
          </a:prstGeom>
        </p:spPr>
      </p:pic>
      <p:sp>
        <p:nvSpPr>
          <p:cNvPr id="139" name="TextBox 138">
            <a:extLst>
              <a:ext uri="{FF2B5EF4-FFF2-40B4-BE49-F238E27FC236}">
                <a16:creationId xmlns:a16="http://schemas.microsoft.com/office/drawing/2014/main" id="{4A3A0876-664D-91F7-E0F2-28CF247C1A6A}"/>
              </a:ext>
            </a:extLst>
          </p:cNvPr>
          <p:cNvSpPr txBox="1"/>
          <p:nvPr/>
        </p:nvSpPr>
        <p:spPr>
          <a:xfrm>
            <a:off x="538017" y="3765054"/>
            <a:ext cx="99899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Data Engineer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Data Scientist</a:t>
            </a:r>
          </a:p>
        </p:txBody>
      </p:sp>
      <p:pic>
        <p:nvPicPr>
          <p:cNvPr id="140" name="Graphic 139" descr="Users with solid fill">
            <a:extLst>
              <a:ext uri="{FF2B5EF4-FFF2-40B4-BE49-F238E27FC236}">
                <a16:creationId xmlns:a16="http://schemas.microsoft.com/office/drawing/2014/main" id="{6B92D085-5B14-441E-AC4D-F3A672611C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610" y="4660476"/>
            <a:ext cx="832339" cy="832339"/>
          </a:xfrm>
          <a:prstGeom prst="rect">
            <a:avLst/>
          </a:prstGeom>
        </p:spPr>
      </p:pic>
      <p:sp>
        <p:nvSpPr>
          <p:cNvPr id="141" name="TextBox 140">
            <a:extLst>
              <a:ext uri="{FF2B5EF4-FFF2-40B4-BE49-F238E27FC236}">
                <a16:creationId xmlns:a16="http://schemas.microsoft.com/office/drawing/2014/main" id="{02DCCFB0-FB9F-3D80-A7B3-233D90DF3B3A}"/>
              </a:ext>
            </a:extLst>
          </p:cNvPr>
          <p:cNvSpPr txBox="1"/>
          <p:nvPr/>
        </p:nvSpPr>
        <p:spPr>
          <a:xfrm>
            <a:off x="498095" y="5294706"/>
            <a:ext cx="11113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Deployer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Model Ops</a:t>
            </a:r>
          </a:p>
        </p:txBody>
      </p:sp>
      <p:sp>
        <p:nvSpPr>
          <p:cNvPr id="6" name="TextBox 5">
            <a:extLst>
              <a:ext uri="{FF2B5EF4-FFF2-40B4-BE49-F238E27FC236}">
                <a16:creationId xmlns:a16="http://schemas.microsoft.com/office/drawing/2014/main" id="{3DCA0E3A-0AE8-8EF4-7F9E-D2581889B811}"/>
              </a:ext>
            </a:extLst>
          </p:cNvPr>
          <p:cNvSpPr txBox="1"/>
          <p:nvPr/>
        </p:nvSpPr>
        <p:spPr>
          <a:xfrm>
            <a:off x="6316746" y="5473310"/>
            <a:ext cx="3159532" cy="1292662"/>
          </a:xfrm>
          <a:prstGeom prst="rect">
            <a:avLst/>
          </a:prstGeom>
          <a:noFill/>
        </p:spPr>
        <p:txBody>
          <a:bodyPr wrap="square" rtlCol="0">
            <a:spAutoFit/>
          </a:bodyPr>
          <a:lstStyle/>
          <a:p>
            <a:pPr marL="215900" marR="0" lvl="0" indent="-1270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532FD"/>
                </a:solidFill>
                <a:effectLst/>
                <a:uLnTx/>
                <a:uFillTx/>
                <a:latin typeface="Arial" panose="020B0604020202020204"/>
                <a:ea typeface="+mn-ea"/>
                <a:cs typeface="+mn-cs"/>
              </a:rPr>
              <a:t> Watson Knowledge Catalog (Governance Catalog)</a:t>
            </a:r>
          </a:p>
          <a:p>
            <a:pPr marL="215900" marR="0" lvl="0" indent="-1270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532FD"/>
                </a:solidFill>
                <a:effectLst/>
                <a:uLnTx/>
                <a:uFillTx/>
                <a:latin typeface="Arial" panose="020B0604020202020204"/>
                <a:ea typeface="+mn-ea"/>
                <a:cs typeface="+mn-cs"/>
              </a:rPr>
              <a:t> Watson Studio (Notebooks </a:t>
            </a:r>
            <a:r>
              <a:rPr kumimoji="0" lang="en-US" sz="600" b="0" i="0" u="none" strike="noStrike" kern="1200" cap="none" spc="0" normalizeH="0" baseline="0" noProof="0" dirty="0" err="1">
                <a:ln>
                  <a:noFill/>
                </a:ln>
                <a:solidFill>
                  <a:srgbClr val="0532FD"/>
                </a:solidFill>
                <a:effectLst/>
                <a:uLnTx/>
                <a:uFillTx/>
                <a:latin typeface="Arial" panose="020B0604020202020204"/>
                <a:ea typeface="+mn-ea"/>
                <a:cs typeface="+mn-cs"/>
              </a:rPr>
              <a:t>etc</a:t>
            </a:r>
            <a:r>
              <a:rPr kumimoji="0" lang="en-US" sz="600" b="0" i="0" u="none" strike="noStrike" kern="1200" cap="none" spc="0" normalizeH="0" baseline="0" noProof="0" dirty="0">
                <a:ln>
                  <a:noFill/>
                </a:ln>
                <a:solidFill>
                  <a:srgbClr val="0532FD"/>
                </a:solidFill>
                <a:effectLst/>
                <a:uLnTx/>
                <a:uFillTx/>
                <a:latin typeface="Arial" panose="020B0604020202020204"/>
                <a:ea typeface="+mn-ea"/>
                <a:cs typeface="+mn-cs"/>
              </a:rPr>
              <a:t>)</a:t>
            </a:r>
          </a:p>
          <a:p>
            <a:pPr marL="215900" marR="0" lvl="0" indent="-1270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532FD"/>
                </a:solidFill>
                <a:effectLst/>
                <a:uLnTx/>
                <a:uFillTx/>
                <a:latin typeface="Arial" panose="020B0604020202020204"/>
                <a:ea typeface="+mn-ea"/>
                <a:cs typeface="+mn-cs"/>
              </a:rPr>
              <a:t> Watson Query (Data Virtualization)</a:t>
            </a:r>
          </a:p>
          <a:p>
            <a:pPr marL="215900" marR="0" lvl="0" indent="-1270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532FD"/>
                </a:solidFill>
                <a:effectLst/>
                <a:uLnTx/>
                <a:uFillTx/>
                <a:latin typeface="Arial" panose="020B0604020202020204"/>
                <a:ea typeface="+mn-ea"/>
                <a:cs typeface="+mn-cs"/>
              </a:rPr>
              <a:t> SPSS </a:t>
            </a:r>
            <a:r>
              <a:rPr kumimoji="0" lang="en-US" sz="600" b="0" i="0" u="none" strike="noStrike" kern="1200" cap="none" spc="0" normalizeH="0" baseline="0" noProof="0" dirty="0" err="1">
                <a:ln>
                  <a:noFill/>
                </a:ln>
                <a:solidFill>
                  <a:srgbClr val="0532FD"/>
                </a:solidFill>
                <a:effectLst/>
                <a:uLnTx/>
                <a:uFillTx/>
                <a:latin typeface="Arial" panose="020B0604020202020204"/>
                <a:ea typeface="+mn-ea"/>
                <a:cs typeface="+mn-cs"/>
              </a:rPr>
              <a:t>Modeller</a:t>
            </a:r>
            <a:r>
              <a:rPr kumimoji="0" lang="en-US" sz="600" b="0" i="0" u="none" strike="noStrike" kern="1200" cap="none" spc="0" normalizeH="0" baseline="0" noProof="0" dirty="0">
                <a:ln>
                  <a:noFill/>
                </a:ln>
                <a:solidFill>
                  <a:srgbClr val="0532FD"/>
                </a:solidFill>
                <a:effectLst/>
                <a:uLnTx/>
                <a:uFillTx/>
                <a:latin typeface="Arial" panose="020B0604020202020204"/>
                <a:ea typeface="+mn-ea"/>
                <a:cs typeface="+mn-cs"/>
              </a:rPr>
              <a:t> (Low-code data science)</a:t>
            </a:r>
          </a:p>
          <a:p>
            <a:pPr marL="215900" marR="0" lvl="0" indent="-1270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532FD"/>
                </a:solidFill>
                <a:effectLst/>
                <a:uLnTx/>
                <a:uFillTx/>
                <a:latin typeface="Arial" panose="020B0604020202020204"/>
                <a:ea typeface="+mn-ea"/>
                <a:cs typeface="+mn-cs"/>
              </a:rPr>
              <a:t> Analytics dashboards</a:t>
            </a:r>
          </a:p>
          <a:p>
            <a:pPr marL="215900" marR="0" lvl="0" indent="-1270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532FD"/>
                </a:solidFill>
                <a:effectLst/>
                <a:uLnTx/>
                <a:uFillTx/>
                <a:latin typeface="Arial" panose="020B0604020202020204"/>
                <a:ea typeface="+mn-ea"/>
                <a:cs typeface="+mn-cs"/>
              </a:rPr>
              <a:t> </a:t>
            </a:r>
            <a:r>
              <a:rPr kumimoji="0" lang="en-US" sz="600" b="0" i="0" u="none" strike="noStrike" kern="1200" cap="none" spc="0" normalizeH="0" baseline="0" noProof="0" dirty="0" err="1">
                <a:ln>
                  <a:noFill/>
                </a:ln>
                <a:solidFill>
                  <a:srgbClr val="0532FD"/>
                </a:solidFill>
                <a:effectLst/>
                <a:uLnTx/>
                <a:uFillTx/>
                <a:latin typeface="Arial" panose="020B0604020202020204"/>
                <a:ea typeface="+mn-ea"/>
                <a:cs typeface="+mn-cs"/>
              </a:rPr>
              <a:t>AutoAI</a:t>
            </a:r>
            <a:r>
              <a:rPr kumimoji="0" lang="en-US" sz="600" b="0" i="0" u="none" strike="noStrike" kern="1200" cap="none" spc="0" normalizeH="0" baseline="0" noProof="0" dirty="0">
                <a:ln>
                  <a:noFill/>
                </a:ln>
                <a:solidFill>
                  <a:srgbClr val="0532FD"/>
                </a:solidFill>
                <a:effectLst/>
                <a:uLnTx/>
                <a:uFillTx/>
                <a:latin typeface="Arial" panose="020B0604020202020204"/>
                <a:ea typeface="+mn-ea"/>
                <a:cs typeface="+mn-cs"/>
              </a:rPr>
              <a:t> </a:t>
            </a:r>
          </a:p>
          <a:p>
            <a:pPr marL="215900" marR="0" lvl="0" indent="-1270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532FD"/>
                </a:solidFill>
                <a:effectLst/>
                <a:uLnTx/>
                <a:uFillTx/>
                <a:latin typeface="Arial" panose="020B0604020202020204"/>
                <a:ea typeface="+mn-ea"/>
                <a:cs typeface="+mn-cs"/>
              </a:rPr>
              <a:t> Watson Machine Learning (ML runtime)</a:t>
            </a:r>
          </a:p>
          <a:p>
            <a:pPr marL="215900" marR="0" lvl="0" indent="-1270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532FD"/>
                </a:solidFill>
                <a:effectLst/>
                <a:uLnTx/>
                <a:uFillTx/>
                <a:latin typeface="Arial" panose="020B0604020202020204"/>
                <a:ea typeface="+mn-ea"/>
                <a:cs typeface="+mn-cs"/>
              </a:rPr>
              <a:t> Watson </a:t>
            </a:r>
            <a:r>
              <a:rPr kumimoji="0" lang="en-US" sz="600" b="0" i="0" u="none" strike="noStrike" kern="1200" cap="none" spc="0" normalizeH="0" baseline="0" noProof="0" dirty="0" err="1">
                <a:ln>
                  <a:noFill/>
                </a:ln>
                <a:solidFill>
                  <a:srgbClr val="0532FD"/>
                </a:solidFill>
                <a:effectLst/>
                <a:uLnTx/>
                <a:uFillTx/>
                <a:latin typeface="Arial" panose="020B0604020202020204"/>
                <a:ea typeface="+mn-ea"/>
                <a:cs typeface="+mn-cs"/>
              </a:rPr>
              <a:t>OpenScale</a:t>
            </a:r>
            <a:r>
              <a:rPr kumimoji="0" lang="en-US" sz="600" b="0" i="0" u="none" strike="noStrike" kern="1200" cap="none" spc="0" normalizeH="0" baseline="0" noProof="0" dirty="0">
                <a:ln>
                  <a:noFill/>
                </a:ln>
                <a:solidFill>
                  <a:srgbClr val="0532FD"/>
                </a:solidFill>
                <a:effectLst/>
                <a:uLnTx/>
                <a:uFillTx/>
                <a:latin typeface="Arial" panose="020B0604020202020204"/>
                <a:ea typeface="+mn-ea"/>
                <a:cs typeface="+mn-cs"/>
              </a:rPr>
              <a:t> (Model monitoring &amp; explain ability)</a:t>
            </a:r>
          </a:p>
          <a:p>
            <a:pPr marL="215900" marR="0" lvl="0" indent="-1270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532FD"/>
                </a:solidFill>
                <a:effectLst/>
                <a:uLnTx/>
                <a:uFillTx/>
                <a:latin typeface="Arial" panose="020B0604020202020204"/>
                <a:ea typeface="+mn-ea"/>
                <a:cs typeface="+mn-cs"/>
              </a:rPr>
              <a:t> Watson Pipeline (Create </a:t>
            </a:r>
            <a:r>
              <a:rPr kumimoji="0" lang="en-SG" sz="600" b="0" i="0" u="none" strike="noStrike" kern="1200" cap="none" spc="0" normalizeH="0" baseline="0" noProof="0" dirty="0">
                <a:ln>
                  <a:noFill/>
                </a:ln>
                <a:solidFill>
                  <a:srgbClr val="0532FD"/>
                </a:solidFill>
                <a:effectLst/>
                <a:uLnTx/>
                <a:uFillTx/>
                <a:latin typeface="Arial" panose="020B0604020202020204"/>
                <a:ea typeface="+mn-ea"/>
                <a:cs typeface="+mn-cs"/>
              </a:rPr>
              <a:t>an end-to-end flow of assets from creation through  </a:t>
            </a:r>
            <a:br>
              <a:rPr kumimoji="0" lang="en-SG" sz="600" b="0" i="0" u="none" strike="noStrike" kern="1200" cap="none" spc="0" normalizeH="0" baseline="0" noProof="0" dirty="0">
                <a:ln>
                  <a:noFill/>
                </a:ln>
                <a:solidFill>
                  <a:srgbClr val="0532FD"/>
                </a:solidFill>
                <a:effectLst/>
                <a:uLnTx/>
                <a:uFillTx/>
                <a:latin typeface="Arial" panose="020B0604020202020204"/>
                <a:ea typeface="+mn-ea"/>
                <a:cs typeface="+mn-cs"/>
              </a:rPr>
            </a:br>
            <a:r>
              <a:rPr kumimoji="0" lang="en-SG" sz="600" b="0" i="0" u="none" strike="noStrike" kern="1200" cap="none" spc="0" normalizeH="0" baseline="0" noProof="0" dirty="0">
                <a:ln>
                  <a:noFill/>
                </a:ln>
                <a:solidFill>
                  <a:srgbClr val="0532FD"/>
                </a:solidFill>
                <a:effectLst/>
                <a:uLnTx/>
                <a:uFillTx/>
                <a:latin typeface="Arial" panose="020B0604020202020204"/>
                <a:ea typeface="+mn-ea"/>
                <a:cs typeface="+mn-cs"/>
              </a:rPr>
              <a:t> deployment</a:t>
            </a:r>
            <a:r>
              <a:rPr kumimoji="0" lang="en-US" sz="600" b="0" i="0" u="none" strike="noStrike" kern="1200" cap="none" spc="0" normalizeH="0" baseline="0" noProof="0" dirty="0">
                <a:ln>
                  <a:noFill/>
                </a:ln>
                <a:solidFill>
                  <a:srgbClr val="0532FD"/>
                </a:solidFill>
                <a:effectLst/>
                <a:uLnTx/>
                <a:uFillTx/>
                <a:latin typeface="Arial" panose="020B0604020202020204"/>
                <a:ea typeface="+mn-ea"/>
                <a:cs typeface="+mn-cs"/>
              </a:rPr>
              <a:t>)</a:t>
            </a:r>
          </a:p>
          <a:p>
            <a:pPr marL="215900" marR="0" lvl="0" indent="-1270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532FD"/>
                </a:solidFill>
                <a:effectLst/>
                <a:uLnTx/>
                <a:uFillTx/>
                <a:latin typeface="Arial" panose="020B0604020202020204"/>
                <a:ea typeface="+mn-ea"/>
                <a:cs typeface="+mn-cs"/>
              </a:rPr>
              <a:t> IBM OpenPages (Model Risk Governance)</a:t>
            </a:r>
          </a:p>
          <a:p>
            <a:pPr marL="215900" marR="0" lvl="0" indent="-1270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532FD"/>
                </a:solidFill>
                <a:effectLst/>
                <a:uLnTx/>
                <a:uFillTx/>
                <a:latin typeface="Arial" panose="020B0604020202020204"/>
                <a:ea typeface="+mn-ea"/>
                <a:cs typeface="+mn-cs"/>
              </a:rPr>
              <a:t> AI Factsheets (Model Metadata)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532FD"/>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87C393A7-DB28-4977-F1BE-74C8AA7ED0E2}"/>
              </a:ext>
            </a:extLst>
          </p:cNvPr>
          <p:cNvSpPr txBox="1"/>
          <p:nvPr/>
        </p:nvSpPr>
        <p:spPr>
          <a:xfrm>
            <a:off x="6316746" y="5236562"/>
            <a:ext cx="44139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532FD"/>
                </a:solidFill>
                <a:effectLst/>
                <a:uLnTx/>
                <a:uFillTx/>
                <a:latin typeface="Arial" panose="020B0604020202020204"/>
                <a:ea typeface="+mn-ea"/>
                <a:cs typeface="+mn-cs"/>
              </a:rPr>
              <a:t>Services deployed as pods on OpenShift worker nodes</a:t>
            </a:r>
          </a:p>
        </p:txBody>
      </p:sp>
      <p:pic>
        <p:nvPicPr>
          <p:cNvPr id="13" name="Graphic 12" descr="Box outline">
            <a:extLst>
              <a:ext uri="{FF2B5EF4-FFF2-40B4-BE49-F238E27FC236}">
                <a16:creationId xmlns:a16="http://schemas.microsoft.com/office/drawing/2014/main" id="{2F06007D-32F7-A0F9-510D-40017C9BB6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09053" y="4053535"/>
            <a:ext cx="847840" cy="847840"/>
          </a:xfrm>
          <a:prstGeom prst="rect">
            <a:avLst/>
          </a:prstGeom>
        </p:spPr>
      </p:pic>
      <p:sp>
        <p:nvSpPr>
          <p:cNvPr id="14" name="TextBox 13">
            <a:extLst>
              <a:ext uri="{FF2B5EF4-FFF2-40B4-BE49-F238E27FC236}">
                <a16:creationId xmlns:a16="http://schemas.microsoft.com/office/drawing/2014/main" id="{A493ACE0-094B-A6CA-D11B-FB370541E483}"/>
              </a:ext>
            </a:extLst>
          </p:cNvPr>
          <p:cNvSpPr txBox="1"/>
          <p:nvPr/>
        </p:nvSpPr>
        <p:spPr>
          <a:xfrm>
            <a:off x="9807523" y="4824204"/>
            <a:ext cx="1672253" cy="400110"/>
          </a:xfrm>
          <a:prstGeom prst="rect">
            <a:avLst/>
          </a:prstGeom>
          <a:noFill/>
        </p:spPr>
        <p:txBody>
          <a:bodyPr wrap="none" rtlCol="0">
            <a:spAutoFit/>
          </a:bodyPr>
          <a:lstStyle>
            <a:defPPr>
              <a:defRPr lang="en-US"/>
            </a:defPPr>
            <a:lvl1pPr algn="ctr">
              <a:defRPr sz="1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(14)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2 TB NFS Shared Storage</a:t>
            </a:r>
          </a:p>
        </p:txBody>
      </p:sp>
      <p:cxnSp>
        <p:nvCxnSpPr>
          <p:cNvPr id="19" name="Straight Connector 18">
            <a:extLst>
              <a:ext uri="{FF2B5EF4-FFF2-40B4-BE49-F238E27FC236}">
                <a16:creationId xmlns:a16="http://schemas.microsoft.com/office/drawing/2014/main" id="{9714F513-BEF0-36E6-2763-BEB753A7CD3B}"/>
              </a:ext>
            </a:extLst>
          </p:cNvPr>
          <p:cNvCxnSpPr>
            <a:cxnSpLocks/>
          </p:cNvCxnSpPr>
          <p:nvPr/>
        </p:nvCxnSpPr>
        <p:spPr>
          <a:xfrm>
            <a:off x="10626731" y="3687804"/>
            <a:ext cx="0" cy="40312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231DA58-160D-69DF-ADAD-D98875EB1DE2}"/>
              </a:ext>
            </a:extLst>
          </p:cNvPr>
          <p:cNvCxnSpPr>
            <a:cxnSpLocks/>
          </p:cNvCxnSpPr>
          <p:nvPr/>
        </p:nvCxnSpPr>
        <p:spPr>
          <a:xfrm>
            <a:off x="5571829" y="3664101"/>
            <a:ext cx="0" cy="461889"/>
          </a:xfrm>
          <a:prstGeom prst="line">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007B78ED-5952-051B-7E69-E58058BEF9AA}"/>
              </a:ext>
            </a:extLst>
          </p:cNvPr>
          <p:cNvPicPr>
            <a:picLocks noChangeAspect="1"/>
          </p:cNvPicPr>
          <p:nvPr/>
        </p:nvPicPr>
        <p:blipFill>
          <a:blip r:embed="rId3">
            <a:grayscl/>
          </a:blip>
          <a:stretch>
            <a:fillRect/>
          </a:stretch>
        </p:blipFill>
        <p:spPr>
          <a:xfrm>
            <a:off x="5456477" y="4144948"/>
            <a:ext cx="355600" cy="673100"/>
          </a:xfrm>
          <a:prstGeom prst="rect">
            <a:avLst/>
          </a:prstGeom>
        </p:spPr>
      </p:pic>
      <p:sp>
        <p:nvSpPr>
          <p:cNvPr id="24" name="TextBox 23">
            <a:extLst>
              <a:ext uri="{FF2B5EF4-FFF2-40B4-BE49-F238E27FC236}">
                <a16:creationId xmlns:a16="http://schemas.microsoft.com/office/drawing/2014/main" id="{08636078-F5C4-E263-EA15-FAEEC5CC6406}"/>
              </a:ext>
            </a:extLst>
          </p:cNvPr>
          <p:cNvSpPr txBox="1"/>
          <p:nvPr/>
        </p:nvSpPr>
        <p:spPr>
          <a:xfrm>
            <a:off x="5065712" y="4861676"/>
            <a:ext cx="1121924"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OpenShift</a:t>
            </a:r>
            <a:b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Registry node – Part of UOB’s existing OCP Cluster</a:t>
            </a:r>
          </a:p>
        </p:txBody>
      </p:sp>
      <p:sp>
        <p:nvSpPr>
          <p:cNvPr id="5" name="Rectangle 4">
            <a:extLst>
              <a:ext uri="{FF2B5EF4-FFF2-40B4-BE49-F238E27FC236}">
                <a16:creationId xmlns:a16="http://schemas.microsoft.com/office/drawing/2014/main" id="{912116BC-5B3A-86D5-8A9E-1177700DB2F9}"/>
              </a:ext>
            </a:extLst>
          </p:cNvPr>
          <p:cNvSpPr/>
          <p:nvPr/>
        </p:nvSpPr>
        <p:spPr>
          <a:xfrm>
            <a:off x="293819" y="1323252"/>
            <a:ext cx="717631" cy="2553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EE301601-315A-E775-51F2-39C185DF9C41}"/>
              </a:ext>
            </a:extLst>
          </p:cNvPr>
          <p:cNvSpPr txBox="1"/>
          <p:nvPr/>
        </p:nvSpPr>
        <p:spPr>
          <a:xfrm>
            <a:off x="1046414" y="1329735"/>
            <a:ext cx="226060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Existing UOB Infrastructure </a:t>
            </a:r>
          </a:p>
        </p:txBody>
      </p:sp>
      <p:sp>
        <p:nvSpPr>
          <p:cNvPr id="15" name="TextBox 14">
            <a:extLst>
              <a:ext uri="{FF2B5EF4-FFF2-40B4-BE49-F238E27FC236}">
                <a16:creationId xmlns:a16="http://schemas.microsoft.com/office/drawing/2014/main" id="{0C91DF0D-B635-3563-E4CB-21CD1B76E628}"/>
              </a:ext>
            </a:extLst>
          </p:cNvPr>
          <p:cNvSpPr txBox="1"/>
          <p:nvPr/>
        </p:nvSpPr>
        <p:spPr>
          <a:xfrm>
            <a:off x="6568868" y="2262636"/>
            <a:ext cx="17443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(13) Anaconda Repository </a:t>
            </a:r>
            <a:b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for IBM Cloud Pak for Data </a:t>
            </a:r>
          </a:p>
        </p:txBody>
      </p:sp>
      <p:sp>
        <p:nvSpPr>
          <p:cNvPr id="16" name="TextBox 15">
            <a:extLst>
              <a:ext uri="{FF2B5EF4-FFF2-40B4-BE49-F238E27FC236}">
                <a16:creationId xmlns:a16="http://schemas.microsoft.com/office/drawing/2014/main" id="{63668538-9823-8509-3F2D-0FED3388F8AC}"/>
              </a:ext>
            </a:extLst>
          </p:cNvPr>
          <p:cNvSpPr txBox="1"/>
          <p:nvPr/>
        </p:nvSpPr>
        <p:spPr>
          <a:xfrm>
            <a:off x="6534670" y="2946642"/>
            <a:ext cx="1904688"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Package lifecycle management </a:t>
            </a:r>
          </a:p>
        </p:txBody>
      </p:sp>
      <p:sp>
        <p:nvSpPr>
          <p:cNvPr id="23" name="Rectangle 22">
            <a:extLst>
              <a:ext uri="{FF2B5EF4-FFF2-40B4-BE49-F238E27FC236}">
                <a16:creationId xmlns:a16="http://schemas.microsoft.com/office/drawing/2014/main" id="{87F0B666-FE23-0A66-8142-FB71927B52D3}"/>
              </a:ext>
            </a:extLst>
          </p:cNvPr>
          <p:cNvSpPr/>
          <p:nvPr/>
        </p:nvSpPr>
        <p:spPr>
          <a:xfrm>
            <a:off x="293818" y="1635642"/>
            <a:ext cx="717631" cy="25535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AA16D54C-7BDF-34A5-3B5A-54A10EEA07D0}"/>
              </a:ext>
            </a:extLst>
          </p:cNvPr>
          <p:cNvSpPr txBox="1"/>
          <p:nvPr/>
        </p:nvSpPr>
        <p:spPr>
          <a:xfrm>
            <a:off x="1074997" y="1551669"/>
            <a:ext cx="19046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32FD"/>
                </a:solidFill>
                <a:effectLst/>
                <a:uLnTx/>
                <a:uFillTx/>
                <a:latin typeface="Arial" panose="020B0604020202020204"/>
                <a:ea typeface="+mn-ea"/>
                <a:cs typeface="+mn-cs"/>
              </a:rPr>
              <a:t>IBM POC Components</a:t>
            </a:r>
          </a:p>
        </p:txBody>
      </p:sp>
      <p:sp>
        <p:nvSpPr>
          <p:cNvPr id="27" name="TextBox 26">
            <a:extLst>
              <a:ext uri="{FF2B5EF4-FFF2-40B4-BE49-F238E27FC236}">
                <a16:creationId xmlns:a16="http://schemas.microsoft.com/office/drawing/2014/main" id="{9BE098E2-1465-25D2-E38B-12A7FD90E91E}"/>
              </a:ext>
            </a:extLst>
          </p:cNvPr>
          <p:cNvSpPr txBox="1"/>
          <p:nvPr/>
        </p:nvSpPr>
        <p:spPr>
          <a:xfrm>
            <a:off x="3889692" y="2297845"/>
            <a:ext cx="92685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(12)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Bastion node</a:t>
            </a:r>
          </a:p>
        </p:txBody>
      </p:sp>
      <p:pic>
        <p:nvPicPr>
          <p:cNvPr id="36" name="Picture 35">
            <a:extLst>
              <a:ext uri="{FF2B5EF4-FFF2-40B4-BE49-F238E27FC236}">
                <a16:creationId xmlns:a16="http://schemas.microsoft.com/office/drawing/2014/main" id="{FBCCDB7B-A1D5-2B3B-7527-9502087DA56B}"/>
              </a:ext>
            </a:extLst>
          </p:cNvPr>
          <p:cNvPicPr>
            <a:picLocks noChangeAspect="1"/>
          </p:cNvPicPr>
          <p:nvPr/>
        </p:nvPicPr>
        <p:blipFill>
          <a:blip r:embed="rId3">
            <a:duotone>
              <a:schemeClr val="accent4">
                <a:shade val="45000"/>
                <a:satMod val="135000"/>
              </a:schemeClr>
              <a:prstClr val="white"/>
            </a:duotone>
          </a:blip>
          <a:stretch>
            <a:fillRect/>
          </a:stretch>
        </p:blipFill>
        <p:spPr>
          <a:xfrm>
            <a:off x="6698424" y="4083187"/>
            <a:ext cx="355600" cy="673100"/>
          </a:xfrm>
          <a:prstGeom prst="rect">
            <a:avLst/>
          </a:prstGeom>
        </p:spPr>
      </p:pic>
      <p:pic>
        <p:nvPicPr>
          <p:cNvPr id="45" name="Picture 44">
            <a:extLst>
              <a:ext uri="{FF2B5EF4-FFF2-40B4-BE49-F238E27FC236}">
                <a16:creationId xmlns:a16="http://schemas.microsoft.com/office/drawing/2014/main" id="{150AC7CD-A283-E38B-F5FA-95B8C9895BB6}"/>
              </a:ext>
            </a:extLst>
          </p:cNvPr>
          <p:cNvPicPr>
            <a:picLocks noChangeAspect="1"/>
          </p:cNvPicPr>
          <p:nvPr/>
        </p:nvPicPr>
        <p:blipFill>
          <a:blip r:embed="rId3">
            <a:duotone>
              <a:schemeClr val="accent4">
                <a:shade val="45000"/>
                <a:satMod val="135000"/>
              </a:schemeClr>
              <a:prstClr val="white"/>
            </a:duotone>
          </a:blip>
          <a:stretch>
            <a:fillRect/>
          </a:stretch>
        </p:blipFill>
        <p:spPr>
          <a:xfrm>
            <a:off x="7131414" y="4095264"/>
            <a:ext cx="355600" cy="673100"/>
          </a:xfrm>
          <a:prstGeom prst="rect">
            <a:avLst/>
          </a:prstGeom>
        </p:spPr>
      </p:pic>
      <p:pic>
        <p:nvPicPr>
          <p:cNvPr id="53" name="Picture 52">
            <a:extLst>
              <a:ext uri="{FF2B5EF4-FFF2-40B4-BE49-F238E27FC236}">
                <a16:creationId xmlns:a16="http://schemas.microsoft.com/office/drawing/2014/main" id="{DD6E8A2B-3136-CE4C-2C37-260D356ED7D4}"/>
              </a:ext>
            </a:extLst>
          </p:cNvPr>
          <p:cNvPicPr>
            <a:picLocks noChangeAspect="1"/>
          </p:cNvPicPr>
          <p:nvPr/>
        </p:nvPicPr>
        <p:blipFill>
          <a:blip r:embed="rId3">
            <a:duotone>
              <a:schemeClr val="accent4">
                <a:shade val="45000"/>
                <a:satMod val="135000"/>
              </a:schemeClr>
              <a:prstClr val="white"/>
            </a:duotone>
          </a:blip>
          <a:stretch>
            <a:fillRect/>
          </a:stretch>
        </p:blipFill>
        <p:spPr>
          <a:xfrm>
            <a:off x="7560063" y="4095264"/>
            <a:ext cx="355600" cy="673100"/>
          </a:xfrm>
          <a:prstGeom prst="rect">
            <a:avLst/>
          </a:prstGeom>
        </p:spPr>
      </p:pic>
      <p:pic>
        <p:nvPicPr>
          <p:cNvPr id="54" name="Picture 53">
            <a:extLst>
              <a:ext uri="{FF2B5EF4-FFF2-40B4-BE49-F238E27FC236}">
                <a16:creationId xmlns:a16="http://schemas.microsoft.com/office/drawing/2014/main" id="{8C91FA29-47AF-740B-698A-8E0BD395FF1F}"/>
              </a:ext>
            </a:extLst>
          </p:cNvPr>
          <p:cNvPicPr>
            <a:picLocks noChangeAspect="1"/>
          </p:cNvPicPr>
          <p:nvPr/>
        </p:nvPicPr>
        <p:blipFill>
          <a:blip r:embed="rId3">
            <a:duotone>
              <a:schemeClr val="accent4">
                <a:shade val="45000"/>
                <a:satMod val="135000"/>
              </a:schemeClr>
              <a:prstClr val="white"/>
            </a:duotone>
          </a:blip>
          <a:stretch>
            <a:fillRect/>
          </a:stretch>
        </p:blipFill>
        <p:spPr>
          <a:xfrm>
            <a:off x="7948942" y="4095264"/>
            <a:ext cx="355600" cy="673100"/>
          </a:xfrm>
          <a:prstGeom prst="rect">
            <a:avLst/>
          </a:prstGeom>
        </p:spPr>
      </p:pic>
      <p:pic>
        <p:nvPicPr>
          <p:cNvPr id="55" name="Picture 54">
            <a:extLst>
              <a:ext uri="{FF2B5EF4-FFF2-40B4-BE49-F238E27FC236}">
                <a16:creationId xmlns:a16="http://schemas.microsoft.com/office/drawing/2014/main" id="{399330C0-0D9C-D132-EB49-5C373008B5B0}"/>
              </a:ext>
            </a:extLst>
          </p:cNvPr>
          <p:cNvPicPr>
            <a:picLocks noChangeAspect="1"/>
          </p:cNvPicPr>
          <p:nvPr/>
        </p:nvPicPr>
        <p:blipFill>
          <a:blip r:embed="rId3">
            <a:duotone>
              <a:schemeClr val="accent4">
                <a:shade val="45000"/>
                <a:satMod val="135000"/>
              </a:schemeClr>
              <a:prstClr val="white"/>
            </a:duotone>
          </a:blip>
          <a:stretch>
            <a:fillRect/>
          </a:stretch>
        </p:blipFill>
        <p:spPr>
          <a:xfrm>
            <a:off x="8387078" y="4095264"/>
            <a:ext cx="355600" cy="673100"/>
          </a:xfrm>
          <a:prstGeom prst="rect">
            <a:avLst/>
          </a:prstGeom>
        </p:spPr>
      </p:pic>
      <p:sp>
        <p:nvSpPr>
          <p:cNvPr id="56" name="TextBox 55">
            <a:extLst>
              <a:ext uri="{FF2B5EF4-FFF2-40B4-BE49-F238E27FC236}">
                <a16:creationId xmlns:a16="http://schemas.microsoft.com/office/drawing/2014/main" id="{D81FD58B-98D2-8B87-E3CC-3AB420414CB0}"/>
              </a:ext>
            </a:extLst>
          </p:cNvPr>
          <p:cNvSpPr txBox="1"/>
          <p:nvPr/>
        </p:nvSpPr>
        <p:spPr>
          <a:xfrm>
            <a:off x="6820826" y="4773087"/>
            <a:ext cx="1638589" cy="400110"/>
          </a:xfrm>
          <a:prstGeom prst="rect">
            <a:avLst/>
          </a:prstGeom>
          <a:noFill/>
        </p:spPr>
        <p:txBody>
          <a:bodyPr wrap="none" rtlCol="0">
            <a:spAutoFit/>
          </a:bodyPr>
          <a:lstStyle>
            <a:defPPr>
              <a:defRPr lang="en-US"/>
            </a:defPPr>
            <a:lvl1pPr algn="ctr">
              <a:defRPr sz="1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(7,8,9,10,11)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 OpenShift Worker Nodes</a:t>
            </a:r>
          </a:p>
        </p:txBody>
      </p:sp>
      <p:cxnSp>
        <p:nvCxnSpPr>
          <p:cNvPr id="84" name="Straight Arrow Connector 83">
            <a:extLst>
              <a:ext uri="{FF2B5EF4-FFF2-40B4-BE49-F238E27FC236}">
                <a16:creationId xmlns:a16="http://schemas.microsoft.com/office/drawing/2014/main" id="{639688C2-6516-2002-4612-B8BF918160EF}"/>
              </a:ext>
            </a:extLst>
          </p:cNvPr>
          <p:cNvCxnSpPr>
            <a:cxnSpLocks/>
          </p:cNvCxnSpPr>
          <p:nvPr/>
        </p:nvCxnSpPr>
        <p:spPr>
          <a:xfrm flipV="1">
            <a:off x="7375128" y="2697955"/>
            <a:ext cx="0" cy="82727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5DCFBAAC-B09C-3E61-33D2-B3A3B0F4A04A}"/>
              </a:ext>
            </a:extLst>
          </p:cNvPr>
          <p:cNvCxnSpPr>
            <a:cxnSpLocks/>
          </p:cNvCxnSpPr>
          <p:nvPr/>
        </p:nvCxnSpPr>
        <p:spPr>
          <a:xfrm flipV="1">
            <a:off x="8878522" y="2270177"/>
            <a:ext cx="1554394" cy="2127777"/>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B21CF1E-060F-CA73-377C-583AC4BD5688}"/>
              </a:ext>
            </a:extLst>
          </p:cNvPr>
          <p:cNvSpPr txBox="1"/>
          <p:nvPr/>
        </p:nvSpPr>
        <p:spPr>
          <a:xfrm>
            <a:off x="8693695" y="2852181"/>
            <a:ext cx="1874497" cy="400110"/>
          </a:xfrm>
          <a:prstGeom prst="rect">
            <a:avLst/>
          </a:prstGeom>
          <a:noFill/>
        </p:spPr>
        <p:txBody>
          <a:bodyPr wrap="square" rtlCol="0">
            <a:spAutoFit/>
          </a:bodyPr>
          <a:lstStyle>
            <a:defPPr>
              <a:defRPr lang="en-US"/>
            </a:defPPr>
            <a:lvl1pPr algn="ctr">
              <a:defRPr sz="1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CP4D Platform Connection (JDBC/ODBC </a:t>
            </a:r>
            <a:r>
              <a:rPr kumimoji="0" lang="en-US" sz="1000" b="0" i="0" u="none" strike="noStrike" kern="1200" cap="none" spc="0" normalizeH="0" baseline="0" noProof="0" dirty="0" err="1">
                <a:ln>
                  <a:noFill/>
                </a:ln>
                <a:solidFill>
                  <a:srgbClr val="000000"/>
                </a:solidFill>
                <a:effectLst/>
                <a:uLnTx/>
                <a:uFillTx/>
                <a:latin typeface="Arial" panose="020B0604020202020204"/>
                <a:ea typeface="+mn-ea"/>
                <a:cs typeface="+mn-cs"/>
              </a:rPr>
              <a:t>etc</a:t>
            </a: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a:t>
            </a:r>
          </a:p>
        </p:txBody>
      </p:sp>
      <p:cxnSp>
        <p:nvCxnSpPr>
          <p:cNvPr id="35" name="Straight Arrow Connector 34">
            <a:extLst>
              <a:ext uri="{FF2B5EF4-FFF2-40B4-BE49-F238E27FC236}">
                <a16:creationId xmlns:a16="http://schemas.microsoft.com/office/drawing/2014/main" id="{0780F446-E356-F814-71AB-528D72D9F1EA}"/>
              </a:ext>
            </a:extLst>
          </p:cNvPr>
          <p:cNvCxnSpPr/>
          <p:nvPr/>
        </p:nvCxnSpPr>
        <p:spPr>
          <a:xfrm>
            <a:off x="8872357" y="4654056"/>
            <a:ext cx="142927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40F7561-C0D9-9B51-A264-CC0FADD1C953}"/>
              </a:ext>
            </a:extLst>
          </p:cNvPr>
          <p:cNvSpPr txBox="1"/>
          <p:nvPr/>
        </p:nvSpPr>
        <p:spPr>
          <a:xfrm>
            <a:off x="8544746" y="4655988"/>
            <a:ext cx="1874497" cy="246221"/>
          </a:xfrm>
          <a:prstGeom prst="rect">
            <a:avLst/>
          </a:prstGeom>
          <a:noFill/>
        </p:spPr>
        <p:txBody>
          <a:bodyPr wrap="square" rtlCol="0">
            <a:spAutoFit/>
          </a:bodyPr>
          <a:lstStyle>
            <a:defPPr>
              <a:defRPr lang="en-US"/>
            </a:defPPr>
            <a:lvl1pPr algn="ctr">
              <a:defRPr sz="1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Persistent Volume</a:t>
            </a:r>
          </a:p>
        </p:txBody>
      </p:sp>
      <p:grpSp>
        <p:nvGrpSpPr>
          <p:cNvPr id="43" name="Group 42">
            <a:extLst>
              <a:ext uri="{FF2B5EF4-FFF2-40B4-BE49-F238E27FC236}">
                <a16:creationId xmlns:a16="http://schemas.microsoft.com/office/drawing/2014/main" id="{69976D9E-95A6-F6B6-E5B0-243CF658F3D4}"/>
              </a:ext>
            </a:extLst>
          </p:cNvPr>
          <p:cNvGrpSpPr/>
          <p:nvPr/>
        </p:nvGrpSpPr>
        <p:grpSpPr>
          <a:xfrm>
            <a:off x="10533928" y="2196206"/>
            <a:ext cx="1267216" cy="1023897"/>
            <a:chOff x="4199240" y="3601469"/>
            <a:chExt cx="1267216" cy="1023897"/>
          </a:xfrm>
        </p:grpSpPr>
        <p:pic>
          <p:nvPicPr>
            <p:cNvPr id="44" name="Picture 43">
              <a:extLst>
                <a:ext uri="{FF2B5EF4-FFF2-40B4-BE49-F238E27FC236}">
                  <a16:creationId xmlns:a16="http://schemas.microsoft.com/office/drawing/2014/main" id="{96105857-1D76-4B46-B559-ADABA0729BEF}"/>
                </a:ext>
              </a:extLst>
            </p:cNvPr>
            <p:cNvPicPr>
              <a:picLocks noChangeAspect="1"/>
            </p:cNvPicPr>
            <p:nvPr/>
          </p:nvPicPr>
          <p:blipFill>
            <a:blip r:embed="rId3">
              <a:grayscl/>
            </a:blip>
            <a:stretch>
              <a:fillRect/>
            </a:stretch>
          </p:blipFill>
          <p:spPr>
            <a:xfrm>
              <a:off x="4396016" y="3601469"/>
              <a:ext cx="355600" cy="673100"/>
            </a:xfrm>
            <a:prstGeom prst="rect">
              <a:avLst/>
            </a:prstGeom>
          </p:spPr>
        </p:pic>
        <p:sp>
          <p:nvSpPr>
            <p:cNvPr id="46" name="TextBox 45">
              <a:extLst>
                <a:ext uri="{FF2B5EF4-FFF2-40B4-BE49-F238E27FC236}">
                  <a16:creationId xmlns:a16="http://schemas.microsoft.com/office/drawing/2014/main" id="{67D12213-7E99-E968-3F1D-093AD8BCCAEC}"/>
                </a:ext>
              </a:extLst>
            </p:cNvPr>
            <p:cNvSpPr txBox="1"/>
            <p:nvPr/>
          </p:nvSpPr>
          <p:spPr>
            <a:xfrm>
              <a:off x="4199240" y="4225256"/>
              <a:ext cx="126721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Teradata / Cloudera Cluster</a:t>
              </a:r>
            </a:p>
          </p:txBody>
        </p:sp>
      </p:grpSp>
      <p:cxnSp>
        <p:nvCxnSpPr>
          <p:cNvPr id="47" name="Straight Connector 46">
            <a:extLst>
              <a:ext uri="{FF2B5EF4-FFF2-40B4-BE49-F238E27FC236}">
                <a16:creationId xmlns:a16="http://schemas.microsoft.com/office/drawing/2014/main" id="{D5FA5DC7-0EE4-4B9D-0481-0F1CF7D1AD6C}"/>
              </a:ext>
            </a:extLst>
          </p:cNvPr>
          <p:cNvCxnSpPr>
            <a:cxnSpLocks/>
          </p:cNvCxnSpPr>
          <p:nvPr/>
        </p:nvCxnSpPr>
        <p:spPr>
          <a:xfrm>
            <a:off x="10379572" y="1793086"/>
            <a:ext cx="14190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0BD28D3-F98A-3102-5BA0-13404521A505}"/>
              </a:ext>
            </a:extLst>
          </p:cNvPr>
          <p:cNvCxnSpPr>
            <a:cxnSpLocks/>
          </p:cNvCxnSpPr>
          <p:nvPr/>
        </p:nvCxnSpPr>
        <p:spPr>
          <a:xfrm>
            <a:off x="10883104" y="1793086"/>
            <a:ext cx="0" cy="403120"/>
          </a:xfrm>
          <a:prstGeom prst="line">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AFC83B4E-87D5-0C6A-26D4-233B1D47FEA9}"/>
              </a:ext>
            </a:extLst>
          </p:cNvPr>
          <p:cNvPicPr>
            <a:picLocks noChangeAspect="1"/>
          </p:cNvPicPr>
          <p:nvPr/>
        </p:nvPicPr>
        <p:blipFill>
          <a:blip r:embed="rId3">
            <a:grayscl/>
          </a:blip>
          <a:stretch>
            <a:fillRect/>
          </a:stretch>
        </p:blipFill>
        <p:spPr>
          <a:xfrm>
            <a:off x="11247790" y="2196206"/>
            <a:ext cx="355600" cy="673100"/>
          </a:xfrm>
          <a:prstGeom prst="rect">
            <a:avLst/>
          </a:prstGeom>
        </p:spPr>
      </p:pic>
      <p:cxnSp>
        <p:nvCxnSpPr>
          <p:cNvPr id="52" name="Straight Connector 51">
            <a:extLst>
              <a:ext uri="{FF2B5EF4-FFF2-40B4-BE49-F238E27FC236}">
                <a16:creationId xmlns:a16="http://schemas.microsoft.com/office/drawing/2014/main" id="{0B980AB0-9C10-4996-D5E3-596FB7BAB987}"/>
              </a:ext>
            </a:extLst>
          </p:cNvPr>
          <p:cNvCxnSpPr>
            <a:cxnSpLocks/>
          </p:cNvCxnSpPr>
          <p:nvPr/>
        </p:nvCxnSpPr>
        <p:spPr>
          <a:xfrm>
            <a:off x="11400190" y="1793086"/>
            <a:ext cx="0" cy="403120"/>
          </a:xfrm>
          <a:prstGeom prst="line">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EA2AB6C-2FB8-5934-ED4C-908914EAA067}"/>
              </a:ext>
            </a:extLst>
          </p:cNvPr>
          <p:cNvSpPr txBox="1"/>
          <p:nvPr/>
        </p:nvSpPr>
        <p:spPr>
          <a:xfrm>
            <a:off x="10950758" y="2283300"/>
            <a:ext cx="4154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a:t>
            </a:r>
          </a:p>
        </p:txBody>
      </p:sp>
      <p:sp>
        <p:nvSpPr>
          <p:cNvPr id="76" name="TextBox 75">
            <a:extLst>
              <a:ext uri="{FF2B5EF4-FFF2-40B4-BE49-F238E27FC236}">
                <a16:creationId xmlns:a16="http://schemas.microsoft.com/office/drawing/2014/main" id="{4678188E-F166-05A3-D594-1B3CFE3949A2}"/>
              </a:ext>
            </a:extLst>
          </p:cNvPr>
          <p:cNvSpPr txBox="1"/>
          <p:nvPr/>
        </p:nvSpPr>
        <p:spPr>
          <a:xfrm>
            <a:off x="4461479" y="1760541"/>
            <a:ext cx="1018957" cy="22200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Push images</a:t>
            </a:r>
          </a:p>
        </p:txBody>
      </p:sp>
      <p:pic>
        <p:nvPicPr>
          <p:cNvPr id="80" name="Picture 79">
            <a:extLst>
              <a:ext uri="{FF2B5EF4-FFF2-40B4-BE49-F238E27FC236}">
                <a16:creationId xmlns:a16="http://schemas.microsoft.com/office/drawing/2014/main" id="{6C70A0DD-59DA-4A67-ECA9-09CFB29EBB5E}"/>
              </a:ext>
            </a:extLst>
          </p:cNvPr>
          <p:cNvPicPr>
            <a:picLocks noChangeAspect="1"/>
          </p:cNvPicPr>
          <p:nvPr/>
        </p:nvPicPr>
        <p:blipFill>
          <a:blip r:embed="rId3">
            <a:duotone>
              <a:schemeClr val="accent4">
                <a:shade val="45000"/>
                <a:satMod val="135000"/>
              </a:schemeClr>
              <a:prstClr val="white"/>
            </a:duotone>
          </a:blip>
          <a:stretch>
            <a:fillRect/>
          </a:stretch>
        </p:blipFill>
        <p:spPr>
          <a:xfrm>
            <a:off x="310105" y="1948032"/>
            <a:ext cx="365927" cy="692648"/>
          </a:xfrm>
          <a:prstGeom prst="rect">
            <a:avLst/>
          </a:prstGeom>
        </p:spPr>
      </p:pic>
      <p:sp>
        <p:nvSpPr>
          <p:cNvPr id="81" name="TextBox 80">
            <a:extLst>
              <a:ext uri="{FF2B5EF4-FFF2-40B4-BE49-F238E27FC236}">
                <a16:creationId xmlns:a16="http://schemas.microsoft.com/office/drawing/2014/main" id="{93909709-3620-5F83-EE8B-1FFB03F761A5}"/>
              </a:ext>
            </a:extLst>
          </p:cNvPr>
          <p:cNvSpPr txBox="1"/>
          <p:nvPr/>
        </p:nvSpPr>
        <p:spPr>
          <a:xfrm>
            <a:off x="637610" y="2007918"/>
            <a:ext cx="19046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32FD"/>
                </a:solidFill>
                <a:effectLst/>
                <a:uLnTx/>
                <a:uFillTx/>
                <a:latin typeface="Arial" panose="020B0604020202020204"/>
                <a:ea typeface="+mn-ea"/>
                <a:cs typeface="+mn-cs"/>
              </a:rPr>
              <a:t>Indicates VM or </a:t>
            </a:r>
            <a:r>
              <a:rPr kumimoji="0" lang="en-US" sz="1200" b="0" i="0" u="none" strike="noStrike" kern="1200" cap="none" spc="0" normalizeH="0" baseline="0" noProof="0" dirty="0" err="1">
                <a:ln>
                  <a:noFill/>
                </a:ln>
                <a:solidFill>
                  <a:srgbClr val="0532FD"/>
                </a:solidFill>
                <a:effectLst/>
                <a:uLnTx/>
                <a:uFillTx/>
                <a:latin typeface="Arial" panose="020B0604020202020204"/>
                <a:ea typeface="+mn-ea"/>
                <a:cs typeface="+mn-cs"/>
              </a:rPr>
              <a:t>Baremetal</a:t>
            </a:r>
            <a:r>
              <a:rPr kumimoji="0" lang="en-US" sz="1200" b="0" i="0" u="none" strike="noStrike" kern="1200" cap="none" spc="0" normalizeH="0" baseline="0" noProof="0" dirty="0">
                <a:ln>
                  <a:noFill/>
                </a:ln>
                <a:solidFill>
                  <a:srgbClr val="0532FD"/>
                </a:solidFill>
                <a:effectLst/>
                <a:uLnTx/>
                <a:uFillTx/>
                <a:latin typeface="Arial" panose="020B0604020202020204"/>
                <a:ea typeface="+mn-ea"/>
                <a:cs typeface="+mn-cs"/>
              </a:rPr>
              <a:t> Server</a:t>
            </a:r>
          </a:p>
        </p:txBody>
      </p:sp>
      <p:pic>
        <p:nvPicPr>
          <p:cNvPr id="83" name="Picture 82">
            <a:extLst>
              <a:ext uri="{FF2B5EF4-FFF2-40B4-BE49-F238E27FC236}">
                <a16:creationId xmlns:a16="http://schemas.microsoft.com/office/drawing/2014/main" id="{A5561AC0-16AC-AA6F-D28C-EDA02B9AC952}"/>
              </a:ext>
            </a:extLst>
          </p:cNvPr>
          <p:cNvPicPr>
            <a:picLocks noChangeAspect="1"/>
          </p:cNvPicPr>
          <p:nvPr/>
        </p:nvPicPr>
        <p:blipFill>
          <a:blip r:embed="rId3">
            <a:duotone>
              <a:schemeClr val="accent4">
                <a:shade val="45000"/>
                <a:satMod val="135000"/>
              </a:schemeClr>
              <a:prstClr val="white"/>
            </a:duotone>
          </a:blip>
          <a:stretch>
            <a:fillRect/>
          </a:stretch>
        </p:blipFill>
        <p:spPr>
          <a:xfrm>
            <a:off x="4172740" y="1659359"/>
            <a:ext cx="355600" cy="673100"/>
          </a:xfrm>
          <a:prstGeom prst="rect">
            <a:avLst/>
          </a:prstGeom>
          <a:noFill/>
          <a:ln>
            <a:noFill/>
          </a:ln>
        </p:spPr>
      </p:pic>
      <p:cxnSp>
        <p:nvCxnSpPr>
          <p:cNvPr id="88" name="Straight Connector 87">
            <a:extLst>
              <a:ext uri="{FF2B5EF4-FFF2-40B4-BE49-F238E27FC236}">
                <a16:creationId xmlns:a16="http://schemas.microsoft.com/office/drawing/2014/main" id="{34ADF428-68E5-27CC-7792-F7C77ECBD630}"/>
              </a:ext>
            </a:extLst>
          </p:cNvPr>
          <p:cNvCxnSpPr>
            <a:cxnSpLocks/>
          </p:cNvCxnSpPr>
          <p:nvPr/>
        </p:nvCxnSpPr>
        <p:spPr>
          <a:xfrm>
            <a:off x="3896481" y="1514671"/>
            <a:ext cx="8740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84FAC86-3F54-2CBB-F85B-71D07E579A36}"/>
              </a:ext>
            </a:extLst>
          </p:cNvPr>
          <p:cNvCxnSpPr>
            <a:cxnSpLocks/>
          </p:cNvCxnSpPr>
          <p:nvPr/>
        </p:nvCxnSpPr>
        <p:spPr>
          <a:xfrm>
            <a:off x="4325140" y="1502422"/>
            <a:ext cx="0" cy="185723"/>
          </a:xfrm>
          <a:prstGeom prst="line">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93" name="Picture 92">
            <a:extLst>
              <a:ext uri="{FF2B5EF4-FFF2-40B4-BE49-F238E27FC236}">
                <a16:creationId xmlns:a16="http://schemas.microsoft.com/office/drawing/2014/main" id="{67C22F9D-5BE8-F09D-0CD6-0C220380CA69}"/>
              </a:ext>
            </a:extLst>
          </p:cNvPr>
          <p:cNvPicPr>
            <a:picLocks noChangeAspect="1"/>
          </p:cNvPicPr>
          <p:nvPr/>
        </p:nvPicPr>
        <p:blipFill>
          <a:blip r:embed="rId3">
            <a:duotone>
              <a:schemeClr val="accent4">
                <a:shade val="45000"/>
                <a:satMod val="135000"/>
              </a:schemeClr>
              <a:prstClr val="white"/>
            </a:duotone>
          </a:blip>
          <a:stretch>
            <a:fillRect/>
          </a:stretch>
        </p:blipFill>
        <p:spPr>
          <a:xfrm>
            <a:off x="7187260" y="1648332"/>
            <a:ext cx="355600" cy="673100"/>
          </a:xfrm>
          <a:prstGeom prst="rect">
            <a:avLst/>
          </a:prstGeom>
          <a:noFill/>
          <a:ln>
            <a:noFill/>
          </a:ln>
        </p:spPr>
      </p:pic>
      <p:cxnSp>
        <p:nvCxnSpPr>
          <p:cNvPr id="95" name="Straight Connector 94">
            <a:extLst>
              <a:ext uri="{FF2B5EF4-FFF2-40B4-BE49-F238E27FC236}">
                <a16:creationId xmlns:a16="http://schemas.microsoft.com/office/drawing/2014/main" id="{499D9D44-43A0-40A6-AC13-1C2BAD1B9F60}"/>
              </a:ext>
            </a:extLst>
          </p:cNvPr>
          <p:cNvCxnSpPr>
            <a:cxnSpLocks/>
          </p:cNvCxnSpPr>
          <p:nvPr/>
        </p:nvCxnSpPr>
        <p:spPr>
          <a:xfrm>
            <a:off x="6911001" y="1503644"/>
            <a:ext cx="8740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8EEB5DA-5E1F-35B3-AB6E-F4F320204B41}"/>
              </a:ext>
            </a:extLst>
          </p:cNvPr>
          <p:cNvCxnSpPr>
            <a:cxnSpLocks/>
          </p:cNvCxnSpPr>
          <p:nvPr/>
        </p:nvCxnSpPr>
        <p:spPr>
          <a:xfrm>
            <a:off x="7339660" y="1491395"/>
            <a:ext cx="0" cy="185723"/>
          </a:xfrm>
          <a:prstGeom prst="line">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ADC9C03-9B49-64CB-0660-84A677E075C2}"/>
              </a:ext>
            </a:extLst>
          </p:cNvPr>
          <p:cNvSpPr txBox="1"/>
          <p:nvPr/>
        </p:nvSpPr>
        <p:spPr>
          <a:xfrm>
            <a:off x="4727103" y="2281620"/>
            <a:ext cx="1859805"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Enterprise Container Registry</a:t>
            </a:r>
            <a:b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 (UOB's </a:t>
            </a:r>
            <a:r>
              <a:rPr kumimoji="0" lang="en-US" sz="1000" b="0" i="0" u="none" strike="noStrike" kern="1200" cap="none" spc="0" normalizeH="0" baseline="0" noProof="0" dirty="0" err="1">
                <a:ln>
                  <a:noFill/>
                </a:ln>
                <a:solidFill>
                  <a:srgbClr val="000000"/>
                </a:solidFill>
                <a:effectLst/>
                <a:uLnTx/>
                <a:uFillTx/>
                <a:latin typeface="Arial" panose="020B0604020202020204"/>
                <a:ea typeface="+mn-ea"/>
                <a:cs typeface="+mn-cs"/>
              </a:rPr>
              <a:t>JFrog</a:t>
            </a: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 Artifactory)</a:t>
            </a:r>
          </a:p>
        </p:txBody>
      </p:sp>
      <p:pic>
        <p:nvPicPr>
          <p:cNvPr id="98" name="Picture 97">
            <a:extLst>
              <a:ext uri="{FF2B5EF4-FFF2-40B4-BE49-F238E27FC236}">
                <a16:creationId xmlns:a16="http://schemas.microsoft.com/office/drawing/2014/main" id="{F58D8EF7-85E1-DAA4-8F0E-7E1CFDC75EEB}"/>
              </a:ext>
            </a:extLst>
          </p:cNvPr>
          <p:cNvPicPr>
            <a:picLocks noChangeAspect="1"/>
          </p:cNvPicPr>
          <p:nvPr/>
        </p:nvPicPr>
        <p:blipFill>
          <a:blip r:embed="rId3">
            <a:grayscl/>
          </a:blip>
          <a:stretch>
            <a:fillRect/>
          </a:stretch>
        </p:blipFill>
        <p:spPr>
          <a:xfrm>
            <a:off x="5462710" y="1682868"/>
            <a:ext cx="355600" cy="673100"/>
          </a:xfrm>
          <a:prstGeom prst="rect">
            <a:avLst/>
          </a:prstGeom>
          <a:noFill/>
          <a:ln>
            <a:noFill/>
          </a:ln>
        </p:spPr>
      </p:pic>
      <p:cxnSp>
        <p:nvCxnSpPr>
          <p:cNvPr id="99" name="Straight Connector 98">
            <a:extLst>
              <a:ext uri="{FF2B5EF4-FFF2-40B4-BE49-F238E27FC236}">
                <a16:creationId xmlns:a16="http://schemas.microsoft.com/office/drawing/2014/main" id="{7D21957F-21F7-CF38-500B-220AF61B0527}"/>
              </a:ext>
            </a:extLst>
          </p:cNvPr>
          <p:cNvCxnSpPr>
            <a:cxnSpLocks/>
          </p:cNvCxnSpPr>
          <p:nvPr/>
        </p:nvCxnSpPr>
        <p:spPr>
          <a:xfrm>
            <a:off x="5186451" y="1538180"/>
            <a:ext cx="8740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1B2151D-B684-0B8F-7777-DAC2E5728B87}"/>
              </a:ext>
            </a:extLst>
          </p:cNvPr>
          <p:cNvCxnSpPr>
            <a:cxnSpLocks/>
          </p:cNvCxnSpPr>
          <p:nvPr/>
        </p:nvCxnSpPr>
        <p:spPr>
          <a:xfrm>
            <a:off x="5615110" y="1525931"/>
            <a:ext cx="0" cy="185723"/>
          </a:xfrm>
          <a:prstGeom prst="line">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DC3ECB15-B62A-A861-A9EC-0ECFE2B330E7}"/>
              </a:ext>
            </a:extLst>
          </p:cNvPr>
          <p:cNvCxnSpPr>
            <a:cxnSpLocks/>
          </p:cNvCxnSpPr>
          <p:nvPr/>
        </p:nvCxnSpPr>
        <p:spPr>
          <a:xfrm>
            <a:off x="3307015" y="1948032"/>
            <a:ext cx="692877"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D3CD478E-6070-41E4-E3C5-185E451EAA0E}"/>
              </a:ext>
            </a:extLst>
          </p:cNvPr>
          <p:cNvSpPr txBox="1"/>
          <p:nvPr/>
        </p:nvSpPr>
        <p:spPr>
          <a:xfrm>
            <a:off x="2285854" y="2019792"/>
            <a:ext cx="190468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Copy Images / </a:t>
            </a:r>
            <a:r>
              <a:rPr kumimoji="0" lang="en-US" sz="800" b="0" i="1" u="none" strike="noStrike" kern="1200" cap="none" spc="0" normalizeH="0" baseline="0" noProof="0" dirty="0" err="1">
                <a:ln>
                  <a:noFill/>
                </a:ln>
                <a:solidFill>
                  <a:srgbClr val="000000"/>
                </a:solidFill>
                <a:effectLst/>
                <a:uLnTx/>
                <a:uFillTx/>
                <a:latin typeface="Arial" panose="020B0604020202020204"/>
                <a:ea typeface="+mn-ea"/>
                <a:cs typeface="+mn-cs"/>
              </a:rPr>
              <a:t>Conda</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 Packages from Airgap storage / HDD</a:t>
            </a:r>
          </a:p>
        </p:txBody>
      </p:sp>
      <p:cxnSp>
        <p:nvCxnSpPr>
          <p:cNvPr id="104" name="Straight Arrow Connector 103">
            <a:extLst>
              <a:ext uri="{FF2B5EF4-FFF2-40B4-BE49-F238E27FC236}">
                <a16:creationId xmlns:a16="http://schemas.microsoft.com/office/drawing/2014/main" id="{5B1990D3-92BF-D7E5-521E-58049071836F}"/>
              </a:ext>
            </a:extLst>
          </p:cNvPr>
          <p:cNvCxnSpPr>
            <a:cxnSpLocks/>
          </p:cNvCxnSpPr>
          <p:nvPr/>
        </p:nvCxnSpPr>
        <p:spPr>
          <a:xfrm>
            <a:off x="4604521" y="1942818"/>
            <a:ext cx="722805" cy="521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381C6D06-431D-13FD-677A-CEFB510318F9}"/>
              </a:ext>
            </a:extLst>
          </p:cNvPr>
          <p:cNvSpPr txBox="1"/>
          <p:nvPr/>
        </p:nvSpPr>
        <p:spPr>
          <a:xfrm>
            <a:off x="5891089" y="1783145"/>
            <a:ext cx="101895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Push </a:t>
            </a:r>
            <a:r>
              <a:rPr kumimoji="0" lang="en-US" sz="800" b="0" i="1" u="none" strike="noStrike" kern="1200" cap="none" spc="0" normalizeH="0" baseline="0" noProof="0" dirty="0" err="1">
                <a:ln>
                  <a:noFill/>
                </a:ln>
                <a:solidFill>
                  <a:srgbClr val="000000"/>
                </a:solidFill>
                <a:effectLst/>
                <a:uLnTx/>
                <a:uFillTx/>
                <a:latin typeface="Arial" panose="020B0604020202020204"/>
                <a:ea typeface="+mn-ea"/>
                <a:cs typeface="+mn-cs"/>
              </a:rPr>
              <a:t>Conda</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 Packages</a:t>
            </a:r>
          </a:p>
        </p:txBody>
      </p:sp>
      <p:cxnSp>
        <p:nvCxnSpPr>
          <p:cNvPr id="77" name="Straight Arrow Connector 76">
            <a:extLst>
              <a:ext uri="{FF2B5EF4-FFF2-40B4-BE49-F238E27FC236}">
                <a16:creationId xmlns:a16="http://schemas.microsoft.com/office/drawing/2014/main" id="{13E1BF6C-3739-56AF-2AE7-9D45DFFBECAA}"/>
              </a:ext>
            </a:extLst>
          </p:cNvPr>
          <p:cNvCxnSpPr>
            <a:cxnSpLocks/>
          </p:cNvCxnSpPr>
          <p:nvPr/>
        </p:nvCxnSpPr>
        <p:spPr>
          <a:xfrm>
            <a:off x="4589267" y="2095408"/>
            <a:ext cx="250121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F6B62EF6-3DFB-99A0-C340-DAF29DAB2CB0}"/>
              </a:ext>
            </a:extLst>
          </p:cNvPr>
          <p:cNvCxnSpPr>
            <a:cxnSpLocks/>
          </p:cNvCxnSpPr>
          <p:nvPr/>
        </p:nvCxnSpPr>
        <p:spPr>
          <a:xfrm>
            <a:off x="4323306" y="2819993"/>
            <a:ext cx="0" cy="52022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2D2C39A4-82A4-B10F-44D1-401DCD271382}"/>
              </a:ext>
            </a:extLst>
          </p:cNvPr>
          <p:cNvSpPr txBox="1"/>
          <p:nvPr/>
        </p:nvSpPr>
        <p:spPr>
          <a:xfrm>
            <a:off x="3466857" y="2957466"/>
            <a:ext cx="1904688"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OC / CPD-CLI Commands</a:t>
            </a:r>
          </a:p>
        </p:txBody>
      </p:sp>
      <p:sp>
        <p:nvSpPr>
          <p:cNvPr id="118" name="TextBox 117">
            <a:extLst>
              <a:ext uri="{FF2B5EF4-FFF2-40B4-BE49-F238E27FC236}">
                <a16:creationId xmlns:a16="http://schemas.microsoft.com/office/drawing/2014/main" id="{4656D46B-4F9E-BE3F-1F0F-2AC48556132D}"/>
              </a:ext>
            </a:extLst>
          </p:cNvPr>
          <p:cNvSpPr txBox="1"/>
          <p:nvPr/>
        </p:nvSpPr>
        <p:spPr>
          <a:xfrm>
            <a:off x="3160679" y="4324092"/>
            <a:ext cx="550151" cy="215444"/>
          </a:xfrm>
          <a:prstGeom prst="rect">
            <a:avLst/>
          </a:prstGeom>
          <a:noFill/>
        </p:spPr>
        <p:txBody>
          <a:bodyPr wrap="square" rtlCol="0">
            <a:spAutoFit/>
          </a:bodyPr>
          <a:lstStyle>
            <a:defPPr>
              <a:defRPr lang="en-US"/>
            </a:defPPr>
            <a:lvl1pPr algn="ctr">
              <a:defRPr sz="800" i="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HTTP/S</a:t>
            </a:r>
          </a:p>
        </p:txBody>
      </p:sp>
      <p:sp>
        <p:nvSpPr>
          <p:cNvPr id="2" name="Rounded Rectangle 1">
            <a:extLst>
              <a:ext uri="{FF2B5EF4-FFF2-40B4-BE49-F238E27FC236}">
                <a16:creationId xmlns:a16="http://schemas.microsoft.com/office/drawing/2014/main" id="{75AE22B1-898A-2CE3-41E8-97B67A1ED899}"/>
              </a:ext>
            </a:extLst>
          </p:cNvPr>
          <p:cNvSpPr/>
          <p:nvPr/>
        </p:nvSpPr>
        <p:spPr>
          <a:xfrm>
            <a:off x="4528340" y="1323252"/>
            <a:ext cx="4000791" cy="2105748"/>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6577514-7675-0F90-9E22-F8D3C01801A2}"/>
              </a:ext>
            </a:extLst>
          </p:cNvPr>
          <p:cNvSpPr txBox="1"/>
          <p:nvPr/>
        </p:nvSpPr>
        <p:spPr>
          <a:xfrm>
            <a:off x="8529131" y="1793086"/>
            <a:ext cx="1368631" cy="600164"/>
          </a:xfrm>
          <a:prstGeom prst="rect">
            <a:avLst/>
          </a:prstGeom>
          <a:noFill/>
        </p:spPr>
        <p:txBody>
          <a:bodyPr wrap="square" rtlCol="0">
            <a:spAutoFit/>
          </a:bodyPr>
          <a:lstStyle/>
          <a:p>
            <a:r>
              <a:rPr lang="en-US" sz="1100" dirty="0" err="1">
                <a:solidFill>
                  <a:schemeClr val="accent4"/>
                </a:solidFill>
              </a:rPr>
              <a:t>Conda</a:t>
            </a:r>
            <a:r>
              <a:rPr lang="en-US" sz="1100" dirty="0">
                <a:solidFill>
                  <a:schemeClr val="accent4"/>
                </a:solidFill>
              </a:rPr>
              <a:t> </a:t>
            </a:r>
            <a:r>
              <a:rPr lang="en-US" sz="1100" dirty="0" err="1">
                <a:solidFill>
                  <a:schemeClr val="accent4"/>
                </a:solidFill>
              </a:rPr>
              <a:t>pakcages</a:t>
            </a:r>
            <a:r>
              <a:rPr lang="en-US" sz="1100" dirty="0">
                <a:solidFill>
                  <a:schemeClr val="accent4"/>
                </a:solidFill>
              </a:rPr>
              <a:t> will be used from </a:t>
            </a:r>
            <a:r>
              <a:rPr lang="en-US" sz="1100" dirty="0" err="1">
                <a:solidFill>
                  <a:schemeClr val="accent4"/>
                </a:solidFill>
              </a:rPr>
              <a:t>JFrog</a:t>
            </a:r>
            <a:endParaRPr lang="en-US" sz="1100" dirty="0">
              <a:solidFill>
                <a:schemeClr val="accent4"/>
              </a:solidFill>
            </a:endParaRPr>
          </a:p>
        </p:txBody>
      </p:sp>
    </p:spTree>
    <p:extLst>
      <p:ext uri="{BB962C8B-B14F-4D97-AF65-F5344CB8AC3E}">
        <p14:creationId xmlns:p14="http://schemas.microsoft.com/office/powerpoint/2010/main" val="3665509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764D62-3B2F-0EFF-3358-B99229ECA489}"/>
              </a:ext>
            </a:extLst>
          </p:cNvPr>
          <p:cNvSpPr>
            <a:spLocks noGrp="1"/>
          </p:cNvSpPr>
          <p:nvPr>
            <p:ph idx="1"/>
          </p:nvPr>
        </p:nvSpPr>
        <p:spPr/>
        <p:txBody>
          <a:bodyPr/>
          <a:lstStyle/>
          <a:p>
            <a:pPr marL="185738" indent="-185738">
              <a:buAutoNum type="arabicPeriod"/>
            </a:pPr>
            <a:r>
              <a:rPr lang="en-SG" dirty="0"/>
              <a:t>Select </a:t>
            </a:r>
            <a:r>
              <a:rPr lang="en-SG" b="1" dirty="0"/>
              <a:t>Virtualization &gt; Virtualized data</a:t>
            </a:r>
            <a:r>
              <a:rPr lang="en-SG" dirty="0"/>
              <a:t> from the side menu.</a:t>
            </a:r>
          </a:p>
          <a:p>
            <a:pPr marL="185738" indent="-185738">
              <a:buAutoNum type="arabicPeriod"/>
            </a:pPr>
            <a:r>
              <a:rPr lang="en-SG" dirty="0"/>
              <a:t>Check the </a:t>
            </a:r>
            <a:r>
              <a:rPr lang="en-SG" b="1" dirty="0"/>
              <a:t>box beside each of the objects in the table</a:t>
            </a:r>
            <a:r>
              <a:rPr lang="en-SG" dirty="0"/>
              <a:t> (or check the box in the table header to select all of them at once).</a:t>
            </a:r>
          </a:p>
          <a:p>
            <a:pPr marL="185738" indent="-185738">
              <a:buAutoNum type="arabicPeriod"/>
            </a:pPr>
            <a:r>
              <a:rPr lang="en-SG" dirty="0"/>
              <a:t>Click </a:t>
            </a:r>
            <a:r>
              <a:rPr lang="en-SG" b="1" dirty="0"/>
              <a:t>Assign</a:t>
            </a:r>
            <a:r>
              <a:rPr lang="en-SG" dirty="0"/>
              <a:t> on the right</a:t>
            </a:r>
          </a:p>
          <a:p>
            <a:pPr marL="185738" indent="-185738">
              <a:buFont typeface="+mj-lt"/>
              <a:buAutoNum type="arabicPeriod" startAt="4"/>
            </a:pPr>
            <a:r>
              <a:rPr lang="en-SG" dirty="0"/>
              <a:t>In the </a:t>
            </a:r>
            <a:r>
              <a:rPr lang="en-SG" b="1" dirty="0"/>
              <a:t>Select a project</a:t>
            </a:r>
            <a:r>
              <a:rPr lang="en-SG" dirty="0"/>
              <a:t> dropdown menu, select the </a:t>
            </a:r>
            <a:r>
              <a:rPr lang="en-SG" b="1" dirty="0"/>
              <a:t>Data Virtualization Lab</a:t>
            </a:r>
            <a:r>
              <a:rPr lang="en-SG" dirty="0"/>
              <a:t> project you created earlier.</a:t>
            </a:r>
          </a:p>
          <a:p>
            <a:pPr marL="185738" indent="-185738">
              <a:buFont typeface="+mj-lt"/>
              <a:buAutoNum type="arabicPeriod" startAt="4"/>
            </a:pPr>
            <a:r>
              <a:rPr lang="en-SG" dirty="0"/>
              <a:t>Click the </a:t>
            </a:r>
            <a:r>
              <a:rPr lang="en-SG" b="1" dirty="0"/>
              <a:t>Assign</a:t>
            </a:r>
            <a:r>
              <a:rPr lang="en-SG" dirty="0"/>
              <a:t> button. You will be returned to the </a:t>
            </a:r>
            <a:r>
              <a:rPr lang="en-SG" b="1" dirty="0"/>
              <a:t>Virtualized data</a:t>
            </a:r>
            <a:r>
              <a:rPr lang="en-SG" dirty="0"/>
              <a:t> screen.</a:t>
            </a:r>
          </a:p>
          <a:p>
            <a:pPr marL="342900" indent="-342900">
              <a:buAutoNum type="arabicPeriod"/>
            </a:pPr>
            <a:endParaRPr lang="en-SG" dirty="0"/>
          </a:p>
          <a:p>
            <a:pPr marL="342900" indent="-342900">
              <a:buAutoNum type="arabicPeriod"/>
            </a:pPr>
            <a:endParaRPr lang="en-US" dirty="0"/>
          </a:p>
        </p:txBody>
      </p:sp>
      <p:sp>
        <p:nvSpPr>
          <p:cNvPr id="3" name="Title 2">
            <a:extLst>
              <a:ext uri="{FF2B5EF4-FFF2-40B4-BE49-F238E27FC236}">
                <a16:creationId xmlns:a16="http://schemas.microsoft.com/office/drawing/2014/main" id="{8C96975D-F381-657E-8CEF-94C4B7D2F8D7}"/>
              </a:ext>
            </a:extLst>
          </p:cNvPr>
          <p:cNvSpPr>
            <a:spLocks noGrp="1"/>
          </p:cNvSpPr>
          <p:nvPr>
            <p:ph type="title"/>
          </p:nvPr>
        </p:nvSpPr>
        <p:spPr/>
        <p:txBody>
          <a:bodyPr/>
          <a:lstStyle/>
          <a:p>
            <a:r>
              <a:rPr lang="en-US" dirty="0"/>
              <a:t>Assigning virtual objects to projects </a:t>
            </a:r>
          </a:p>
        </p:txBody>
      </p:sp>
      <p:pic>
        <p:nvPicPr>
          <p:cNvPr id="5" name="Picture 4" descr="A screenshot of a computer&#10;&#10;Description automatically generated">
            <a:extLst>
              <a:ext uri="{FF2B5EF4-FFF2-40B4-BE49-F238E27FC236}">
                <a16:creationId xmlns:a16="http://schemas.microsoft.com/office/drawing/2014/main" id="{A92170E3-EDDC-2D12-39C3-027B0D056171}"/>
              </a:ext>
            </a:extLst>
          </p:cNvPr>
          <p:cNvPicPr>
            <a:picLocks noChangeAspect="1"/>
          </p:cNvPicPr>
          <p:nvPr/>
        </p:nvPicPr>
        <p:blipFill>
          <a:blip r:embed="rId2"/>
          <a:stretch>
            <a:fillRect/>
          </a:stretch>
        </p:blipFill>
        <p:spPr>
          <a:xfrm>
            <a:off x="484742" y="3145601"/>
            <a:ext cx="7772400" cy="3268959"/>
          </a:xfrm>
          <a:prstGeom prst="rect">
            <a:avLst/>
          </a:prstGeom>
        </p:spPr>
      </p:pic>
    </p:spTree>
    <p:extLst>
      <p:ext uri="{BB962C8B-B14F-4D97-AF65-F5344CB8AC3E}">
        <p14:creationId xmlns:p14="http://schemas.microsoft.com/office/powerpoint/2010/main" val="3194171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6B49BF-6455-974E-D77E-5421A1176F63}"/>
              </a:ext>
            </a:extLst>
          </p:cNvPr>
          <p:cNvSpPr>
            <a:spLocks noGrp="1"/>
          </p:cNvSpPr>
          <p:nvPr>
            <p:ph idx="1"/>
          </p:nvPr>
        </p:nvSpPr>
        <p:spPr/>
        <p:txBody>
          <a:bodyPr/>
          <a:lstStyle/>
          <a:p>
            <a:pPr>
              <a:buFont typeface="+mj-lt"/>
              <a:buAutoNum type="arabicPeriod" startAt="6"/>
            </a:pPr>
            <a:r>
              <a:rPr lang="en-SG" dirty="0"/>
              <a:t>You may see a green pop-up message stating that the job assigning the virtual view to your project was submitted successfully. Click the </a:t>
            </a:r>
            <a:r>
              <a:rPr lang="en-SG" b="1" dirty="0"/>
              <a:t>X</a:t>
            </a:r>
            <a:r>
              <a:rPr lang="en-SG" dirty="0"/>
              <a:t> at the right side of the message to dismiss it.</a:t>
            </a:r>
          </a:p>
          <a:p>
            <a:r>
              <a:rPr lang="en-SG" dirty="0"/>
              <a:t>You will now go to the project to see the objects you just assigned to it.</a:t>
            </a:r>
          </a:p>
          <a:p>
            <a:r>
              <a:rPr lang="en-US" b="1" dirty="0"/>
              <a:t>Go to project – ‘Data Virtualization Lab’</a:t>
            </a:r>
          </a:p>
          <a:p>
            <a:pPr>
              <a:buFont typeface="+mj-lt"/>
              <a:buAutoNum type="arabicPeriod" startAt="7"/>
            </a:pPr>
            <a:r>
              <a:rPr lang="en-SG" dirty="0"/>
              <a:t>Click the </a:t>
            </a:r>
            <a:r>
              <a:rPr lang="en-SG" b="1" dirty="0"/>
              <a:t>Navigation menu</a:t>
            </a:r>
            <a:r>
              <a:rPr lang="en-SG" dirty="0"/>
              <a:t> in the top left corner.</a:t>
            </a:r>
          </a:p>
          <a:p>
            <a:pPr>
              <a:buFont typeface="+mj-lt"/>
              <a:buAutoNum type="arabicPeriod" startAt="7"/>
            </a:pPr>
            <a:r>
              <a:rPr lang="en-SG" dirty="0"/>
              <a:t>Select </a:t>
            </a:r>
            <a:r>
              <a:rPr lang="en-SG" b="1" dirty="0"/>
              <a:t>Projects &gt; View all projects</a:t>
            </a:r>
            <a:r>
              <a:rPr lang="en-SG" dirty="0"/>
              <a:t>.</a:t>
            </a:r>
          </a:p>
          <a:p>
            <a:pPr>
              <a:buFont typeface="+mj-lt"/>
              <a:buAutoNum type="arabicPeriod" startAt="7"/>
            </a:pPr>
            <a:r>
              <a:rPr lang="en-SG" dirty="0"/>
              <a:t>Click the </a:t>
            </a:r>
            <a:r>
              <a:rPr lang="en-US" b="1" dirty="0"/>
              <a:t>Data Virtualization Lab </a:t>
            </a:r>
            <a:r>
              <a:rPr lang="en-SG" dirty="0"/>
              <a:t>project name.</a:t>
            </a:r>
          </a:p>
          <a:p>
            <a:pPr>
              <a:buFont typeface="+mj-lt"/>
              <a:buAutoNum type="arabicPeriod" startAt="10"/>
            </a:pPr>
            <a:r>
              <a:rPr lang="en-SG" dirty="0"/>
              <a:t>In your project, select the </a:t>
            </a:r>
            <a:r>
              <a:rPr lang="en-SG" b="1" dirty="0"/>
              <a:t>Assets</a:t>
            </a:r>
            <a:r>
              <a:rPr lang="en-SG" dirty="0"/>
              <a:t> tab.</a:t>
            </a:r>
          </a:p>
          <a:p>
            <a:pPr>
              <a:buFont typeface="+mj-lt"/>
              <a:buAutoNum type="arabicPeriod" startAt="10"/>
            </a:pPr>
            <a:r>
              <a:rPr lang="en-SG" dirty="0"/>
              <a:t>Select </a:t>
            </a:r>
            <a:r>
              <a:rPr lang="en-SG" b="1" dirty="0"/>
              <a:t>All assets</a:t>
            </a:r>
            <a:r>
              <a:rPr lang="en-SG" dirty="0"/>
              <a:t> on the left (if not already selected).</a:t>
            </a:r>
          </a:p>
          <a:p>
            <a:r>
              <a:rPr lang="en-SG" dirty="0"/>
              <a:t>Here you should see the five virtual objects assigned to your project, as well as a </a:t>
            </a:r>
            <a:r>
              <a:rPr lang="en-SG" i="1" dirty="0"/>
              <a:t>Connection</a:t>
            </a:r>
            <a:r>
              <a:rPr lang="en-SG" dirty="0"/>
              <a:t> asset that was created for you automatically (in addition to the notebook you created in the project earlier). You may be wondering what that connection asset is used for. Read on.</a:t>
            </a:r>
          </a:p>
          <a:p>
            <a:endParaRPr lang="en-US" dirty="0"/>
          </a:p>
        </p:txBody>
      </p:sp>
      <p:sp>
        <p:nvSpPr>
          <p:cNvPr id="3" name="Title 2">
            <a:extLst>
              <a:ext uri="{FF2B5EF4-FFF2-40B4-BE49-F238E27FC236}">
                <a16:creationId xmlns:a16="http://schemas.microsoft.com/office/drawing/2014/main" id="{D45AA5CB-7590-F7D5-D5FF-AE142E868626}"/>
              </a:ext>
            </a:extLst>
          </p:cNvPr>
          <p:cNvSpPr>
            <a:spLocks noGrp="1"/>
          </p:cNvSpPr>
          <p:nvPr>
            <p:ph type="title"/>
          </p:nvPr>
        </p:nvSpPr>
        <p:spPr/>
        <p:txBody>
          <a:bodyPr/>
          <a:lstStyle/>
          <a:p>
            <a:r>
              <a:rPr lang="en-US" dirty="0"/>
              <a:t>Assigning virtual objects to projects </a:t>
            </a:r>
          </a:p>
        </p:txBody>
      </p:sp>
      <p:pic>
        <p:nvPicPr>
          <p:cNvPr id="5" name="Picture 4" descr="A screenshot of a computer&#10;&#10;Description automatically generated with medium confidence">
            <a:extLst>
              <a:ext uri="{FF2B5EF4-FFF2-40B4-BE49-F238E27FC236}">
                <a16:creationId xmlns:a16="http://schemas.microsoft.com/office/drawing/2014/main" id="{5E56422E-9CE9-2BB2-B340-9B826677D144}"/>
              </a:ext>
            </a:extLst>
          </p:cNvPr>
          <p:cNvPicPr>
            <a:picLocks noChangeAspect="1"/>
          </p:cNvPicPr>
          <p:nvPr/>
        </p:nvPicPr>
        <p:blipFill>
          <a:blip r:embed="rId2"/>
          <a:stretch>
            <a:fillRect/>
          </a:stretch>
        </p:blipFill>
        <p:spPr>
          <a:xfrm>
            <a:off x="6422533" y="1780694"/>
            <a:ext cx="5220770" cy="2438767"/>
          </a:xfrm>
          <a:prstGeom prst="rect">
            <a:avLst/>
          </a:prstGeom>
        </p:spPr>
      </p:pic>
    </p:spTree>
    <p:extLst>
      <p:ext uri="{BB962C8B-B14F-4D97-AF65-F5344CB8AC3E}">
        <p14:creationId xmlns:p14="http://schemas.microsoft.com/office/powerpoint/2010/main" val="18831318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ADDB3C-3FB2-8E63-3923-CFA4C4151124}"/>
              </a:ext>
            </a:extLst>
          </p:cNvPr>
          <p:cNvSpPr>
            <a:spLocks noGrp="1"/>
          </p:cNvSpPr>
          <p:nvPr>
            <p:ph idx="1"/>
          </p:nvPr>
        </p:nvSpPr>
        <p:spPr/>
        <p:txBody>
          <a:bodyPr/>
          <a:lstStyle/>
          <a:p>
            <a:r>
              <a:rPr lang="en-SG" dirty="0"/>
              <a:t>Connection details:</a:t>
            </a:r>
          </a:p>
          <a:p>
            <a:r>
              <a:rPr lang="en-SG" dirty="0"/>
              <a:t>Host name:</a:t>
            </a:r>
          </a:p>
          <a:p>
            <a:r>
              <a:rPr lang="en-SG" dirty="0"/>
              <a:t>pre704d8-3b32-4dd6-a078-1b2e7b4f54a9.bvvoudvd0ef5d9r5df20.databases.appdomain.cloud</a:t>
            </a:r>
          </a:p>
          <a:p>
            <a:r>
              <a:rPr lang="en-SG" dirty="0"/>
              <a:t>Port number:</a:t>
            </a:r>
          </a:p>
          <a:p>
            <a:r>
              <a:rPr lang="en-SG" dirty="0"/>
              <a:t>31266</a:t>
            </a:r>
          </a:p>
          <a:p>
            <a:r>
              <a:rPr lang="en-SG" dirty="0"/>
              <a:t>Database name:</a:t>
            </a:r>
          </a:p>
          <a:p>
            <a:r>
              <a:rPr lang="en-SG" dirty="0" err="1"/>
              <a:t>bludb</a:t>
            </a:r>
            <a:endParaRPr lang="en-SG" dirty="0"/>
          </a:p>
          <a:p>
            <a:r>
              <a:rPr lang="en-SG" dirty="0"/>
              <a:t>User ID:</a:t>
            </a:r>
          </a:p>
          <a:p>
            <a:r>
              <a:rPr lang="en-SG" dirty="0"/>
              <a:t>dv_ibmid_270006g705</a:t>
            </a:r>
          </a:p>
          <a:p>
            <a:endParaRPr lang="en-US" dirty="0"/>
          </a:p>
        </p:txBody>
      </p:sp>
      <p:sp>
        <p:nvSpPr>
          <p:cNvPr id="3" name="Title 2">
            <a:extLst>
              <a:ext uri="{FF2B5EF4-FFF2-40B4-BE49-F238E27FC236}">
                <a16:creationId xmlns:a16="http://schemas.microsoft.com/office/drawing/2014/main" id="{5272A82A-F6FC-36F6-9420-80AC5466D95E}"/>
              </a:ext>
            </a:extLst>
          </p:cNvPr>
          <p:cNvSpPr>
            <a:spLocks noGrp="1"/>
          </p:cNvSpPr>
          <p:nvPr>
            <p:ph type="title"/>
          </p:nvPr>
        </p:nvSpPr>
        <p:spPr/>
        <p:txBody>
          <a:bodyPr/>
          <a:lstStyle/>
          <a:p>
            <a:r>
              <a:rPr lang="en-US" dirty="0"/>
              <a:t>Connecting to Virtual Objects</a:t>
            </a:r>
          </a:p>
        </p:txBody>
      </p:sp>
    </p:spTree>
    <p:extLst>
      <p:ext uri="{BB962C8B-B14F-4D97-AF65-F5344CB8AC3E}">
        <p14:creationId xmlns:p14="http://schemas.microsoft.com/office/powerpoint/2010/main" val="3578467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B348D3-6340-AAA7-E2B8-951D9126CBA6}"/>
              </a:ext>
            </a:extLst>
          </p:cNvPr>
          <p:cNvSpPr>
            <a:spLocks noGrp="1"/>
          </p:cNvSpPr>
          <p:nvPr>
            <p:ph idx="1"/>
          </p:nvPr>
        </p:nvSpPr>
        <p:spPr/>
        <p:txBody>
          <a:bodyPr/>
          <a:lstStyle/>
          <a:p>
            <a:r>
              <a:rPr lang="en-SG" dirty="0"/>
              <a:t>With respect to the contents of this notebook, </a:t>
            </a:r>
            <a:r>
              <a:rPr lang="en-SG" b="1" dirty="0"/>
              <a:t>Section #1</a:t>
            </a:r>
            <a:r>
              <a:rPr lang="en-SG" dirty="0"/>
              <a:t> includes cells with code to import needed Python libraries, setup connection variables, connect to Watson Query, and run a query to verify the connection was successful</a:t>
            </a:r>
            <a:endParaRPr lang="en-US" dirty="0"/>
          </a:p>
        </p:txBody>
      </p:sp>
      <p:sp>
        <p:nvSpPr>
          <p:cNvPr id="3" name="Title 2">
            <a:extLst>
              <a:ext uri="{FF2B5EF4-FFF2-40B4-BE49-F238E27FC236}">
                <a16:creationId xmlns:a16="http://schemas.microsoft.com/office/drawing/2014/main" id="{D1C87866-1DD6-F52B-1EA6-4F2FA0B0B825}"/>
              </a:ext>
            </a:extLst>
          </p:cNvPr>
          <p:cNvSpPr>
            <a:spLocks noGrp="1"/>
          </p:cNvSpPr>
          <p:nvPr>
            <p:ph type="title"/>
          </p:nvPr>
        </p:nvSpPr>
        <p:spPr/>
        <p:txBody>
          <a:bodyPr/>
          <a:lstStyle/>
          <a:p>
            <a:r>
              <a:rPr lang="en-US" dirty="0"/>
              <a:t>Data Virtualization </a:t>
            </a:r>
          </a:p>
        </p:txBody>
      </p:sp>
      <p:pic>
        <p:nvPicPr>
          <p:cNvPr id="5" name="Picture 4" descr="A screenshot of a computer&#10;&#10;Description automatically generated with low confidence">
            <a:extLst>
              <a:ext uri="{FF2B5EF4-FFF2-40B4-BE49-F238E27FC236}">
                <a16:creationId xmlns:a16="http://schemas.microsoft.com/office/drawing/2014/main" id="{E913120F-0AEA-D4CF-FDAD-39DDBED42E5D}"/>
              </a:ext>
            </a:extLst>
          </p:cNvPr>
          <p:cNvPicPr>
            <a:picLocks noChangeAspect="1"/>
          </p:cNvPicPr>
          <p:nvPr/>
        </p:nvPicPr>
        <p:blipFill>
          <a:blip r:embed="rId2"/>
          <a:stretch>
            <a:fillRect/>
          </a:stretch>
        </p:blipFill>
        <p:spPr>
          <a:xfrm>
            <a:off x="478996" y="2332921"/>
            <a:ext cx="10868910" cy="4142020"/>
          </a:xfrm>
          <a:prstGeom prst="rect">
            <a:avLst/>
          </a:prstGeom>
        </p:spPr>
      </p:pic>
    </p:spTree>
    <p:extLst>
      <p:ext uri="{BB962C8B-B14F-4D97-AF65-F5344CB8AC3E}">
        <p14:creationId xmlns:p14="http://schemas.microsoft.com/office/powerpoint/2010/main" val="18212344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B00871-2DF3-F0A1-8D79-91AC4C4E8DBE}"/>
              </a:ext>
            </a:extLst>
          </p:cNvPr>
          <p:cNvSpPr>
            <a:spLocks noGrp="1"/>
          </p:cNvSpPr>
          <p:nvPr>
            <p:ph idx="1"/>
          </p:nvPr>
        </p:nvSpPr>
        <p:spPr/>
        <p:txBody>
          <a:bodyPr/>
          <a:lstStyle/>
          <a:p>
            <a:r>
              <a:rPr lang="en-SG" dirty="0"/>
              <a:t>The primary capability of data virtualization in Watson Query is to virtualize data sources so that data can remain in-place while it is accessed through a single framework. However, as a way to improve query performance, a cache can be created locally to store query results. When subsequent queries are executed, the query engine will automatically determine whether data can be served from a cache rather than the base data source(s), resulting in improved query performance. In fact, Watson Query can recommend caches that would improve query performance, and even write the SQL to create them, based on query history. Caches can be refreshed frequently (every hour, for example) to ensure the cached data remains current.</a:t>
            </a:r>
          </a:p>
          <a:p>
            <a:endParaRPr lang="en-SG" dirty="0"/>
          </a:p>
          <a:p>
            <a:pPr>
              <a:buFont typeface="+mj-lt"/>
              <a:buAutoNum type="arabicPeriod"/>
            </a:pPr>
            <a:r>
              <a:rPr lang="en-SG" dirty="0"/>
              <a:t>Open a new browser window and log in to </a:t>
            </a:r>
            <a:r>
              <a:rPr lang="en-SG" dirty="0">
                <a:hlinkClick r:id="rId2"/>
              </a:rPr>
              <a:t>Cloud Pak for Data as a Service</a:t>
            </a:r>
            <a:r>
              <a:rPr lang="en-SG" dirty="0"/>
              <a:t>.</a:t>
            </a:r>
          </a:p>
          <a:p>
            <a:pPr>
              <a:buFont typeface="+mj-lt"/>
              <a:buAutoNum type="arabicPeriod"/>
            </a:pPr>
            <a:r>
              <a:rPr lang="en-SG" dirty="0"/>
              <a:t>Click the </a:t>
            </a:r>
            <a:r>
              <a:rPr lang="en-SG" b="1" dirty="0"/>
              <a:t>Navigation (hamburger)</a:t>
            </a:r>
            <a:r>
              <a:rPr lang="en-SG" dirty="0"/>
              <a:t> icon in the upper-left corner and select </a:t>
            </a:r>
            <a:r>
              <a:rPr lang="en-SG" b="1" dirty="0"/>
              <a:t>Data &gt; Data virtualization</a:t>
            </a:r>
            <a:r>
              <a:rPr lang="en-SG" dirty="0"/>
              <a:t>.</a:t>
            </a:r>
          </a:p>
          <a:p>
            <a:pPr>
              <a:buFont typeface="+mj-lt"/>
              <a:buAutoNum type="arabicPeriod"/>
            </a:pPr>
            <a:r>
              <a:rPr lang="en-SG" dirty="0"/>
              <a:t>Select </a:t>
            </a:r>
            <a:r>
              <a:rPr lang="en-SG" b="1" dirty="0"/>
              <a:t>Virtualization &gt; Cache management</a:t>
            </a:r>
            <a:r>
              <a:rPr lang="en-SG" dirty="0"/>
              <a:t> from the side menu. This option is only visible to users with the </a:t>
            </a:r>
            <a:r>
              <a:rPr lang="en-SG" i="1" dirty="0"/>
              <a:t>Manager</a:t>
            </a:r>
            <a:r>
              <a:rPr lang="en-SG" dirty="0"/>
              <a:t> role, which you have.</a:t>
            </a:r>
          </a:p>
          <a:p>
            <a:endParaRPr lang="en-US" dirty="0"/>
          </a:p>
        </p:txBody>
      </p:sp>
      <p:sp>
        <p:nvSpPr>
          <p:cNvPr id="3" name="Title 2">
            <a:extLst>
              <a:ext uri="{FF2B5EF4-FFF2-40B4-BE49-F238E27FC236}">
                <a16:creationId xmlns:a16="http://schemas.microsoft.com/office/drawing/2014/main" id="{C71C2B78-4B23-F5F6-DE73-DD79DD23AD93}"/>
              </a:ext>
            </a:extLst>
          </p:cNvPr>
          <p:cNvSpPr>
            <a:spLocks noGrp="1"/>
          </p:cNvSpPr>
          <p:nvPr>
            <p:ph type="title"/>
          </p:nvPr>
        </p:nvSpPr>
        <p:spPr/>
        <p:txBody>
          <a:bodyPr/>
          <a:lstStyle/>
          <a:p>
            <a:r>
              <a:rPr lang="en-SG" b="1" dirty="0"/>
              <a:t>Data Caching</a:t>
            </a:r>
            <a:br>
              <a:rPr lang="en-SG" b="1" dirty="0"/>
            </a:b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EDEC39E-09F4-050E-99D6-F22CF00F077B}"/>
              </a:ext>
            </a:extLst>
          </p:cNvPr>
          <p:cNvPicPr>
            <a:picLocks noChangeAspect="1"/>
          </p:cNvPicPr>
          <p:nvPr/>
        </p:nvPicPr>
        <p:blipFill>
          <a:blip r:embed="rId3"/>
          <a:stretch>
            <a:fillRect/>
          </a:stretch>
        </p:blipFill>
        <p:spPr>
          <a:xfrm>
            <a:off x="529661" y="4114189"/>
            <a:ext cx="7453359" cy="2363421"/>
          </a:xfrm>
          <a:prstGeom prst="rect">
            <a:avLst/>
          </a:prstGeom>
        </p:spPr>
      </p:pic>
    </p:spTree>
    <p:extLst>
      <p:ext uri="{BB962C8B-B14F-4D97-AF65-F5344CB8AC3E}">
        <p14:creationId xmlns:p14="http://schemas.microsoft.com/office/powerpoint/2010/main" val="473671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516540-F01D-935B-1789-17A2FC377FBF}"/>
              </a:ext>
            </a:extLst>
          </p:cNvPr>
          <p:cNvSpPr>
            <a:spLocks noGrp="1"/>
          </p:cNvSpPr>
          <p:nvPr>
            <p:ph idx="1"/>
          </p:nvPr>
        </p:nvSpPr>
        <p:spPr/>
        <p:txBody>
          <a:bodyPr/>
          <a:lstStyle/>
          <a:p>
            <a:r>
              <a:rPr lang="en-SG" dirty="0"/>
              <a:t>On the </a:t>
            </a:r>
            <a:r>
              <a:rPr lang="en-SG" b="1" dirty="0"/>
              <a:t>Cache management</a:t>
            </a:r>
            <a:r>
              <a:rPr lang="en-SG" dirty="0"/>
              <a:t> page you can create and manage data caches, as well as monitor the storage utilization and responsiveness of your caches.</a:t>
            </a:r>
          </a:p>
          <a:p>
            <a:r>
              <a:rPr lang="en-SG" b="1" dirty="0"/>
              <a:t>Cache storage</a:t>
            </a:r>
            <a:r>
              <a:rPr lang="en-SG" dirty="0"/>
              <a:t> information is visible in the upper-left portion of the screen. This includes the amount of storage used for both </a:t>
            </a:r>
            <a:r>
              <a:rPr lang="en-SG" i="1" dirty="0"/>
              <a:t>active</a:t>
            </a:r>
            <a:r>
              <a:rPr lang="en-SG" dirty="0"/>
              <a:t> and </a:t>
            </a:r>
            <a:r>
              <a:rPr lang="en-SG" i="1" dirty="0"/>
              <a:t>inactive</a:t>
            </a:r>
            <a:r>
              <a:rPr lang="en-SG" dirty="0"/>
              <a:t> caches. Query optimization considers only active caches for improving the performance of queries. Inactive caches are caches that have been deactivated and can't be used for query optimization.</a:t>
            </a:r>
          </a:p>
          <a:p>
            <a:r>
              <a:rPr lang="en-SG" dirty="0"/>
              <a:t>The upper-right portion of the screen shows query </a:t>
            </a:r>
            <a:r>
              <a:rPr lang="en-SG" b="1" dirty="0"/>
              <a:t>responsiveness</a:t>
            </a:r>
            <a:r>
              <a:rPr lang="en-SG" dirty="0"/>
              <a:t>. Here you can monitor how many queries ran in a specific execution time period. You can also compare the responsiveness of queries that use data caches and queries that do not use data caches.</a:t>
            </a:r>
          </a:p>
          <a:p>
            <a:r>
              <a:rPr lang="en-SG" dirty="0"/>
              <a:t>Active data caches can be viewed and managed in the </a:t>
            </a:r>
            <a:r>
              <a:rPr lang="en-SG" b="1" dirty="0"/>
              <a:t>Active data caches</a:t>
            </a:r>
            <a:r>
              <a:rPr lang="en-SG" dirty="0"/>
              <a:t> tab at the bottom of the screen. Caches that have been deactivated are listed in the </a:t>
            </a:r>
            <a:r>
              <a:rPr lang="en-SG" b="1" dirty="0"/>
              <a:t>Inactive data caches</a:t>
            </a:r>
            <a:r>
              <a:rPr lang="en-SG" dirty="0"/>
              <a:t> tab. Cache recommendations made by Watson Query can be found in the </a:t>
            </a:r>
            <a:r>
              <a:rPr lang="en-SG" b="1" dirty="0"/>
              <a:t>Recommended data caches</a:t>
            </a:r>
            <a:r>
              <a:rPr lang="en-SG" dirty="0"/>
              <a:t> tab.</a:t>
            </a:r>
          </a:p>
          <a:p>
            <a:r>
              <a:rPr lang="en-SG" dirty="0"/>
              <a:t>Select the </a:t>
            </a:r>
            <a:r>
              <a:rPr lang="en-SG" b="1" dirty="0"/>
              <a:t>Recommended data caches</a:t>
            </a:r>
            <a:r>
              <a:rPr lang="en-SG" dirty="0"/>
              <a:t> tab.</a:t>
            </a:r>
          </a:p>
          <a:p>
            <a:endParaRPr lang="en-US" dirty="0"/>
          </a:p>
        </p:txBody>
      </p:sp>
      <p:sp>
        <p:nvSpPr>
          <p:cNvPr id="3" name="Title 2">
            <a:extLst>
              <a:ext uri="{FF2B5EF4-FFF2-40B4-BE49-F238E27FC236}">
                <a16:creationId xmlns:a16="http://schemas.microsoft.com/office/drawing/2014/main" id="{A2D45DA8-A7AD-985D-D3B6-8555B79C6D9D}"/>
              </a:ext>
            </a:extLst>
          </p:cNvPr>
          <p:cNvSpPr>
            <a:spLocks noGrp="1"/>
          </p:cNvSpPr>
          <p:nvPr>
            <p:ph type="title"/>
          </p:nvPr>
        </p:nvSpPr>
        <p:spPr/>
        <p:txBody>
          <a:bodyPr/>
          <a:lstStyle/>
          <a:p>
            <a:r>
              <a:rPr lang="en-SG" b="1" dirty="0"/>
              <a:t>Data Caching</a:t>
            </a:r>
            <a:endParaRPr lang="en-US" dirty="0"/>
          </a:p>
        </p:txBody>
      </p:sp>
      <p:pic>
        <p:nvPicPr>
          <p:cNvPr id="5" name="Picture 4" descr="A screenshot of a chat&#10;&#10;Description automatically generated with medium confidence">
            <a:extLst>
              <a:ext uri="{FF2B5EF4-FFF2-40B4-BE49-F238E27FC236}">
                <a16:creationId xmlns:a16="http://schemas.microsoft.com/office/drawing/2014/main" id="{D41210D3-C02C-73C9-A9C8-E8B9C2BDFC87}"/>
              </a:ext>
            </a:extLst>
          </p:cNvPr>
          <p:cNvPicPr>
            <a:picLocks noChangeAspect="1"/>
          </p:cNvPicPr>
          <p:nvPr/>
        </p:nvPicPr>
        <p:blipFill>
          <a:blip r:embed="rId2"/>
          <a:stretch>
            <a:fillRect/>
          </a:stretch>
        </p:blipFill>
        <p:spPr>
          <a:xfrm>
            <a:off x="729465" y="4307942"/>
            <a:ext cx="7772400" cy="1975916"/>
          </a:xfrm>
          <a:prstGeom prst="rect">
            <a:avLst/>
          </a:prstGeom>
        </p:spPr>
      </p:pic>
    </p:spTree>
    <p:extLst>
      <p:ext uri="{BB962C8B-B14F-4D97-AF65-F5344CB8AC3E}">
        <p14:creationId xmlns:p14="http://schemas.microsoft.com/office/powerpoint/2010/main" val="3651462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1CE6CE-8F46-129D-B0B0-692703AA7C24}"/>
              </a:ext>
            </a:extLst>
          </p:cNvPr>
          <p:cNvSpPr>
            <a:spLocks noGrp="1"/>
          </p:cNvSpPr>
          <p:nvPr>
            <p:ph idx="1"/>
          </p:nvPr>
        </p:nvSpPr>
        <p:spPr>
          <a:xfrm>
            <a:off x="363256" y="1290251"/>
            <a:ext cx="11442921" cy="4574540"/>
          </a:xfrm>
        </p:spPr>
        <p:txBody>
          <a:bodyPr/>
          <a:lstStyle/>
          <a:p>
            <a:r>
              <a:rPr lang="en-SG" sz="1100" b="1" dirty="0"/>
              <a:t>To improve query performance:</a:t>
            </a:r>
            <a:endParaRPr lang="en-SG" sz="1100" dirty="0"/>
          </a:p>
          <a:p>
            <a:pPr marL="9525" indent="-9525"/>
            <a:r>
              <a:rPr lang="en-SG" sz="1100" dirty="0"/>
              <a:t> </a:t>
            </a:r>
            <a:r>
              <a:rPr lang="en-SG" sz="1000" dirty="0"/>
              <a:t>- Cache can be created locally to store query results.</a:t>
            </a:r>
            <a:br>
              <a:rPr lang="en-SG" sz="1000" dirty="0"/>
            </a:br>
            <a:br>
              <a:rPr lang="en-SG" sz="1000" dirty="0"/>
            </a:br>
            <a:r>
              <a:rPr lang="en-SG" sz="1000" dirty="0"/>
              <a:t> - query engine will automatically determine whether data can be served from a cache rather than the base data source(s), resulting in </a:t>
            </a:r>
            <a:br>
              <a:rPr lang="en-SG" sz="1000" dirty="0"/>
            </a:br>
            <a:r>
              <a:rPr lang="en-SG" sz="1000" dirty="0"/>
              <a:t>    improved query performance.</a:t>
            </a:r>
            <a:br>
              <a:rPr lang="en-SG" sz="1000" dirty="0"/>
            </a:br>
            <a:br>
              <a:rPr lang="en-SG" sz="1000" dirty="0"/>
            </a:br>
            <a:r>
              <a:rPr lang="en-SG" sz="1000" dirty="0"/>
              <a:t>- Watson Query can recommend caches that would improve query performance, and even write the SQL to create them, based on query </a:t>
            </a:r>
            <a:br>
              <a:rPr lang="en-SG" sz="1000" dirty="0"/>
            </a:br>
            <a:r>
              <a:rPr lang="en-SG" sz="1000" dirty="0"/>
              <a:t>   history.</a:t>
            </a:r>
            <a:br>
              <a:rPr lang="en-SG" sz="1000" dirty="0"/>
            </a:br>
            <a:br>
              <a:rPr lang="en-SG" sz="1000" dirty="0"/>
            </a:br>
            <a:r>
              <a:rPr lang="en-SG" sz="1000" dirty="0"/>
              <a:t>- Caches can be refreshed frequently (every hour, for example) to ensure the cached data remains current.</a:t>
            </a:r>
            <a:br>
              <a:rPr lang="en-SG" sz="1000" dirty="0"/>
            </a:br>
            <a:br>
              <a:rPr lang="en-SG" sz="1000" dirty="0"/>
            </a:br>
            <a:r>
              <a:rPr lang="en-SG" sz="1000" dirty="0"/>
              <a:t>- On </a:t>
            </a:r>
            <a:r>
              <a:rPr lang="en-SG" sz="1000" b="1" dirty="0"/>
              <a:t>the Cache management page </a:t>
            </a:r>
            <a:r>
              <a:rPr lang="en-SG" sz="1000" dirty="0"/>
              <a:t>you can create and manage data caches, as well as monitor the storage utilization and responsiveness of your caches.</a:t>
            </a:r>
            <a:br>
              <a:rPr lang="en-SG" sz="1000" dirty="0"/>
            </a:br>
            <a:br>
              <a:rPr lang="en-SG" sz="1000" dirty="0"/>
            </a:br>
            <a:r>
              <a:rPr lang="en-SG" sz="1000" dirty="0"/>
              <a:t>- </a:t>
            </a:r>
            <a:r>
              <a:rPr lang="en-SG" sz="1100" b="1" dirty="0"/>
              <a:t>Cache storage</a:t>
            </a:r>
            <a:r>
              <a:rPr lang="en-SG" sz="1100" dirty="0"/>
              <a:t> information is visible in the upper-left portion of the screen. This includes the amount of storage used for both </a:t>
            </a:r>
            <a:r>
              <a:rPr lang="en-SG" sz="1100" i="1" dirty="0"/>
              <a:t>active</a:t>
            </a:r>
            <a:r>
              <a:rPr lang="en-SG" sz="1100" dirty="0"/>
              <a:t> and </a:t>
            </a:r>
            <a:r>
              <a:rPr lang="en-SG" sz="1100" i="1" dirty="0"/>
              <a:t>inactive</a:t>
            </a:r>
            <a:r>
              <a:rPr lang="en-SG" sz="1100" dirty="0"/>
              <a:t> caches. Query optimization considers only active caches for improving the performance of queries. Inactive caches are caches that have been deactivated and can't be used for query optimization.</a:t>
            </a:r>
            <a:endParaRPr lang="en-SG" sz="1000" dirty="0"/>
          </a:p>
          <a:p>
            <a:endParaRPr lang="en-SG" dirty="0"/>
          </a:p>
        </p:txBody>
      </p:sp>
      <p:sp>
        <p:nvSpPr>
          <p:cNvPr id="3" name="Title 2">
            <a:extLst>
              <a:ext uri="{FF2B5EF4-FFF2-40B4-BE49-F238E27FC236}">
                <a16:creationId xmlns:a16="http://schemas.microsoft.com/office/drawing/2014/main" id="{66485409-985B-A0FA-40F4-9FEB77397D82}"/>
              </a:ext>
            </a:extLst>
          </p:cNvPr>
          <p:cNvSpPr>
            <a:spLocks noGrp="1"/>
          </p:cNvSpPr>
          <p:nvPr>
            <p:ph type="title"/>
          </p:nvPr>
        </p:nvSpPr>
        <p:spPr/>
        <p:txBody>
          <a:bodyPr/>
          <a:lstStyle/>
          <a:p>
            <a:r>
              <a:rPr lang="en-US" dirty="0"/>
              <a:t>Intelligent caching</a:t>
            </a:r>
          </a:p>
        </p:txBody>
      </p:sp>
      <p:pic>
        <p:nvPicPr>
          <p:cNvPr id="5" name="Picture 4" descr="A screenshot of a computer&#10;&#10;Description automatically generated with low confidence">
            <a:extLst>
              <a:ext uri="{FF2B5EF4-FFF2-40B4-BE49-F238E27FC236}">
                <a16:creationId xmlns:a16="http://schemas.microsoft.com/office/drawing/2014/main" id="{7A4C8744-8A37-6672-EE62-83510D8D2DF7}"/>
              </a:ext>
            </a:extLst>
          </p:cNvPr>
          <p:cNvPicPr>
            <a:picLocks noChangeAspect="1"/>
          </p:cNvPicPr>
          <p:nvPr/>
        </p:nvPicPr>
        <p:blipFill>
          <a:blip r:embed="rId2"/>
          <a:stretch>
            <a:fillRect/>
          </a:stretch>
        </p:blipFill>
        <p:spPr>
          <a:xfrm>
            <a:off x="363255" y="3654682"/>
            <a:ext cx="8861789" cy="2793114"/>
          </a:xfrm>
          <a:prstGeom prst="rect">
            <a:avLst/>
          </a:prstGeom>
        </p:spPr>
      </p:pic>
    </p:spTree>
    <p:extLst>
      <p:ext uri="{BB962C8B-B14F-4D97-AF65-F5344CB8AC3E}">
        <p14:creationId xmlns:p14="http://schemas.microsoft.com/office/powerpoint/2010/main" val="5021891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34464B-7386-6D79-72E8-FBE2D9B5C253}"/>
              </a:ext>
            </a:extLst>
          </p:cNvPr>
          <p:cNvSpPr>
            <a:spLocks noGrp="1"/>
          </p:cNvSpPr>
          <p:nvPr>
            <p:ph idx="1"/>
          </p:nvPr>
        </p:nvSpPr>
        <p:spPr/>
        <p:txBody>
          <a:bodyPr/>
          <a:lstStyle/>
          <a:p>
            <a:r>
              <a:rPr lang="en-SG" sz="1200" dirty="0"/>
              <a:t>The upper-right portion of the screen shows query </a:t>
            </a:r>
            <a:r>
              <a:rPr lang="en-SG" sz="1200" b="1" dirty="0"/>
              <a:t>responsiveness</a:t>
            </a:r>
            <a:r>
              <a:rPr lang="en-SG" sz="1200" dirty="0"/>
              <a:t>. Here you can monitor how many queries ran in a specific execution time period. You can also compare the responsiveness of queries that use data caches and queries that do not use data caches.</a:t>
            </a:r>
          </a:p>
          <a:p>
            <a:r>
              <a:rPr lang="en-SG" sz="1200" dirty="0"/>
              <a:t>Active data caches can be viewed and managed in the </a:t>
            </a:r>
            <a:r>
              <a:rPr lang="en-SG" sz="1200" b="1" dirty="0"/>
              <a:t>Active data caches</a:t>
            </a:r>
            <a:r>
              <a:rPr lang="en-SG" sz="1200" dirty="0"/>
              <a:t> tab at the bottom of the screen. Caches that have been deactivated are listed in the </a:t>
            </a:r>
            <a:r>
              <a:rPr lang="en-SG" sz="1200" b="1" dirty="0"/>
              <a:t>Inactive data caches</a:t>
            </a:r>
            <a:r>
              <a:rPr lang="en-SG" sz="1200" dirty="0"/>
              <a:t> tab. Cache recommendations made by Watson Query can be found in the </a:t>
            </a:r>
            <a:r>
              <a:rPr lang="en-SG" sz="1200" b="1" dirty="0"/>
              <a:t>Recommended data caches</a:t>
            </a:r>
            <a:r>
              <a:rPr lang="en-SG" sz="1200" dirty="0"/>
              <a:t> tab.</a:t>
            </a:r>
          </a:p>
          <a:p>
            <a:pPr>
              <a:buFont typeface="+mj-lt"/>
              <a:buAutoNum type="arabicPeriod"/>
            </a:pPr>
            <a:r>
              <a:rPr lang="en-SG" sz="1200" dirty="0"/>
              <a:t>Select the </a:t>
            </a:r>
            <a:r>
              <a:rPr lang="en-SG" sz="1200" b="1" dirty="0"/>
              <a:t>Recommended data caches</a:t>
            </a:r>
            <a:r>
              <a:rPr lang="en-SG" sz="1200" dirty="0"/>
              <a:t> tab.</a:t>
            </a:r>
          </a:p>
          <a:p>
            <a:pPr>
              <a:buFont typeface="+mj-lt"/>
              <a:buAutoNum type="arabicPeriod" startAt="2"/>
            </a:pPr>
            <a:r>
              <a:rPr lang="en-SG" sz="1200" dirty="0"/>
              <a:t>Click the </a:t>
            </a:r>
            <a:r>
              <a:rPr lang="en-SG" sz="1200" b="1" dirty="0"/>
              <a:t>Find recommendations</a:t>
            </a:r>
            <a:r>
              <a:rPr lang="en-SG" sz="1200" dirty="0"/>
              <a:t> button.</a:t>
            </a:r>
          </a:p>
          <a:p>
            <a:pPr>
              <a:buFont typeface="+mj-lt"/>
              <a:buAutoNum type="arabicPeriod" startAt="2"/>
            </a:pPr>
            <a:r>
              <a:rPr lang="en-SG" sz="1200" dirty="0"/>
              <a:t>When warned that new recommendations will replace existing recommendations, click </a:t>
            </a:r>
            <a:r>
              <a:rPr lang="en-SG" sz="1200" b="1" dirty="0"/>
              <a:t>Continue</a:t>
            </a:r>
            <a:r>
              <a:rPr lang="en-SG" sz="1200" dirty="0"/>
              <a:t>.</a:t>
            </a:r>
          </a:p>
          <a:p>
            <a:r>
              <a:rPr lang="en-SG" sz="1200" dirty="0"/>
              <a:t>The cache recommendation engine uses two models to generate recommendations. The </a:t>
            </a:r>
            <a:r>
              <a:rPr lang="en-SG" sz="1200" i="1" dirty="0"/>
              <a:t>rule-based model</a:t>
            </a:r>
            <a:r>
              <a:rPr lang="en-SG" sz="1200" dirty="0"/>
              <a:t> uses sophisticated heuristics to determine which cache candidates help the input query workload. The </a:t>
            </a:r>
            <a:r>
              <a:rPr lang="en-SG" sz="1200" i="1" dirty="0"/>
              <a:t>machine learning-based model</a:t>
            </a:r>
            <a:r>
              <a:rPr lang="en-SG" sz="1200" dirty="0"/>
              <a:t> uses a pre-trained machine learning model that detects underlying query patterns and predicts caches that could help a potential future query workload.</a:t>
            </a:r>
          </a:p>
          <a:p>
            <a:r>
              <a:rPr lang="en-SG" sz="1200" dirty="0"/>
              <a:t>The cache recommendation engine uses two models to generate recommendations. The </a:t>
            </a:r>
            <a:r>
              <a:rPr lang="en-SG" sz="1200" i="1" dirty="0"/>
              <a:t>rule-based model</a:t>
            </a:r>
            <a:r>
              <a:rPr lang="en-SG" sz="1200" dirty="0"/>
              <a:t> uses sophisticated heuristics to determine which cache candidates help the input query workload. The </a:t>
            </a:r>
            <a:r>
              <a:rPr lang="en-SG" sz="1200" i="1" dirty="0"/>
              <a:t>machine learning-based model</a:t>
            </a:r>
            <a:r>
              <a:rPr lang="en-SG" sz="1200" dirty="0"/>
              <a:t> uses a pre-trained machine learning model that detects underlying query patterns and predicts caches that could help a potential future query workload.</a:t>
            </a:r>
          </a:p>
          <a:p>
            <a:r>
              <a:rPr lang="en-SG" sz="1200" dirty="0"/>
              <a:t>Both models produce a ranked list of cache candidates that are consolidated by the engine to generate a final set of recommendations.</a:t>
            </a:r>
          </a:p>
          <a:p>
            <a:r>
              <a:rPr lang="en-SG" sz="1200" dirty="0"/>
              <a:t>In addition to cache creation recommendations, the engine may also recommend disabling and deleting caches based on past usage and other metrics. These recommendations appear in the active and inactive caches tabs for existing caches.</a:t>
            </a:r>
          </a:p>
          <a:p>
            <a:r>
              <a:rPr lang="en-SG" sz="1200" dirty="0"/>
              <a:t>The recommendation engine works in the background, allowing you to navigate to another screen and come back later. However, because you haven't executed a query workload yet, there are not enough input queries to </a:t>
            </a:r>
            <a:r>
              <a:rPr lang="en-SG" sz="1200" dirty="0" err="1"/>
              <a:t>analyze</a:t>
            </a:r>
            <a:r>
              <a:rPr lang="en-SG" sz="1200" dirty="0"/>
              <a:t> and make recommendations from. Therefore, the recommendation table is likely to be empty at this point.</a:t>
            </a:r>
          </a:p>
          <a:p>
            <a:r>
              <a:rPr lang="en-SG" sz="1200" dirty="0"/>
              <a:t>Let's run a query workload so that actual recommendations can be made..</a:t>
            </a:r>
          </a:p>
          <a:p>
            <a:endParaRPr lang="en-SG" dirty="0"/>
          </a:p>
          <a:p>
            <a:endParaRPr lang="en-SG" dirty="0"/>
          </a:p>
          <a:p>
            <a:endParaRPr lang="en-SG" dirty="0"/>
          </a:p>
          <a:p>
            <a:r>
              <a:rPr lang="en-SG" dirty="0"/>
              <a:t>	</a:t>
            </a:r>
            <a:endParaRPr lang="en-US" dirty="0"/>
          </a:p>
        </p:txBody>
      </p:sp>
      <p:sp>
        <p:nvSpPr>
          <p:cNvPr id="3" name="Title 2">
            <a:extLst>
              <a:ext uri="{FF2B5EF4-FFF2-40B4-BE49-F238E27FC236}">
                <a16:creationId xmlns:a16="http://schemas.microsoft.com/office/drawing/2014/main" id="{0D040DE6-DE21-A1E8-946A-E85ED18D138D}"/>
              </a:ext>
            </a:extLst>
          </p:cNvPr>
          <p:cNvSpPr>
            <a:spLocks noGrp="1"/>
          </p:cNvSpPr>
          <p:nvPr>
            <p:ph type="title"/>
          </p:nvPr>
        </p:nvSpPr>
        <p:spPr/>
        <p:txBody>
          <a:bodyPr/>
          <a:lstStyle/>
          <a:p>
            <a:r>
              <a:rPr lang="en-US" b="1" dirty="0"/>
              <a:t>Cache Management</a:t>
            </a:r>
          </a:p>
        </p:txBody>
      </p:sp>
    </p:spTree>
    <p:extLst>
      <p:ext uri="{BB962C8B-B14F-4D97-AF65-F5344CB8AC3E}">
        <p14:creationId xmlns:p14="http://schemas.microsoft.com/office/powerpoint/2010/main" val="35493142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C729B9-F1B8-FF0A-B69C-A9AC2B15935E}"/>
              </a:ext>
            </a:extLst>
          </p:cNvPr>
          <p:cNvSpPr>
            <a:spLocks noGrp="1"/>
          </p:cNvSpPr>
          <p:nvPr>
            <p:ph type="title"/>
          </p:nvPr>
        </p:nvSpPr>
        <p:spPr/>
        <p:txBody>
          <a:bodyPr/>
          <a:lstStyle/>
          <a:p>
            <a:r>
              <a:rPr lang="en-US" b="1" dirty="0"/>
              <a:t>Run Query workload</a:t>
            </a:r>
          </a:p>
        </p:txBody>
      </p:sp>
      <p:sp>
        <p:nvSpPr>
          <p:cNvPr id="5" name="TextBox 4">
            <a:extLst>
              <a:ext uri="{FF2B5EF4-FFF2-40B4-BE49-F238E27FC236}">
                <a16:creationId xmlns:a16="http://schemas.microsoft.com/office/drawing/2014/main" id="{A61EA58E-8004-113B-47B0-799C297276D7}"/>
              </a:ext>
            </a:extLst>
          </p:cNvPr>
          <p:cNvSpPr txBox="1"/>
          <p:nvPr/>
        </p:nvSpPr>
        <p:spPr>
          <a:xfrm>
            <a:off x="174171" y="1632857"/>
            <a:ext cx="11442922"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You will now run a query workload against Watson Query using the same </a:t>
            </a:r>
            <a:r>
              <a:rPr kumimoji="0" lang="en-SG" sz="1800" b="0" i="0" u="none" strike="noStrike" kern="1200" cap="none" spc="0" normalizeH="0" baseline="0" noProof="0" dirty="0" err="1">
                <a:ln>
                  <a:noFill/>
                </a:ln>
                <a:solidFill>
                  <a:srgbClr val="000000"/>
                </a:solidFill>
                <a:effectLst/>
                <a:uLnTx/>
                <a:uFillTx/>
                <a:latin typeface="Arial" panose="020B0604020202020204"/>
                <a:ea typeface="+mn-ea"/>
                <a:cs typeface="+mn-cs"/>
              </a:rPr>
              <a:t>Jupyter</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 notebook you used earlier. Recall that you previously completed the work in </a:t>
            </a:r>
            <a:r>
              <a:rPr kumimoji="0" lang="en-SG" sz="1800" b="1" i="0" u="none" strike="noStrike" kern="1200" cap="none" spc="0" normalizeH="0" baseline="0" noProof="0" dirty="0">
                <a:ln>
                  <a:noFill/>
                </a:ln>
                <a:solidFill>
                  <a:srgbClr val="000000"/>
                </a:solidFill>
                <a:effectLst/>
                <a:uLnTx/>
                <a:uFillTx/>
                <a:latin typeface="Arial" panose="020B0604020202020204"/>
                <a:ea typeface="+mn-ea"/>
                <a:cs typeface="+mn-cs"/>
              </a:rPr>
              <a:t>Section 1</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 and </a:t>
            </a:r>
            <a:r>
              <a:rPr kumimoji="0" lang="en-SG" sz="1800" b="1" i="0" u="none" strike="noStrike" kern="1200" cap="none" spc="0" normalizeH="0" baseline="0" noProof="0" dirty="0">
                <a:ln>
                  <a:noFill/>
                </a:ln>
                <a:solidFill>
                  <a:srgbClr val="000000"/>
                </a:solidFill>
                <a:effectLst/>
                <a:uLnTx/>
                <a:uFillTx/>
                <a:latin typeface="Arial" panose="020B0604020202020204"/>
                <a:ea typeface="+mn-ea"/>
                <a:cs typeface="+mn-cs"/>
              </a:rPr>
              <a:t>Section 2</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 and your notebook still has a connection to the Watson Query service:</a:t>
            </a:r>
            <a:b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br>
            <a:endPar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Switch to the browser window where you currently have the </a:t>
            </a:r>
            <a:r>
              <a:rPr kumimoji="0" lang="en-SG" sz="1800" b="1" i="0" u="none" strike="noStrike" kern="1200" cap="none" spc="0" normalizeH="0" baseline="0" noProof="0" dirty="0">
                <a:ln>
                  <a:noFill/>
                </a:ln>
                <a:solidFill>
                  <a:srgbClr val="000000"/>
                </a:solidFill>
                <a:effectLst/>
                <a:uLnTx/>
                <a:uFillTx/>
                <a:latin typeface="Arial" panose="020B0604020202020204"/>
                <a:ea typeface="+mn-ea"/>
                <a:cs typeface="+mn-cs"/>
              </a:rPr>
              <a:t>Data Virtualization Lab Notebook</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 running.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7" name="Picture 6" descr="A screenshot of a computer&#10;&#10;Description automatically generated with medium confidence">
            <a:extLst>
              <a:ext uri="{FF2B5EF4-FFF2-40B4-BE49-F238E27FC236}">
                <a16:creationId xmlns:a16="http://schemas.microsoft.com/office/drawing/2014/main" id="{1C4AB16A-CF15-0FD1-585F-77AC741855EF}"/>
              </a:ext>
            </a:extLst>
          </p:cNvPr>
          <p:cNvPicPr>
            <a:picLocks noChangeAspect="1"/>
          </p:cNvPicPr>
          <p:nvPr/>
        </p:nvPicPr>
        <p:blipFill>
          <a:blip r:embed="rId2"/>
          <a:stretch>
            <a:fillRect/>
          </a:stretch>
        </p:blipFill>
        <p:spPr>
          <a:xfrm>
            <a:off x="1393371" y="3183804"/>
            <a:ext cx="7772400" cy="3047056"/>
          </a:xfrm>
          <a:prstGeom prst="rect">
            <a:avLst/>
          </a:prstGeom>
        </p:spPr>
      </p:pic>
    </p:spTree>
    <p:extLst>
      <p:ext uri="{BB962C8B-B14F-4D97-AF65-F5344CB8AC3E}">
        <p14:creationId xmlns:p14="http://schemas.microsoft.com/office/powerpoint/2010/main" val="35095530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6570E0-13E1-919C-14FD-F8F270F283BC}"/>
              </a:ext>
            </a:extLst>
          </p:cNvPr>
          <p:cNvSpPr>
            <a:spLocks noGrp="1"/>
          </p:cNvSpPr>
          <p:nvPr>
            <p:ph idx="1"/>
          </p:nvPr>
        </p:nvSpPr>
        <p:spPr/>
        <p:txBody>
          <a:bodyPr/>
          <a:lstStyle/>
          <a:p>
            <a:pPr>
              <a:buFont typeface="+mj-lt"/>
              <a:buAutoNum type="arabicPeriod" startAt="2"/>
            </a:pPr>
            <a:r>
              <a:rPr lang="en-SG" dirty="0"/>
              <a:t>Follow the instructions in </a:t>
            </a:r>
            <a:r>
              <a:rPr lang="en-SG" b="1" dirty="0"/>
              <a:t>Section #3</a:t>
            </a:r>
            <a:r>
              <a:rPr lang="en-SG" dirty="0"/>
              <a:t> to run a series of complex queries against your virtual objects.</a:t>
            </a:r>
          </a:p>
          <a:p>
            <a:pPr>
              <a:buFont typeface="+mj-lt"/>
              <a:buAutoNum type="arabicPeriod" startAt="2"/>
            </a:pPr>
            <a:r>
              <a:rPr lang="en-SG" dirty="0"/>
              <a:t>Once all of the queries have finished running, </a:t>
            </a:r>
            <a:r>
              <a:rPr lang="en-SG" b="1" i="1" dirty="0"/>
              <a:t>wait at least five minutes before proceeding</a:t>
            </a:r>
            <a:r>
              <a:rPr lang="en-SG" dirty="0"/>
              <a:t>. This should allow the captured queries to be pulled into Watson Query's </a:t>
            </a:r>
            <a:r>
              <a:rPr lang="en-SG" dirty="0" err="1"/>
              <a:t>metastore</a:t>
            </a:r>
            <a:r>
              <a:rPr lang="en-SG" dirty="0"/>
              <a:t> (which is where the cache management panel and the recommendation engine get query information). The default collection interval time is five minutes.</a:t>
            </a:r>
          </a:p>
          <a:p>
            <a:r>
              <a:rPr lang="en-SG" dirty="0"/>
              <a:t>You no longer require this notebook after this point and can close the browser window (or tab) if you like.</a:t>
            </a:r>
          </a:p>
          <a:p>
            <a:endParaRPr lang="en-SG" dirty="0"/>
          </a:p>
          <a:p>
            <a:r>
              <a:rPr lang="en-SG" b="1" dirty="0"/>
              <a:t>Generate Cache Recommendations</a:t>
            </a:r>
          </a:p>
          <a:p>
            <a:r>
              <a:rPr lang="en-SG" dirty="0"/>
              <a:t>Now that you've issued a number of queries against Watson Query, check to see if there are any data cache recommendations based on that workload.</a:t>
            </a:r>
          </a:p>
          <a:p>
            <a:pPr>
              <a:buFont typeface="+mj-lt"/>
              <a:buAutoNum type="arabicPeriod"/>
            </a:pPr>
            <a:r>
              <a:rPr lang="en-SG" dirty="0"/>
              <a:t>Select </a:t>
            </a:r>
            <a:r>
              <a:rPr lang="en-SG" b="1" dirty="0"/>
              <a:t>Virtualization &gt; Cache management</a:t>
            </a:r>
            <a:r>
              <a:rPr lang="en-SG" dirty="0"/>
              <a:t> from the side menu.</a:t>
            </a:r>
          </a:p>
          <a:p>
            <a:endParaRPr lang="en-SG" dirty="0"/>
          </a:p>
          <a:p>
            <a:endParaRPr lang="en-US" dirty="0"/>
          </a:p>
        </p:txBody>
      </p:sp>
      <p:sp>
        <p:nvSpPr>
          <p:cNvPr id="3" name="Title 2">
            <a:extLst>
              <a:ext uri="{FF2B5EF4-FFF2-40B4-BE49-F238E27FC236}">
                <a16:creationId xmlns:a16="http://schemas.microsoft.com/office/drawing/2014/main" id="{B257AE7D-744B-FD54-DF2D-3E11B67F82D5}"/>
              </a:ext>
            </a:extLst>
          </p:cNvPr>
          <p:cNvSpPr>
            <a:spLocks noGrp="1"/>
          </p:cNvSpPr>
          <p:nvPr>
            <p:ph type="title"/>
          </p:nvPr>
        </p:nvSpPr>
        <p:spPr/>
        <p:txBody>
          <a:bodyPr/>
          <a:lstStyle/>
          <a:p>
            <a:r>
              <a:rPr lang="en-US" b="1" dirty="0"/>
              <a:t>Run Query workload</a:t>
            </a:r>
            <a:endParaRPr lang="en-US" dirty="0"/>
          </a:p>
        </p:txBody>
      </p:sp>
      <p:pic>
        <p:nvPicPr>
          <p:cNvPr id="5" name="Picture 4" descr="A picture containing screenshot, software&#10;&#10;Description automatically generated">
            <a:extLst>
              <a:ext uri="{FF2B5EF4-FFF2-40B4-BE49-F238E27FC236}">
                <a16:creationId xmlns:a16="http://schemas.microsoft.com/office/drawing/2014/main" id="{EF22DFFD-1147-4E93-9EB5-9F06EA8F8388}"/>
              </a:ext>
            </a:extLst>
          </p:cNvPr>
          <p:cNvPicPr>
            <a:picLocks noChangeAspect="1"/>
          </p:cNvPicPr>
          <p:nvPr/>
        </p:nvPicPr>
        <p:blipFill>
          <a:blip r:embed="rId2"/>
          <a:stretch>
            <a:fillRect/>
          </a:stretch>
        </p:blipFill>
        <p:spPr>
          <a:xfrm>
            <a:off x="226336" y="4297112"/>
            <a:ext cx="6473228" cy="2132831"/>
          </a:xfrm>
          <a:prstGeom prst="rect">
            <a:avLst/>
          </a:prstGeom>
        </p:spPr>
      </p:pic>
    </p:spTree>
    <p:extLst>
      <p:ext uri="{BB962C8B-B14F-4D97-AF65-F5344CB8AC3E}">
        <p14:creationId xmlns:p14="http://schemas.microsoft.com/office/powerpoint/2010/main" val="1111488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6653F78-F814-42E1-986A-432CEACE37EC}"/>
              </a:ext>
            </a:extLst>
          </p:cNvPr>
          <p:cNvGraphicFramePr>
            <a:graphicFrameLocks noGrp="1"/>
          </p:cNvGraphicFramePr>
          <p:nvPr>
            <p:ph idx="1"/>
            <p:extLst>
              <p:ext uri="{D42A27DB-BD31-4B8C-83A1-F6EECF244321}">
                <p14:modId xmlns:p14="http://schemas.microsoft.com/office/powerpoint/2010/main" val="3080628863"/>
              </p:ext>
            </p:extLst>
          </p:nvPr>
        </p:nvGraphicFramePr>
        <p:xfrm>
          <a:off x="190544" y="2661419"/>
          <a:ext cx="11442700" cy="3294540"/>
        </p:xfrm>
        <a:graphic>
          <a:graphicData uri="http://schemas.openxmlformats.org/drawingml/2006/table">
            <a:tbl>
              <a:tblPr firstRow="1" bandRow="1">
                <a:tableStyleId>{5C22544A-7EE6-4342-B048-85BDC9FD1C3A}</a:tableStyleId>
              </a:tblPr>
              <a:tblGrid>
                <a:gridCol w="5721350">
                  <a:extLst>
                    <a:ext uri="{9D8B030D-6E8A-4147-A177-3AD203B41FA5}">
                      <a16:colId xmlns:a16="http://schemas.microsoft.com/office/drawing/2014/main" val="294156837"/>
                    </a:ext>
                  </a:extLst>
                </a:gridCol>
                <a:gridCol w="5721350">
                  <a:extLst>
                    <a:ext uri="{9D8B030D-6E8A-4147-A177-3AD203B41FA5}">
                      <a16:colId xmlns:a16="http://schemas.microsoft.com/office/drawing/2014/main" val="835068652"/>
                    </a:ext>
                  </a:extLst>
                </a:gridCol>
              </a:tblGrid>
              <a:tr h="329454">
                <a:tc>
                  <a:txBody>
                    <a:bodyPr/>
                    <a:lstStyle/>
                    <a:p>
                      <a:r>
                        <a:rPr lang="en-US" sz="1400" dirty="0"/>
                        <a:t>Source</a:t>
                      </a:r>
                    </a:p>
                  </a:txBody>
                  <a:tcPr/>
                </a:tc>
                <a:tc>
                  <a:txBody>
                    <a:bodyPr/>
                    <a:lstStyle/>
                    <a:p>
                      <a:r>
                        <a:rPr lang="en-US" sz="1400" dirty="0"/>
                        <a:t>Details</a:t>
                      </a:r>
                    </a:p>
                  </a:txBody>
                  <a:tcPr/>
                </a:tc>
                <a:extLst>
                  <a:ext uri="{0D108BD9-81ED-4DB2-BD59-A6C34878D82A}">
                    <a16:rowId xmlns:a16="http://schemas.microsoft.com/office/drawing/2014/main" val="3594275387"/>
                  </a:ext>
                </a:extLst>
              </a:tr>
              <a:tr h="329454">
                <a:tc>
                  <a:txBody>
                    <a:bodyPr/>
                    <a:lstStyle/>
                    <a:p>
                      <a:pPr marL="0" algn="l" defTabSz="914400" rtl="0" eaLnBrk="1" latinLnBrk="0" hangingPunct="1"/>
                      <a:r>
                        <a:rPr lang="en-SG" sz="1400" b="0" i="0" u="none" strike="noStrike" kern="1200" dirty="0">
                          <a:solidFill>
                            <a:schemeClr val="dk1"/>
                          </a:solidFill>
                          <a:effectLst/>
                          <a:latin typeface="+mn-lt"/>
                          <a:ea typeface="+mn-ea"/>
                          <a:cs typeface="+mn-cs"/>
                        </a:rPr>
                        <a:t>Parquet files</a:t>
                      </a:r>
                      <a:endParaRPr lang="en-US" sz="1400" b="0" i="0" u="none" strike="noStrike" kern="1200" dirty="0">
                        <a:solidFill>
                          <a:schemeClr val="dk1"/>
                        </a:solidFill>
                        <a:effectLst/>
                        <a:latin typeface="+mn-lt"/>
                        <a:ea typeface="+mn-ea"/>
                        <a:cs typeface="+mn-cs"/>
                      </a:endParaRPr>
                    </a:p>
                  </a:txBody>
                  <a:tcPr/>
                </a:tc>
                <a:tc>
                  <a:txBody>
                    <a:bodyPr/>
                    <a:lstStyle/>
                    <a:p>
                      <a:endParaRPr lang="en-US" sz="1400"/>
                    </a:p>
                  </a:txBody>
                  <a:tcPr/>
                </a:tc>
                <a:extLst>
                  <a:ext uri="{0D108BD9-81ED-4DB2-BD59-A6C34878D82A}">
                    <a16:rowId xmlns:a16="http://schemas.microsoft.com/office/drawing/2014/main" val="4210364043"/>
                  </a:ext>
                </a:extLst>
              </a:tr>
              <a:tr h="329454">
                <a:tc>
                  <a:txBody>
                    <a:bodyPr/>
                    <a:lstStyle/>
                    <a:p>
                      <a:r>
                        <a:rPr lang="en-US" sz="1400" dirty="0"/>
                        <a:t>SAS files</a:t>
                      </a:r>
                    </a:p>
                  </a:txBody>
                  <a:tcPr/>
                </a:tc>
                <a:tc>
                  <a:txBody>
                    <a:bodyPr/>
                    <a:lstStyle/>
                    <a:p>
                      <a:endParaRPr lang="en-US" sz="1400"/>
                    </a:p>
                  </a:txBody>
                  <a:tcPr/>
                </a:tc>
                <a:extLst>
                  <a:ext uri="{0D108BD9-81ED-4DB2-BD59-A6C34878D82A}">
                    <a16:rowId xmlns:a16="http://schemas.microsoft.com/office/drawing/2014/main" val="2817781415"/>
                  </a:ext>
                </a:extLst>
              </a:tr>
              <a:tr h="329454">
                <a:tc>
                  <a:txBody>
                    <a:bodyPr/>
                    <a:lstStyle/>
                    <a:p>
                      <a:r>
                        <a:rPr lang="en-SG" sz="1400" b="0" i="0" u="none" strike="noStrike" kern="1200" dirty="0">
                          <a:solidFill>
                            <a:schemeClr val="dk1"/>
                          </a:solidFill>
                          <a:effectLst/>
                          <a:latin typeface="+mn-lt"/>
                          <a:ea typeface="+mn-ea"/>
                          <a:cs typeface="+mn-cs"/>
                        </a:rPr>
                        <a:t>Cloudera Hive</a:t>
                      </a:r>
                      <a:endParaRPr lang="en-US" sz="1400" dirty="0"/>
                    </a:p>
                  </a:txBody>
                  <a:tcPr/>
                </a:tc>
                <a:tc>
                  <a:txBody>
                    <a:bodyPr/>
                    <a:lstStyle/>
                    <a:p>
                      <a:r>
                        <a:rPr lang="en-US" sz="1400" dirty="0"/>
                        <a:t>Use cases would be </a:t>
                      </a:r>
                    </a:p>
                  </a:txBody>
                  <a:tcPr/>
                </a:tc>
                <a:extLst>
                  <a:ext uri="{0D108BD9-81ED-4DB2-BD59-A6C34878D82A}">
                    <a16:rowId xmlns:a16="http://schemas.microsoft.com/office/drawing/2014/main" val="1076792004"/>
                  </a:ext>
                </a:extLst>
              </a:tr>
              <a:tr h="329454">
                <a:tc>
                  <a:txBody>
                    <a:bodyPr/>
                    <a:lstStyle/>
                    <a:p>
                      <a:r>
                        <a:rPr lang="en-SG" sz="1400" b="0" i="0" u="none" strike="noStrike" kern="1200" dirty="0">
                          <a:solidFill>
                            <a:schemeClr val="dk1"/>
                          </a:solidFill>
                          <a:effectLst/>
                          <a:latin typeface="+mn-lt"/>
                          <a:ea typeface="+mn-ea"/>
                          <a:cs typeface="+mn-cs"/>
                        </a:rPr>
                        <a:t>Cloudera Impala</a:t>
                      </a:r>
                      <a:endParaRPr lang="en-US" sz="1400" dirty="0"/>
                    </a:p>
                  </a:txBody>
                  <a:tcPr/>
                </a:tc>
                <a:tc>
                  <a:txBody>
                    <a:bodyPr/>
                    <a:lstStyle/>
                    <a:p>
                      <a:endParaRPr lang="en-US" sz="1400"/>
                    </a:p>
                  </a:txBody>
                  <a:tcPr/>
                </a:tc>
                <a:extLst>
                  <a:ext uri="{0D108BD9-81ED-4DB2-BD59-A6C34878D82A}">
                    <a16:rowId xmlns:a16="http://schemas.microsoft.com/office/drawing/2014/main" val="2900630161"/>
                  </a:ext>
                </a:extLst>
              </a:tr>
              <a:tr h="329454">
                <a:tc>
                  <a:txBody>
                    <a:bodyPr/>
                    <a:lstStyle/>
                    <a:p>
                      <a:r>
                        <a:rPr lang="en-SG" sz="1400" b="0" i="0" u="none" strike="noStrike" kern="1200" dirty="0">
                          <a:solidFill>
                            <a:schemeClr val="dk1"/>
                          </a:solidFill>
                          <a:effectLst/>
                          <a:latin typeface="+mn-lt"/>
                          <a:ea typeface="+mn-ea"/>
                          <a:cs typeface="+mn-cs"/>
                        </a:rPr>
                        <a:t>MariaDB </a:t>
                      </a:r>
                      <a:endParaRPr lang="en-US" sz="1400" dirty="0"/>
                    </a:p>
                  </a:txBody>
                  <a:tcPr/>
                </a:tc>
                <a:tc>
                  <a:txBody>
                    <a:bodyPr/>
                    <a:lstStyle/>
                    <a:p>
                      <a:endParaRPr lang="en-US" sz="1400"/>
                    </a:p>
                  </a:txBody>
                  <a:tcPr/>
                </a:tc>
                <a:extLst>
                  <a:ext uri="{0D108BD9-81ED-4DB2-BD59-A6C34878D82A}">
                    <a16:rowId xmlns:a16="http://schemas.microsoft.com/office/drawing/2014/main" val="394415461"/>
                  </a:ext>
                </a:extLst>
              </a:tr>
              <a:tr h="329454">
                <a:tc>
                  <a:txBody>
                    <a:bodyPr/>
                    <a:lstStyle/>
                    <a:p>
                      <a:r>
                        <a:rPr lang="en-SG" sz="1400" b="0" i="0" u="none" strike="noStrike" kern="1200" dirty="0">
                          <a:solidFill>
                            <a:schemeClr val="dk1"/>
                          </a:solidFill>
                          <a:effectLst/>
                          <a:latin typeface="+mn-lt"/>
                          <a:ea typeface="+mn-ea"/>
                          <a:cs typeface="+mn-cs"/>
                        </a:rPr>
                        <a:t>Teradata</a:t>
                      </a:r>
                      <a:endParaRPr lang="en-US" sz="1400" dirty="0"/>
                    </a:p>
                  </a:txBody>
                  <a:tcPr/>
                </a:tc>
                <a:tc>
                  <a:txBody>
                    <a:bodyPr/>
                    <a:lstStyle/>
                    <a:p>
                      <a:endParaRPr lang="en-US" sz="1400" dirty="0"/>
                    </a:p>
                  </a:txBody>
                  <a:tcPr/>
                </a:tc>
                <a:extLst>
                  <a:ext uri="{0D108BD9-81ED-4DB2-BD59-A6C34878D82A}">
                    <a16:rowId xmlns:a16="http://schemas.microsoft.com/office/drawing/2014/main" val="2278368777"/>
                  </a:ext>
                </a:extLst>
              </a:tr>
              <a:tr h="329454">
                <a:tc>
                  <a:txBody>
                    <a:bodyPr/>
                    <a:lstStyle/>
                    <a:p>
                      <a:r>
                        <a:rPr lang="en-SG" sz="1400" b="0" i="0" u="none" strike="noStrike" kern="1200" dirty="0">
                          <a:solidFill>
                            <a:schemeClr val="dk1"/>
                          </a:solidFill>
                          <a:effectLst/>
                          <a:latin typeface="+mn-lt"/>
                          <a:ea typeface="+mn-ea"/>
                          <a:cs typeface="+mn-cs"/>
                        </a:rPr>
                        <a:t>EDAG</a:t>
                      </a:r>
                      <a:endParaRPr lang="en-US" sz="1400" dirty="0"/>
                    </a:p>
                  </a:txBody>
                  <a:tcPr/>
                </a:tc>
                <a:tc>
                  <a:txBody>
                    <a:bodyPr/>
                    <a:lstStyle/>
                    <a:p>
                      <a:endParaRPr lang="en-US" sz="1400" dirty="0"/>
                    </a:p>
                  </a:txBody>
                  <a:tcPr/>
                </a:tc>
                <a:extLst>
                  <a:ext uri="{0D108BD9-81ED-4DB2-BD59-A6C34878D82A}">
                    <a16:rowId xmlns:a16="http://schemas.microsoft.com/office/drawing/2014/main" val="3914159349"/>
                  </a:ext>
                </a:extLst>
              </a:tr>
              <a:tr h="329454">
                <a:tc>
                  <a:txBody>
                    <a:bodyPr/>
                    <a:lstStyle/>
                    <a:p>
                      <a:r>
                        <a:rPr lang="en-SG" sz="1400" b="0" i="0" u="none" strike="noStrike" kern="1200" dirty="0">
                          <a:solidFill>
                            <a:schemeClr val="dk1"/>
                          </a:solidFill>
                          <a:effectLst/>
                          <a:latin typeface="+mn-lt"/>
                          <a:ea typeface="+mn-ea"/>
                          <a:cs typeface="+mn-cs"/>
                        </a:rPr>
                        <a:t>API ?</a:t>
                      </a:r>
                      <a:endParaRPr lang="en-US" sz="1400" dirty="0"/>
                    </a:p>
                  </a:txBody>
                  <a:tcPr/>
                </a:tc>
                <a:tc>
                  <a:txBody>
                    <a:bodyPr/>
                    <a:lstStyle/>
                    <a:p>
                      <a:endParaRPr lang="en-US" sz="1400" dirty="0"/>
                    </a:p>
                  </a:txBody>
                  <a:tcPr/>
                </a:tc>
                <a:extLst>
                  <a:ext uri="{0D108BD9-81ED-4DB2-BD59-A6C34878D82A}">
                    <a16:rowId xmlns:a16="http://schemas.microsoft.com/office/drawing/2014/main" val="202608982"/>
                  </a:ext>
                </a:extLst>
              </a:tr>
              <a:tr h="329454">
                <a:tc>
                  <a:txBody>
                    <a:bodyPr/>
                    <a:lstStyle/>
                    <a:p>
                      <a:r>
                        <a:rPr lang="en-US" sz="1400" dirty="0" err="1"/>
                        <a:t>Filestore</a:t>
                      </a:r>
                      <a:endParaRPr lang="en-US" sz="1400" dirty="0"/>
                    </a:p>
                  </a:txBody>
                  <a:tcPr/>
                </a:tc>
                <a:tc>
                  <a:txBody>
                    <a:bodyPr/>
                    <a:lstStyle/>
                    <a:p>
                      <a:endParaRPr lang="en-US" sz="1400" dirty="0"/>
                    </a:p>
                  </a:txBody>
                  <a:tcPr/>
                </a:tc>
                <a:extLst>
                  <a:ext uri="{0D108BD9-81ED-4DB2-BD59-A6C34878D82A}">
                    <a16:rowId xmlns:a16="http://schemas.microsoft.com/office/drawing/2014/main" val="3260033172"/>
                  </a:ext>
                </a:extLst>
              </a:tr>
            </a:tbl>
          </a:graphicData>
        </a:graphic>
      </p:graphicFrame>
      <p:sp>
        <p:nvSpPr>
          <p:cNvPr id="3" name="Title 2">
            <a:extLst>
              <a:ext uri="{FF2B5EF4-FFF2-40B4-BE49-F238E27FC236}">
                <a16:creationId xmlns:a16="http://schemas.microsoft.com/office/drawing/2014/main" id="{DBB16DB7-8AB9-E0E1-7FC4-F08058C4E590}"/>
              </a:ext>
            </a:extLst>
          </p:cNvPr>
          <p:cNvSpPr>
            <a:spLocks noGrp="1"/>
          </p:cNvSpPr>
          <p:nvPr>
            <p:ph type="title"/>
          </p:nvPr>
        </p:nvSpPr>
        <p:spPr/>
        <p:txBody>
          <a:bodyPr/>
          <a:lstStyle/>
          <a:p>
            <a:r>
              <a:rPr lang="en-US" b="1" dirty="0"/>
              <a:t>Application &amp; Data sources connectivity required</a:t>
            </a:r>
          </a:p>
        </p:txBody>
      </p:sp>
      <p:graphicFrame>
        <p:nvGraphicFramePr>
          <p:cNvPr id="5" name="Table 4">
            <a:extLst>
              <a:ext uri="{FF2B5EF4-FFF2-40B4-BE49-F238E27FC236}">
                <a16:creationId xmlns:a16="http://schemas.microsoft.com/office/drawing/2014/main" id="{83A188EB-1669-BFC6-3781-B5EE98750036}"/>
              </a:ext>
            </a:extLst>
          </p:cNvPr>
          <p:cNvGraphicFramePr>
            <a:graphicFrameLocks/>
          </p:cNvGraphicFramePr>
          <p:nvPr>
            <p:extLst>
              <p:ext uri="{D42A27DB-BD31-4B8C-83A1-F6EECF244321}">
                <p14:modId xmlns:p14="http://schemas.microsoft.com/office/powerpoint/2010/main" val="148476503"/>
              </p:ext>
            </p:extLst>
          </p:nvPr>
        </p:nvGraphicFramePr>
        <p:xfrm>
          <a:off x="190322" y="1330109"/>
          <a:ext cx="11442700" cy="1112520"/>
        </p:xfrm>
        <a:graphic>
          <a:graphicData uri="http://schemas.openxmlformats.org/drawingml/2006/table">
            <a:tbl>
              <a:tblPr firstRow="1" bandRow="1">
                <a:tableStyleId>{5C22544A-7EE6-4342-B048-85BDC9FD1C3A}</a:tableStyleId>
              </a:tblPr>
              <a:tblGrid>
                <a:gridCol w="5721350">
                  <a:extLst>
                    <a:ext uri="{9D8B030D-6E8A-4147-A177-3AD203B41FA5}">
                      <a16:colId xmlns:a16="http://schemas.microsoft.com/office/drawing/2014/main" val="294156837"/>
                    </a:ext>
                  </a:extLst>
                </a:gridCol>
                <a:gridCol w="5721350">
                  <a:extLst>
                    <a:ext uri="{9D8B030D-6E8A-4147-A177-3AD203B41FA5}">
                      <a16:colId xmlns:a16="http://schemas.microsoft.com/office/drawing/2014/main" val="835068652"/>
                    </a:ext>
                  </a:extLst>
                </a:gridCol>
              </a:tblGrid>
              <a:tr h="370840">
                <a:tc>
                  <a:txBody>
                    <a:bodyPr/>
                    <a:lstStyle/>
                    <a:p>
                      <a:r>
                        <a:rPr lang="en-US" sz="1400" dirty="0"/>
                        <a:t>Source</a:t>
                      </a:r>
                    </a:p>
                  </a:txBody>
                  <a:tcPr/>
                </a:tc>
                <a:tc>
                  <a:txBody>
                    <a:bodyPr/>
                    <a:lstStyle/>
                    <a:p>
                      <a:r>
                        <a:rPr lang="en-US" sz="1400" dirty="0"/>
                        <a:t>Details</a:t>
                      </a:r>
                    </a:p>
                  </a:txBody>
                  <a:tcPr/>
                </a:tc>
                <a:extLst>
                  <a:ext uri="{0D108BD9-81ED-4DB2-BD59-A6C34878D82A}">
                    <a16:rowId xmlns:a16="http://schemas.microsoft.com/office/drawing/2014/main" val="3594275387"/>
                  </a:ext>
                </a:extLst>
              </a:tr>
              <a:tr h="370840">
                <a:tc>
                  <a:txBody>
                    <a:bodyPr/>
                    <a:lstStyle/>
                    <a:p>
                      <a:pPr marL="0" algn="l" defTabSz="914400" rtl="0" eaLnBrk="1" latinLnBrk="0" hangingPunct="1"/>
                      <a:r>
                        <a:rPr lang="en-US" sz="1400" b="0" i="0" u="none" strike="noStrike" kern="1200" dirty="0">
                          <a:solidFill>
                            <a:schemeClr val="dk1"/>
                          </a:solidFill>
                          <a:effectLst/>
                          <a:latin typeface="+mn-lt"/>
                          <a:ea typeface="+mn-ea"/>
                          <a:cs typeface="+mn-cs"/>
                        </a:rPr>
                        <a:t>LDAP</a:t>
                      </a:r>
                    </a:p>
                  </a:txBody>
                  <a:tcPr/>
                </a:tc>
                <a:tc>
                  <a:txBody>
                    <a:bodyPr/>
                    <a:lstStyle/>
                    <a:p>
                      <a:r>
                        <a:rPr lang="en-US" sz="1400" dirty="0"/>
                        <a:t>For connection to Cloudera Hive, Impala and HDFS</a:t>
                      </a:r>
                    </a:p>
                  </a:txBody>
                  <a:tcPr/>
                </a:tc>
                <a:extLst>
                  <a:ext uri="{0D108BD9-81ED-4DB2-BD59-A6C34878D82A}">
                    <a16:rowId xmlns:a16="http://schemas.microsoft.com/office/drawing/2014/main" val="4210364043"/>
                  </a:ext>
                </a:extLst>
              </a:tr>
              <a:tr h="370840">
                <a:tc>
                  <a:txBody>
                    <a:bodyPr/>
                    <a:lstStyle/>
                    <a:p>
                      <a:r>
                        <a:rPr lang="en-SG" sz="1400" b="0" i="0" u="none" strike="noStrike" kern="1200" dirty="0" err="1">
                          <a:solidFill>
                            <a:schemeClr val="dk1"/>
                          </a:solidFill>
                          <a:effectLst/>
                          <a:latin typeface="+mn-lt"/>
                          <a:ea typeface="+mn-ea"/>
                          <a:cs typeface="+mn-cs"/>
                        </a:rPr>
                        <a:t>JFrog</a:t>
                      </a:r>
                      <a:r>
                        <a:rPr lang="en-SG" sz="1400" b="0" i="0" u="none" strike="noStrike" kern="1200" dirty="0">
                          <a:solidFill>
                            <a:schemeClr val="dk1"/>
                          </a:solidFill>
                          <a:effectLst/>
                          <a:latin typeface="+mn-lt"/>
                          <a:ea typeface="+mn-ea"/>
                          <a:cs typeface="+mn-cs"/>
                        </a:rPr>
                        <a:t> – Anaconda</a:t>
                      </a:r>
                      <a:endParaRPr lang="en-US" sz="1400" dirty="0"/>
                    </a:p>
                  </a:txBody>
                  <a:tcPr/>
                </a:tc>
                <a:tc>
                  <a:txBody>
                    <a:bodyPr/>
                    <a:lstStyle/>
                    <a:p>
                      <a:endParaRPr lang="en-US" sz="1400" dirty="0"/>
                    </a:p>
                  </a:txBody>
                  <a:tcPr/>
                </a:tc>
                <a:extLst>
                  <a:ext uri="{0D108BD9-81ED-4DB2-BD59-A6C34878D82A}">
                    <a16:rowId xmlns:a16="http://schemas.microsoft.com/office/drawing/2014/main" val="2817781415"/>
                  </a:ext>
                </a:extLst>
              </a:tr>
            </a:tbl>
          </a:graphicData>
        </a:graphic>
      </p:graphicFrame>
    </p:spTree>
    <p:extLst>
      <p:ext uri="{BB962C8B-B14F-4D97-AF65-F5344CB8AC3E}">
        <p14:creationId xmlns:p14="http://schemas.microsoft.com/office/powerpoint/2010/main" val="936009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BE9702-C6B2-1F1A-D613-61B22509BBA3}"/>
              </a:ext>
            </a:extLst>
          </p:cNvPr>
          <p:cNvSpPr>
            <a:spLocks noGrp="1"/>
          </p:cNvSpPr>
          <p:nvPr>
            <p:ph idx="1"/>
          </p:nvPr>
        </p:nvSpPr>
        <p:spPr/>
        <p:txBody>
          <a:bodyPr/>
          <a:lstStyle/>
          <a:p>
            <a:r>
              <a:rPr lang="en-SG" dirty="0"/>
              <a:t>Select the </a:t>
            </a:r>
            <a:r>
              <a:rPr lang="en-SG" b="1" dirty="0"/>
              <a:t>Queries</a:t>
            </a:r>
            <a:r>
              <a:rPr lang="en-SG" dirty="0"/>
              <a:t> tab.</a:t>
            </a:r>
          </a:p>
          <a:p>
            <a:pPr>
              <a:buFont typeface="+mj-lt"/>
              <a:buAutoNum type="arabicPeriod" startAt="3"/>
            </a:pPr>
            <a:r>
              <a:rPr lang="en-SG" dirty="0"/>
              <a:t>Click the </a:t>
            </a:r>
            <a:r>
              <a:rPr lang="en-SG" b="1" dirty="0"/>
              <a:t>SQL</a:t>
            </a:r>
            <a:r>
              <a:rPr lang="en-SG" dirty="0"/>
              <a:t> header once to sort the list.</a:t>
            </a:r>
          </a:p>
          <a:p>
            <a:r>
              <a:rPr lang="en-SG" dirty="0"/>
              <a:t>The queries you ran in the </a:t>
            </a:r>
            <a:r>
              <a:rPr lang="en-SG" dirty="0" err="1"/>
              <a:t>Jupyter</a:t>
            </a:r>
            <a:r>
              <a:rPr lang="en-SG" dirty="0"/>
              <a:t> notebook should all be listed, along with the number of times each query was executed and the average response time. You should see queries with </a:t>
            </a:r>
            <a:r>
              <a:rPr lang="en-SG" b="1" dirty="0"/>
              <a:t>/*Q1*/</a:t>
            </a:r>
            <a:r>
              <a:rPr lang="en-SG" dirty="0"/>
              <a:t>, </a:t>
            </a:r>
            <a:r>
              <a:rPr lang="en-SG" b="1" dirty="0"/>
              <a:t>/*Q2*/</a:t>
            </a:r>
            <a:r>
              <a:rPr lang="en-SG" dirty="0"/>
              <a:t>, </a:t>
            </a:r>
            <a:r>
              <a:rPr lang="en-SG" b="1" dirty="0"/>
              <a:t>/*Q3*/</a:t>
            </a:r>
            <a:r>
              <a:rPr lang="en-SG" dirty="0"/>
              <a:t>, and </a:t>
            </a:r>
            <a:r>
              <a:rPr lang="en-SG" b="1" dirty="0"/>
              <a:t>/*Q4*/</a:t>
            </a:r>
            <a:r>
              <a:rPr lang="en-SG" dirty="0"/>
              <a:t> in the SQL text, with five total executions each. If you do not see this, or you only see a portion of the statement executions, then the query details haven't been fully extracted into Watson Query's </a:t>
            </a:r>
            <a:r>
              <a:rPr lang="en-SG" dirty="0" err="1"/>
              <a:t>metastore</a:t>
            </a:r>
            <a:r>
              <a:rPr lang="en-SG" dirty="0"/>
              <a:t> yet. As suggested above, wait a few minutes and refresh the page (similarly, you can toggle the table filter between </a:t>
            </a:r>
            <a:r>
              <a:rPr lang="en-SG" b="1" dirty="0"/>
              <a:t>Last 7 days</a:t>
            </a:r>
            <a:r>
              <a:rPr lang="en-SG" dirty="0"/>
              <a:t> and </a:t>
            </a:r>
            <a:r>
              <a:rPr lang="en-SG" b="1" dirty="0"/>
              <a:t>Last 24 hours</a:t>
            </a:r>
            <a:r>
              <a:rPr lang="en-SG" dirty="0"/>
              <a:t>).</a:t>
            </a:r>
          </a:p>
          <a:p>
            <a:pPr>
              <a:buFont typeface="+mj-lt"/>
              <a:buAutoNum type="arabicPeriod" startAt="4"/>
            </a:pPr>
            <a:r>
              <a:rPr lang="en-SG" dirty="0"/>
              <a:t>Select the </a:t>
            </a:r>
            <a:r>
              <a:rPr lang="en-SG" b="1" dirty="0"/>
              <a:t>Data caches</a:t>
            </a:r>
            <a:r>
              <a:rPr lang="en-SG" dirty="0"/>
              <a:t> tab.</a:t>
            </a:r>
          </a:p>
          <a:p>
            <a:endParaRPr lang="en-US" dirty="0"/>
          </a:p>
        </p:txBody>
      </p:sp>
      <p:sp>
        <p:nvSpPr>
          <p:cNvPr id="3" name="Title 2">
            <a:extLst>
              <a:ext uri="{FF2B5EF4-FFF2-40B4-BE49-F238E27FC236}">
                <a16:creationId xmlns:a16="http://schemas.microsoft.com/office/drawing/2014/main" id="{8E4FEE36-70BE-6D84-A9C1-F4D40DA7DB2A}"/>
              </a:ext>
            </a:extLst>
          </p:cNvPr>
          <p:cNvSpPr>
            <a:spLocks noGrp="1"/>
          </p:cNvSpPr>
          <p:nvPr>
            <p:ph type="title"/>
          </p:nvPr>
        </p:nvSpPr>
        <p:spPr/>
        <p:txBody>
          <a:bodyPr/>
          <a:lstStyle/>
          <a:p>
            <a:r>
              <a:rPr lang="en-US" b="1" dirty="0"/>
              <a:t>Run Query workload</a:t>
            </a: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DBA79245-F999-11F8-45FC-38991B81640D}"/>
              </a:ext>
            </a:extLst>
          </p:cNvPr>
          <p:cNvPicPr>
            <a:picLocks noChangeAspect="1"/>
          </p:cNvPicPr>
          <p:nvPr/>
        </p:nvPicPr>
        <p:blipFill>
          <a:blip r:embed="rId2"/>
          <a:stretch>
            <a:fillRect/>
          </a:stretch>
        </p:blipFill>
        <p:spPr>
          <a:xfrm>
            <a:off x="363255" y="4106281"/>
            <a:ext cx="6734662" cy="2384321"/>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F0869479-A25B-5E88-C858-5FCC6849F567}"/>
              </a:ext>
            </a:extLst>
          </p:cNvPr>
          <p:cNvPicPr>
            <a:picLocks noChangeAspect="1"/>
          </p:cNvPicPr>
          <p:nvPr/>
        </p:nvPicPr>
        <p:blipFill>
          <a:blip r:embed="rId3"/>
          <a:stretch>
            <a:fillRect/>
          </a:stretch>
        </p:blipFill>
        <p:spPr>
          <a:xfrm>
            <a:off x="7129910" y="4229484"/>
            <a:ext cx="4644273" cy="2132831"/>
          </a:xfrm>
          <a:prstGeom prst="rect">
            <a:avLst/>
          </a:prstGeom>
        </p:spPr>
      </p:pic>
    </p:spTree>
    <p:extLst>
      <p:ext uri="{BB962C8B-B14F-4D97-AF65-F5344CB8AC3E}">
        <p14:creationId xmlns:p14="http://schemas.microsoft.com/office/powerpoint/2010/main" val="1935257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15F428-AF23-8D17-F451-5DB05ADDEB6B}"/>
              </a:ext>
            </a:extLst>
          </p:cNvPr>
          <p:cNvSpPr>
            <a:spLocks noGrp="1"/>
          </p:cNvSpPr>
          <p:nvPr>
            <p:ph type="title"/>
          </p:nvPr>
        </p:nvSpPr>
        <p:spPr/>
        <p:txBody>
          <a:bodyPr/>
          <a:lstStyle/>
          <a:p>
            <a:r>
              <a:rPr lang="en-US" dirty="0"/>
              <a:t>Integration Capabilities - Pipelines</a:t>
            </a:r>
          </a:p>
        </p:txBody>
      </p:sp>
      <p:pic>
        <p:nvPicPr>
          <p:cNvPr id="9" name="Picture 8" descr="Graphical user interface, website&#10;&#10;Description automatically generated">
            <a:extLst>
              <a:ext uri="{FF2B5EF4-FFF2-40B4-BE49-F238E27FC236}">
                <a16:creationId xmlns:a16="http://schemas.microsoft.com/office/drawing/2014/main" id="{3B85D753-9E94-7125-3457-91D3515B07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879" y="1662121"/>
            <a:ext cx="8684627" cy="4448223"/>
          </a:xfrm>
          <a:prstGeom prst="rect">
            <a:avLst/>
          </a:prstGeom>
        </p:spPr>
      </p:pic>
      <p:sp>
        <p:nvSpPr>
          <p:cNvPr id="10" name="Rectangle 9">
            <a:extLst>
              <a:ext uri="{FF2B5EF4-FFF2-40B4-BE49-F238E27FC236}">
                <a16:creationId xmlns:a16="http://schemas.microsoft.com/office/drawing/2014/main" id="{70F0753F-0C2E-06E8-9325-6A318E8D076F}"/>
              </a:ext>
            </a:extLst>
          </p:cNvPr>
          <p:cNvSpPr/>
          <p:nvPr/>
        </p:nvSpPr>
        <p:spPr>
          <a:xfrm>
            <a:off x="9148690" y="1329429"/>
            <a:ext cx="2860431" cy="55285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Spark and APIs allow integration to external systems, with support for batch, sync API calls; async APIs can be coded</a:t>
            </a:r>
            <a:b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br>
            <a:endPar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Watson Pipelines can generate data files in different formats such as text, CSV, XML</a:t>
            </a:r>
            <a:b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br>
            <a:endPar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Scheduler for batch jobs – no developer effort required</a:t>
            </a:r>
            <a:b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 - recurring on </a:t>
            </a:r>
            <a:b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   date/time/cycle</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FFFFFF"/>
                </a:solidFill>
                <a:latin typeface="Arial" panose="020B0604020202020204"/>
              </a:rPr>
              <a:t>      - predefined triggers</a:t>
            </a:r>
          </a:p>
          <a:p>
            <a:pPr marR="0" lvl="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      - dependencies on other</a:t>
            </a:r>
            <a:b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        jobs</a:t>
            </a:r>
            <a:b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br>
            <a:endPar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FFFFFF"/>
                </a:solidFill>
                <a:latin typeface="Arial" panose="020B0604020202020204"/>
              </a:rPr>
              <a:t>Kafka </a:t>
            </a:r>
            <a:r>
              <a:rPr lang="en-US" sz="1600" dirty="0">
                <a:solidFill>
                  <a:srgbClr val="FFFFFF"/>
                </a:solidFill>
                <a:latin typeface="Arial" panose="020B0604020202020204"/>
                <a:hlinkClick r:id="rId4"/>
              </a:rPr>
              <a:t>connection</a:t>
            </a:r>
            <a:r>
              <a:rPr lang="en-US" sz="1600" dirty="0">
                <a:solidFill>
                  <a:srgbClr val="FFFFFF"/>
                </a:solidFill>
                <a:latin typeface="Arial" panose="020B0604020202020204"/>
              </a:rPr>
              <a:t> supported</a:t>
            </a:r>
            <a:endPar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695990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EB8D2E-8F74-E523-5FC9-C5DFC8112D16}"/>
              </a:ext>
            </a:extLst>
          </p:cNvPr>
          <p:cNvSpPr>
            <a:spLocks noGrp="1"/>
          </p:cNvSpPr>
          <p:nvPr>
            <p:ph idx="1"/>
          </p:nvPr>
        </p:nvSpPr>
        <p:spPr/>
        <p:txBody>
          <a:bodyPr/>
          <a:lstStyle/>
          <a:p>
            <a:pPr>
              <a:tabLst>
                <a:tab pos="3763963" algn="l"/>
              </a:tabLst>
            </a:pPr>
            <a:r>
              <a:rPr lang="en-SG" sz="2000" b="1" dirty="0">
                <a:solidFill>
                  <a:srgbClr val="000000"/>
                </a:solidFill>
                <a:latin typeface="+mn-lt"/>
                <a:ea typeface="+mn-ea"/>
                <a:cs typeface="+mn-cs"/>
              </a:rPr>
              <a:t>Red Hat OpenShift supports industry standard based Application Performance Management and integration with common 3rd party APM tools</a:t>
            </a:r>
            <a:br>
              <a:rPr lang="en-SG" sz="2000" b="1" dirty="0">
                <a:solidFill>
                  <a:srgbClr val="000000"/>
                </a:solidFill>
                <a:latin typeface="+mn-lt"/>
                <a:ea typeface="+mn-ea"/>
                <a:cs typeface="+mn-cs"/>
              </a:rPr>
            </a:br>
            <a:endParaRPr lang="en-SG" sz="2000" dirty="0">
              <a:solidFill>
                <a:srgbClr val="000000"/>
              </a:solidFill>
              <a:latin typeface="+mn-lt"/>
              <a:ea typeface="+mn-ea"/>
              <a:cs typeface="+mn-cs"/>
            </a:endParaRPr>
          </a:p>
          <a:p>
            <a:pPr marL="268288" indent="-254000">
              <a:buFont typeface="Arial" panose="020B0604020202020204" pitchFamily="34" charset="0"/>
              <a:buChar char="•"/>
              <a:tabLst>
                <a:tab pos="3763963" algn="l"/>
              </a:tabLst>
            </a:pPr>
            <a:r>
              <a:rPr lang="en-SG" sz="2000" dirty="0">
                <a:solidFill>
                  <a:srgbClr val="000000"/>
                </a:solidFill>
                <a:latin typeface="+mn-lt"/>
                <a:ea typeface="+mn-ea"/>
                <a:cs typeface="+mn-cs"/>
              </a:rPr>
              <a:t>CA Application Performance </a:t>
            </a:r>
            <a:r>
              <a:rPr lang="en-SG" sz="2000" dirty="0">
                <a:solidFill>
                  <a:srgbClr val="000000"/>
                </a:solidFill>
                <a:latin typeface="+mn-lt"/>
                <a:ea typeface="+mn-ea"/>
                <a:cs typeface="+mn-cs"/>
                <a:hlinkClick r:id="rId2"/>
              </a:rPr>
              <a:t>Management</a:t>
            </a:r>
            <a:r>
              <a:rPr lang="en-SG" sz="2000" dirty="0">
                <a:solidFill>
                  <a:srgbClr val="000000"/>
                </a:solidFill>
                <a:latin typeface="+mn-lt"/>
                <a:ea typeface="+mn-ea"/>
                <a:cs typeface="+mn-cs"/>
              </a:rPr>
              <a:t> (CA APM) for OpenShift</a:t>
            </a:r>
          </a:p>
          <a:p>
            <a:pPr marL="268288" indent="-254000">
              <a:buFont typeface="Arial" panose="020B0604020202020204" pitchFamily="34" charset="0"/>
              <a:buChar char="•"/>
              <a:tabLst>
                <a:tab pos="3763963" algn="l"/>
              </a:tabLst>
            </a:pPr>
            <a:r>
              <a:rPr lang="en-SG" sz="2000" dirty="0">
                <a:latin typeface="+mn-lt"/>
              </a:rPr>
              <a:t>The AppDynamics </a:t>
            </a:r>
            <a:r>
              <a:rPr lang="en-SG" sz="2000" dirty="0">
                <a:latin typeface="+mn-lt"/>
                <a:hlinkClick r:id="rId3"/>
              </a:rPr>
              <a:t>OpenShift JBoss Cartridge Extension</a:t>
            </a:r>
            <a:r>
              <a:rPr lang="en-SG" sz="2000" dirty="0">
                <a:latin typeface="+mn-lt"/>
              </a:rPr>
              <a:t> provides the ability to monitor and manage your critical cloud-based applications</a:t>
            </a:r>
          </a:p>
          <a:p>
            <a:pPr marL="268288" indent="-254000">
              <a:buFont typeface="Arial" panose="020B0604020202020204" pitchFamily="34" charset="0"/>
              <a:buChar char="•"/>
              <a:tabLst>
                <a:tab pos="3763963" algn="l"/>
              </a:tabLst>
            </a:pPr>
            <a:r>
              <a:rPr lang="en-SG" sz="2000" dirty="0">
                <a:latin typeface="+mn-lt"/>
              </a:rPr>
              <a:t>The ITRS </a:t>
            </a:r>
            <a:r>
              <a:rPr lang="en-SG" sz="2000" dirty="0" err="1">
                <a:latin typeface="+mn-lt"/>
              </a:rPr>
              <a:t>Geneos</a:t>
            </a:r>
            <a:r>
              <a:rPr lang="en-SG" sz="2000" dirty="0">
                <a:latin typeface="+mn-lt"/>
              </a:rPr>
              <a:t> Kubernetes Collection Agent </a:t>
            </a:r>
            <a:r>
              <a:rPr lang="en-SG" sz="2000" dirty="0">
                <a:latin typeface="+mn-lt"/>
                <a:hlinkClick r:id="rId4"/>
              </a:rPr>
              <a:t>plugin</a:t>
            </a:r>
            <a:r>
              <a:rPr lang="en-SG" sz="2000" dirty="0">
                <a:latin typeface="+mn-lt"/>
              </a:rPr>
              <a:t> collects logs, metrics, and events from OpenShift and Kubernetes</a:t>
            </a:r>
          </a:p>
          <a:p>
            <a:pPr marL="268288" indent="-254000">
              <a:buFont typeface="Arial" panose="020B0604020202020204" pitchFamily="34" charset="0"/>
              <a:buChar char="•"/>
              <a:tabLst>
                <a:tab pos="3763963" algn="l"/>
              </a:tabLst>
            </a:pPr>
            <a:endParaRPr lang="en-SG" sz="2000" dirty="0">
              <a:solidFill>
                <a:srgbClr val="000000"/>
              </a:solidFill>
              <a:latin typeface="+mn-lt"/>
              <a:ea typeface="+mn-ea"/>
              <a:cs typeface="+mn-cs"/>
            </a:endParaRPr>
          </a:p>
          <a:p>
            <a:pPr marL="14288">
              <a:tabLst>
                <a:tab pos="3763963" algn="l"/>
              </a:tabLst>
            </a:pPr>
            <a:r>
              <a:rPr lang="en-SG" sz="2000" b="1" dirty="0">
                <a:solidFill>
                  <a:srgbClr val="000000"/>
                </a:solidFill>
                <a:latin typeface="+mn-lt"/>
                <a:ea typeface="+mn-ea"/>
                <a:cs typeface="+mn-cs"/>
              </a:rPr>
              <a:t>In addition, individual metrics and alerts from the various IBM Cloud Pak for Data Services such as Watson </a:t>
            </a:r>
            <a:r>
              <a:rPr lang="en-SG" sz="2000" b="1" dirty="0" err="1">
                <a:solidFill>
                  <a:srgbClr val="000000"/>
                </a:solidFill>
                <a:latin typeface="+mn-lt"/>
                <a:ea typeface="+mn-ea"/>
                <a:cs typeface="+mn-cs"/>
              </a:rPr>
              <a:t>OpenScale</a:t>
            </a:r>
            <a:r>
              <a:rPr lang="en-SG" sz="2000" b="1" dirty="0">
                <a:solidFill>
                  <a:srgbClr val="000000"/>
                </a:solidFill>
                <a:latin typeface="+mn-lt"/>
                <a:ea typeface="+mn-ea"/>
                <a:cs typeface="+mn-cs"/>
              </a:rPr>
              <a:t> for Model Performance, Bias and Fairness are also available through APIs, which will need to be integrated with APM tools through a services engagement</a:t>
            </a:r>
            <a:endParaRPr lang="en-SG" sz="2000" dirty="0">
              <a:solidFill>
                <a:srgbClr val="000000"/>
              </a:solidFill>
              <a:latin typeface="+mn-lt"/>
              <a:ea typeface="+mn-ea"/>
              <a:cs typeface="+mn-cs"/>
            </a:endParaRPr>
          </a:p>
        </p:txBody>
      </p:sp>
      <p:sp>
        <p:nvSpPr>
          <p:cNvPr id="3" name="Title 2">
            <a:extLst>
              <a:ext uri="{FF2B5EF4-FFF2-40B4-BE49-F238E27FC236}">
                <a16:creationId xmlns:a16="http://schemas.microsoft.com/office/drawing/2014/main" id="{4C572615-EA48-80BE-8A29-3F90FFA3905E}"/>
              </a:ext>
            </a:extLst>
          </p:cNvPr>
          <p:cNvSpPr>
            <a:spLocks noGrp="1"/>
          </p:cNvSpPr>
          <p:nvPr>
            <p:ph type="title"/>
          </p:nvPr>
        </p:nvSpPr>
        <p:spPr/>
        <p:txBody>
          <a:bodyPr/>
          <a:lstStyle/>
          <a:p>
            <a:r>
              <a:rPr lang="en-US" dirty="0"/>
              <a:t>B1.2.19: Integration Capabilities – others (Application Performance Management) </a:t>
            </a:r>
          </a:p>
        </p:txBody>
      </p:sp>
    </p:spTree>
    <p:extLst>
      <p:ext uri="{BB962C8B-B14F-4D97-AF65-F5344CB8AC3E}">
        <p14:creationId xmlns:p14="http://schemas.microsoft.com/office/powerpoint/2010/main" val="32807057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522E20-3C91-6E92-142A-45936D6403BF}"/>
              </a:ext>
            </a:extLst>
          </p:cNvPr>
          <p:cNvSpPr>
            <a:spLocks noGrp="1"/>
          </p:cNvSpPr>
          <p:nvPr>
            <p:ph type="title"/>
          </p:nvPr>
        </p:nvSpPr>
        <p:spPr/>
        <p:txBody>
          <a:bodyPr/>
          <a:lstStyle/>
          <a:p>
            <a:r>
              <a:rPr lang="en-US" dirty="0"/>
              <a:t>Data Sources (</a:t>
            </a:r>
            <a:r>
              <a:rPr lang="en-US" dirty="0" err="1"/>
              <a:t>cont</a:t>
            </a:r>
            <a:r>
              <a:rPr lang="en-US" dirty="0"/>
              <a:t>)</a:t>
            </a:r>
          </a:p>
        </p:txBody>
      </p:sp>
      <p:sp>
        <p:nvSpPr>
          <p:cNvPr id="4" name="TextBox 3">
            <a:extLst>
              <a:ext uri="{FF2B5EF4-FFF2-40B4-BE49-F238E27FC236}">
                <a16:creationId xmlns:a16="http://schemas.microsoft.com/office/drawing/2014/main" id="{B3312959-5737-AF78-6D19-3B9C3C3DAE29}"/>
              </a:ext>
            </a:extLst>
          </p:cNvPr>
          <p:cNvSpPr txBox="1"/>
          <p:nvPr/>
        </p:nvSpPr>
        <p:spPr>
          <a:xfrm>
            <a:off x="211015" y="1364765"/>
            <a:ext cx="11723077" cy="369332"/>
          </a:xfrm>
          <a:prstGeom prst="rect">
            <a:avLst/>
          </a:prstGeom>
          <a:noFill/>
        </p:spPr>
        <p:txBody>
          <a:bodyPr wrap="square" rtlCol="0">
            <a:spAutoFit/>
          </a:bodyPr>
          <a:lstStyle/>
          <a:p>
            <a:r>
              <a:rPr lang="en-US" sz="1800" dirty="0"/>
              <a:t>The solution also allows for importing Files into Projects which are managed within the Platform</a:t>
            </a:r>
          </a:p>
        </p:txBody>
      </p:sp>
      <p:graphicFrame>
        <p:nvGraphicFramePr>
          <p:cNvPr id="8" name="Table 7">
            <a:extLst>
              <a:ext uri="{FF2B5EF4-FFF2-40B4-BE49-F238E27FC236}">
                <a16:creationId xmlns:a16="http://schemas.microsoft.com/office/drawing/2014/main" id="{1215B952-953A-0C99-3B1F-697C005A9FB7}"/>
              </a:ext>
            </a:extLst>
          </p:cNvPr>
          <p:cNvGraphicFramePr>
            <a:graphicFrameLocks noGrp="1"/>
          </p:cNvGraphicFramePr>
          <p:nvPr/>
        </p:nvGraphicFramePr>
        <p:xfrm>
          <a:off x="363255" y="2087885"/>
          <a:ext cx="11336376" cy="4207404"/>
        </p:xfrm>
        <a:graphic>
          <a:graphicData uri="http://schemas.openxmlformats.org/drawingml/2006/table">
            <a:tbl>
              <a:tblPr firstRow="1" bandRow="1">
                <a:tableStyleId>{00A15C55-8517-42AA-B614-E9B94910E393}</a:tableStyleId>
              </a:tblPr>
              <a:tblGrid>
                <a:gridCol w="3207244">
                  <a:extLst>
                    <a:ext uri="{9D8B030D-6E8A-4147-A177-3AD203B41FA5}">
                      <a16:colId xmlns:a16="http://schemas.microsoft.com/office/drawing/2014/main" val="1922910519"/>
                    </a:ext>
                  </a:extLst>
                </a:gridCol>
                <a:gridCol w="4995841">
                  <a:extLst>
                    <a:ext uri="{9D8B030D-6E8A-4147-A177-3AD203B41FA5}">
                      <a16:colId xmlns:a16="http://schemas.microsoft.com/office/drawing/2014/main" val="3161827428"/>
                    </a:ext>
                  </a:extLst>
                </a:gridCol>
                <a:gridCol w="3133291">
                  <a:extLst>
                    <a:ext uri="{9D8B030D-6E8A-4147-A177-3AD203B41FA5}">
                      <a16:colId xmlns:a16="http://schemas.microsoft.com/office/drawing/2014/main" val="2691851735"/>
                    </a:ext>
                  </a:extLst>
                </a:gridCol>
              </a:tblGrid>
              <a:tr h="473036">
                <a:tc>
                  <a:txBody>
                    <a:bodyPr/>
                    <a:lstStyle/>
                    <a:p>
                      <a:r>
                        <a:rPr lang="en-US" sz="1800" b="1" kern="1200" dirty="0">
                          <a:solidFill>
                            <a:schemeClr val="lt1"/>
                          </a:solidFill>
                        </a:rPr>
                        <a:t>Option</a:t>
                      </a:r>
                      <a:endParaRPr lang="en-US" sz="1800" b="1" kern="1200" dirty="0">
                        <a:solidFill>
                          <a:schemeClr val="lt1"/>
                        </a:solidFill>
                        <a:latin typeface="+mn-lt"/>
                        <a:ea typeface="+mn-ea"/>
                        <a:cs typeface="+mn-cs"/>
                      </a:endParaRPr>
                    </a:p>
                  </a:txBody>
                  <a:tcPr/>
                </a:tc>
                <a:tc>
                  <a:txBody>
                    <a:bodyPr/>
                    <a:lstStyle/>
                    <a:p>
                      <a:r>
                        <a:rPr lang="en-US" sz="1800" dirty="0"/>
                        <a:t>Implementation details</a:t>
                      </a:r>
                    </a:p>
                  </a:txBody>
                  <a:tcPr/>
                </a:tc>
                <a:tc>
                  <a:txBody>
                    <a:bodyPr/>
                    <a:lstStyle/>
                    <a:p>
                      <a:r>
                        <a:rPr lang="en-US" sz="1800" dirty="0"/>
                        <a:t>When to use</a:t>
                      </a:r>
                    </a:p>
                  </a:txBody>
                  <a:tcPr/>
                </a:tc>
                <a:extLst>
                  <a:ext uri="{0D108BD9-81ED-4DB2-BD59-A6C34878D82A}">
                    <a16:rowId xmlns:a16="http://schemas.microsoft.com/office/drawing/2014/main" val="1066614545"/>
                  </a:ext>
                </a:extLst>
              </a:tr>
              <a:tr h="811819">
                <a:tc>
                  <a:txBody>
                    <a:bodyPr/>
                    <a:lstStyle/>
                    <a:p>
                      <a:r>
                        <a:rPr lang="en-US" sz="1400" b="1" dirty="0"/>
                        <a:t>Import files into project</a:t>
                      </a:r>
                    </a:p>
                  </a:txBody>
                  <a:tcPr/>
                </a:tc>
                <a:tc>
                  <a:txBody>
                    <a:bodyPr/>
                    <a:lstStyle/>
                    <a:p>
                      <a:r>
                        <a:rPr lang="en-US" sz="1400" dirty="0"/>
                        <a:t>Files are copied into a project and stored in the storage component of the CPD cluster</a:t>
                      </a:r>
                    </a:p>
                  </a:txBody>
                  <a:tcPr/>
                </a:tc>
                <a:tc>
                  <a:txBody>
                    <a:bodyPr/>
                    <a:lstStyle/>
                    <a:p>
                      <a:r>
                        <a:rPr lang="en-US" sz="1400" dirty="0"/>
                        <a:t>Small to medium files (low GB), not used in multiple projects</a:t>
                      </a:r>
                    </a:p>
                  </a:txBody>
                  <a:tcPr/>
                </a:tc>
                <a:extLst>
                  <a:ext uri="{0D108BD9-81ED-4DB2-BD59-A6C34878D82A}">
                    <a16:rowId xmlns:a16="http://schemas.microsoft.com/office/drawing/2014/main" val="810930262"/>
                  </a:ext>
                </a:extLst>
              </a:tr>
              <a:tr h="1055365">
                <a:tc>
                  <a:txBody>
                    <a:bodyPr/>
                    <a:lstStyle/>
                    <a:p>
                      <a:r>
                        <a:rPr lang="en-US" sz="1400" b="1" dirty="0"/>
                        <a:t>Catalog</a:t>
                      </a:r>
                    </a:p>
                  </a:txBody>
                  <a:tcPr/>
                </a:tc>
                <a:tc>
                  <a:txBody>
                    <a:bodyPr/>
                    <a:lstStyle/>
                    <a:p>
                      <a:r>
                        <a:rPr lang="en-US" sz="1400" dirty="0"/>
                        <a:t>Files are added to the project from a catalog, same implementation as import files into a project</a:t>
                      </a:r>
                    </a:p>
                  </a:txBody>
                  <a:tcPr/>
                </a:tc>
                <a:tc>
                  <a:txBody>
                    <a:bodyPr/>
                    <a:lstStyle/>
                    <a:p>
                      <a:r>
                        <a:rPr lang="en-US" sz="1400" dirty="0"/>
                        <a:t>As a starting point and a  final result of use case implementation in Watson Studio</a:t>
                      </a:r>
                    </a:p>
                  </a:txBody>
                  <a:tcPr/>
                </a:tc>
                <a:extLst>
                  <a:ext uri="{0D108BD9-81ED-4DB2-BD59-A6C34878D82A}">
                    <a16:rowId xmlns:a16="http://schemas.microsoft.com/office/drawing/2014/main" val="2404462666"/>
                  </a:ext>
                </a:extLst>
              </a:tr>
              <a:tr h="1055365">
                <a:tc>
                  <a:txBody>
                    <a:bodyPr/>
                    <a:lstStyle/>
                    <a:p>
                      <a:r>
                        <a:rPr lang="en-US" sz="1400" b="1" dirty="0"/>
                        <a:t>Storage volumes</a:t>
                      </a:r>
                    </a:p>
                  </a:txBody>
                  <a:tcPr/>
                </a:tc>
                <a:tc>
                  <a:txBody>
                    <a:bodyPr/>
                    <a:lstStyle/>
                    <a:p>
                      <a:r>
                        <a:rPr lang="en-US" sz="1400" dirty="0"/>
                        <a:t>Configure connections to directories or to specific files, files are loaded at runtime</a:t>
                      </a:r>
                    </a:p>
                  </a:txBody>
                  <a:tcPr/>
                </a:tc>
                <a:tc>
                  <a:txBody>
                    <a:bodyPr/>
                    <a:lstStyle/>
                    <a:p>
                      <a:r>
                        <a:rPr lang="en-US" sz="1400" dirty="0"/>
                        <a:t>When it’s the preferred option for storing files, when working with large files, files that change often</a:t>
                      </a:r>
                    </a:p>
                  </a:txBody>
                  <a:tcPr/>
                </a:tc>
                <a:extLst>
                  <a:ext uri="{0D108BD9-81ED-4DB2-BD59-A6C34878D82A}">
                    <a16:rowId xmlns:a16="http://schemas.microsoft.com/office/drawing/2014/main" val="426120006"/>
                  </a:ext>
                </a:extLst>
              </a:tr>
              <a:tr h="811819">
                <a:tc>
                  <a:txBody>
                    <a:bodyPr/>
                    <a:lstStyle/>
                    <a:p>
                      <a:r>
                        <a:rPr lang="en-US" sz="1400" b="1" dirty="0"/>
                        <a:t>Other connection types</a:t>
                      </a:r>
                    </a:p>
                  </a:txBody>
                  <a:tcPr/>
                </a:tc>
                <a:tc>
                  <a:txBody>
                    <a:bodyPr/>
                    <a:lstStyle/>
                    <a:p>
                      <a:r>
                        <a:rPr lang="en-US" sz="1400" dirty="0"/>
                        <a:t>Supported connection types (HDFS, Cloud Storage) or access via API in Python/R</a:t>
                      </a:r>
                    </a:p>
                  </a:txBody>
                  <a:tcPr/>
                </a:tc>
                <a:tc>
                  <a:txBody>
                    <a:bodyPr/>
                    <a:lstStyle/>
                    <a:p>
                      <a:r>
                        <a:rPr lang="en-US" sz="1400" dirty="0"/>
                        <a:t>When it’s the preferred option for storing/accessing files </a:t>
                      </a:r>
                    </a:p>
                  </a:txBody>
                  <a:tcPr/>
                </a:tc>
                <a:extLst>
                  <a:ext uri="{0D108BD9-81ED-4DB2-BD59-A6C34878D82A}">
                    <a16:rowId xmlns:a16="http://schemas.microsoft.com/office/drawing/2014/main" val="3784963568"/>
                  </a:ext>
                </a:extLst>
              </a:tr>
            </a:tbl>
          </a:graphicData>
        </a:graphic>
      </p:graphicFrame>
    </p:spTree>
    <p:extLst>
      <p:ext uri="{BB962C8B-B14F-4D97-AF65-F5344CB8AC3E}">
        <p14:creationId xmlns:p14="http://schemas.microsoft.com/office/powerpoint/2010/main" val="36193233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279AC0-BA15-EE2D-3C85-12BB22151BD3}"/>
              </a:ext>
            </a:extLst>
          </p:cNvPr>
          <p:cNvSpPr>
            <a:spLocks noGrp="1"/>
          </p:cNvSpPr>
          <p:nvPr>
            <p:ph idx="1"/>
          </p:nvPr>
        </p:nvSpPr>
        <p:spPr/>
        <p:txBody>
          <a:bodyPr/>
          <a:lstStyle/>
          <a:p>
            <a:r>
              <a:rPr lang="en-SG" sz="2000" dirty="0"/>
              <a:t>Deployment spaces contain deployable assets, deployments, deployment jobs, associated input and output data, and the associated environments:</a:t>
            </a:r>
            <a:endParaRPr lang="en-US" sz="2000" dirty="0"/>
          </a:p>
          <a:p>
            <a:r>
              <a:rPr lang="en-US" sz="2000" dirty="0"/>
              <a:t>With Watson Machine Learning Deployment spaces, you can </a:t>
            </a:r>
            <a:r>
              <a:rPr lang="en-US" sz="2000" dirty="0">
                <a:hlinkClick r:id="rId2"/>
              </a:rPr>
              <a:t>export assets </a:t>
            </a:r>
            <a:r>
              <a:rPr lang="en-US" sz="2000" dirty="0"/>
              <a:t>to downstream systems:</a:t>
            </a:r>
          </a:p>
          <a:p>
            <a:pPr marL="268288" indent="-254000">
              <a:buFont typeface="Arial" panose="020B0604020202020204" pitchFamily="34" charset="0"/>
              <a:buChar char="•"/>
            </a:pPr>
            <a:r>
              <a:rPr lang="en-SG" sz="2000" dirty="0"/>
              <a:t>Models</a:t>
            </a:r>
          </a:p>
          <a:p>
            <a:pPr marL="268288" indent="-254000">
              <a:buFont typeface="Arial" panose="020B0604020202020204" pitchFamily="34" charset="0"/>
              <a:buChar char="•"/>
            </a:pPr>
            <a:r>
              <a:rPr lang="en-SG" sz="2000" dirty="0"/>
              <a:t>Functions</a:t>
            </a:r>
          </a:p>
          <a:p>
            <a:pPr marL="268288" indent="-254000">
              <a:buFont typeface="Arial" panose="020B0604020202020204" pitchFamily="34" charset="0"/>
              <a:buChar char="•"/>
            </a:pPr>
            <a:r>
              <a:rPr lang="en-SG" sz="2000" dirty="0"/>
              <a:t>Pipelines</a:t>
            </a:r>
          </a:p>
          <a:p>
            <a:pPr marL="268288" indent="-254000">
              <a:buFont typeface="Arial" panose="020B0604020202020204" pitchFamily="34" charset="0"/>
              <a:buChar char="•"/>
            </a:pPr>
            <a:r>
              <a:rPr lang="en-SG" sz="2000" dirty="0"/>
              <a:t>Scripts</a:t>
            </a:r>
          </a:p>
          <a:p>
            <a:pPr marL="268288" indent="-254000">
              <a:buFont typeface="Arial" panose="020B0604020202020204" pitchFamily="34" charset="0"/>
              <a:buChar char="•"/>
            </a:pPr>
            <a:r>
              <a:rPr lang="en-SG" sz="2000" dirty="0"/>
              <a:t>Data assets</a:t>
            </a:r>
          </a:p>
          <a:p>
            <a:pPr marL="268288" indent="-254000">
              <a:buFont typeface="Arial" panose="020B0604020202020204" pitchFamily="34" charset="0"/>
              <a:buChar char="•"/>
            </a:pPr>
            <a:r>
              <a:rPr lang="en-SG" sz="2000" dirty="0"/>
              <a:t>Jobs</a:t>
            </a:r>
          </a:p>
          <a:p>
            <a:endParaRPr lang="en-US" dirty="0"/>
          </a:p>
          <a:p>
            <a:r>
              <a:rPr lang="en-US" sz="2000" dirty="0"/>
              <a:t>This can support many file formats.</a:t>
            </a:r>
          </a:p>
        </p:txBody>
      </p:sp>
      <p:sp>
        <p:nvSpPr>
          <p:cNvPr id="3" name="Title 2">
            <a:extLst>
              <a:ext uri="{FF2B5EF4-FFF2-40B4-BE49-F238E27FC236}">
                <a16:creationId xmlns:a16="http://schemas.microsoft.com/office/drawing/2014/main" id="{1E15F428-AF23-8D17-F451-5DB05ADDEB6B}"/>
              </a:ext>
            </a:extLst>
          </p:cNvPr>
          <p:cNvSpPr>
            <a:spLocks noGrp="1"/>
          </p:cNvSpPr>
          <p:nvPr>
            <p:ph type="title"/>
          </p:nvPr>
        </p:nvSpPr>
        <p:spPr/>
        <p:txBody>
          <a:bodyPr/>
          <a:lstStyle/>
          <a:p>
            <a:r>
              <a:rPr lang="en-US" dirty="0"/>
              <a:t>Integration with Delivery Systems - </a:t>
            </a:r>
            <a:r>
              <a:rPr lang="en-SG" dirty="0"/>
              <a:t>IBM Watson Machine Learning</a:t>
            </a:r>
            <a:br>
              <a:rPr lang="en-SG" b="1" dirty="0"/>
            </a:br>
            <a:endParaRPr lang="en-US" dirty="0"/>
          </a:p>
        </p:txBody>
      </p:sp>
    </p:spTree>
    <p:extLst>
      <p:ext uri="{BB962C8B-B14F-4D97-AF65-F5344CB8AC3E}">
        <p14:creationId xmlns:p14="http://schemas.microsoft.com/office/powerpoint/2010/main" val="8720686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AD0BD3E-0A03-5146-A9F3-C761AA28CC15}"/>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0" y="1"/>
            <a:ext cx="8102278" cy="6858000"/>
          </a:xfrm>
        </p:spPr>
      </p:pic>
      <p:sp>
        <p:nvSpPr>
          <p:cNvPr id="7" name="Rectangle 6">
            <a:extLst>
              <a:ext uri="{FF2B5EF4-FFF2-40B4-BE49-F238E27FC236}">
                <a16:creationId xmlns:a16="http://schemas.microsoft.com/office/drawing/2014/main" id="{0812AEE7-D6B1-2A43-B272-8D4A628B4467}"/>
              </a:ext>
            </a:extLst>
          </p:cNvPr>
          <p:cNvSpPr/>
          <p:nvPr/>
        </p:nvSpPr>
        <p:spPr>
          <a:xfrm>
            <a:off x="6095470" y="1054100"/>
            <a:ext cx="6096530" cy="4584700"/>
          </a:xfrm>
          <a:prstGeom prst="rect">
            <a:avLst/>
          </a:prstGeom>
          <a:gradFill flip="none" rotWithShape="1">
            <a:gsLst>
              <a:gs pos="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546597A4-11D6-874F-BA93-F73CBBD9FA14}"/>
              </a:ext>
            </a:extLst>
          </p:cNvPr>
          <p:cNvSpPr>
            <a:spLocks noGrp="1"/>
          </p:cNvSpPr>
          <p:nvPr>
            <p:ph type="title"/>
          </p:nvPr>
        </p:nvSpPr>
        <p:spPr>
          <a:xfrm>
            <a:off x="6550401" y="2457371"/>
            <a:ext cx="5788930" cy="1135085"/>
          </a:xfrm>
        </p:spPr>
        <p:txBody>
          <a:bodyPr lIns="0"/>
          <a:lstStyle/>
          <a:p>
            <a:r>
              <a:rPr lang="en-US" sz="2800" dirty="0"/>
              <a:t>CP4D Administration and Audit Trail</a:t>
            </a:r>
          </a:p>
        </p:txBody>
      </p:sp>
      <p:sp>
        <p:nvSpPr>
          <p:cNvPr id="2" name="TextBox 1">
            <a:extLst>
              <a:ext uri="{FF2B5EF4-FFF2-40B4-BE49-F238E27FC236}">
                <a16:creationId xmlns:a16="http://schemas.microsoft.com/office/drawing/2014/main" id="{A822D6A7-5E7F-E8FC-E208-2BF16CCF190B}"/>
              </a:ext>
            </a:extLst>
          </p:cNvPr>
          <p:cNvSpPr txBox="1"/>
          <p:nvPr/>
        </p:nvSpPr>
        <p:spPr>
          <a:xfrm>
            <a:off x="6479797" y="3346450"/>
            <a:ext cx="5327876"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Monitoring of resources like CPU and Memory (capacity </a:t>
            </a:r>
            <a:r>
              <a:rPr kumimoji="0" lang="en-US" sz="1800" b="0" i="0" u="none" strike="noStrike" kern="1200" cap="none" spc="0" normalizeH="0" baseline="0" noProof="0" dirty="0" err="1">
                <a:ln>
                  <a:noFill/>
                </a:ln>
                <a:solidFill>
                  <a:srgbClr val="FFFFFF"/>
                </a:solidFill>
                <a:effectLst/>
                <a:uLnTx/>
                <a:uFillTx/>
                <a:latin typeface="Arial" panose="020B0604020202020204"/>
                <a:ea typeface="+mn-ea"/>
                <a:cs typeface="+mn-cs"/>
              </a:rPr>
              <a:t>utlization</a:t>
            </a: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 and generation of alerts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Tracking of actions by users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Multitenancy</a:t>
            </a:r>
            <a:endParaRPr lang="en-US" dirty="0">
              <a:solidFill>
                <a:srgbClr val="FFFFFF"/>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LDAP Integration: AAD/Kerberos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Restart services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API documentation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Backup (housekeeping)</a:t>
            </a:r>
          </a:p>
        </p:txBody>
      </p:sp>
      <p:sp>
        <p:nvSpPr>
          <p:cNvPr id="9" name="Text Placeholder 3">
            <a:extLst>
              <a:ext uri="{FF2B5EF4-FFF2-40B4-BE49-F238E27FC236}">
                <a16:creationId xmlns:a16="http://schemas.microsoft.com/office/drawing/2014/main" id="{C547F052-CA4C-9C16-B20A-DFE14665DAD4}"/>
              </a:ext>
            </a:extLst>
          </p:cNvPr>
          <p:cNvSpPr txBox="1">
            <a:spLocks/>
          </p:cNvSpPr>
          <p:nvPr/>
        </p:nvSpPr>
        <p:spPr>
          <a:xfrm>
            <a:off x="6632991" y="1410985"/>
            <a:ext cx="3085439" cy="850232"/>
          </a:xfrm>
          <a:prstGeom prst="rect">
            <a:avLst/>
          </a:prstGeom>
        </p:spPr>
        <p:txBody>
          <a:bodyPr lIns="0"/>
          <a:lstStyle>
            <a:lvl1pPr marL="0" indent="0" algn="l" defTabSz="914400" rtl="0" eaLnBrk="1" latinLnBrk="0" hangingPunct="1">
              <a:lnSpc>
                <a:spcPct val="90000"/>
              </a:lnSpc>
              <a:spcBef>
                <a:spcPts val="1000"/>
              </a:spcBef>
              <a:buFont typeface="Arial"/>
              <a:buNone/>
              <a:defRPr sz="5400" kern="1200">
                <a:solidFill>
                  <a:schemeClr val="accent6">
                    <a:lumMod val="90000"/>
                  </a:schemeClr>
                </a:solidFill>
                <a:effectLst/>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7200" dirty="0">
                <a:solidFill>
                  <a:srgbClr val="E5E6E5">
                    <a:lumMod val="90000"/>
                  </a:srgbClr>
                </a:solidFill>
              </a:rPr>
              <a:t>17</a:t>
            </a:r>
            <a:endParaRPr kumimoji="0" lang="en-US" sz="7200" b="0" i="0" u="none" strike="noStrike" kern="1200" cap="none" spc="0" normalizeH="0" baseline="0" noProof="0" dirty="0">
              <a:ln>
                <a:noFill/>
              </a:ln>
              <a:solidFill>
                <a:srgbClr val="E5E6E5">
                  <a:lumMod val="90000"/>
                </a:srgbClr>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282309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33F723C8-BD26-749C-C8BA-A100E47A0DAA}"/>
              </a:ext>
            </a:extLst>
          </p:cNvPr>
          <p:cNvPicPr>
            <a:picLocks noGrp="1" noChangeAspect="1"/>
          </p:cNvPicPr>
          <p:nvPr>
            <p:ph idx="1"/>
          </p:nvPr>
        </p:nvPicPr>
        <p:blipFill>
          <a:blip r:embed="rId2"/>
          <a:stretch>
            <a:fillRect/>
          </a:stretch>
        </p:blipFill>
        <p:spPr>
          <a:xfrm>
            <a:off x="799691" y="1336813"/>
            <a:ext cx="10592618" cy="5292728"/>
          </a:xfrm>
        </p:spPr>
      </p:pic>
      <p:sp>
        <p:nvSpPr>
          <p:cNvPr id="3" name="Title 2">
            <a:extLst>
              <a:ext uri="{FF2B5EF4-FFF2-40B4-BE49-F238E27FC236}">
                <a16:creationId xmlns:a16="http://schemas.microsoft.com/office/drawing/2014/main" id="{D80CFF86-1408-B32B-D536-36BF44F46262}"/>
              </a:ext>
            </a:extLst>
          </p:cNvPr>
          <p:cNvSpPr>
            <a:spLocks noGrp="1"/>
          </p:cNvSpPr>
          <p:nvPr>
            <p:ph type="title"/>
          </p:nvPr>
        </p:nvSpPr>
        <p:spPr>
          <a:xfrm>
            <a:off x="363255" y="506802"/>
            <a:ext cx="11442922" cy="429116"/>
          </a:xfrm>
        </p:spPr>
        <p:txBody>
          <a:bodyPr/>
          <a:lstStyle/>
          <a:p>
            <a:r>
              <a:rPr lang="en-US" b="1" dirty="0"/>
              <a:t>B1.6.6: Monitoring of resources like CPU and Memory (capacity utilization) and generation of alerts</a:t>
            </a:r>
          </a:p>
        </p:txBody>
      </p:sp>
    </p:spTree>
    <p:extLst>
      <p:ext uri="{BB962C8B-B14F-4D97-AF65-F5344CB8AC3E}">
        <p14:creationId xmlns:p14="http://schemas.microsoft.com/office/powerpoint/2010/main" val="6347683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BD8092-B275-E276-D00A-758E84572E71}"/>
              </a:ext>
            </a:extLst>
          </p:cNvPr>
          <p:cNvSpPr>
            <a:spLocks noGrp="1"/>
          </p:cNvSpPr>
          <p:nvPr>
            <p:ph idx="1"/>
          </p:nvPr>
        </p:nvSpPr>
        <p:spPr/>
        <p:txBody>
          <a:bodyPr/>
          <a:lstStyle/>
          <a:p>
            <a:r>
              <a:rPr lang="en-SG" b="1" dirty="0"/>
              <a:t>Monitoring the platform</a:t>
            </a:r>
          </a:p>
          <a:p>
            <a:r>
              <a:rPr lang="en-SG" dirty="0"/>
              <a:t>From the IBM Cloud Pak® for Data web client, you can monitor the services that are running on the platform, understand how you are using cluster resources, and be aware of issues as they arise. You can also set quotas on the platform, individual services, and on projects to help mitigate unexpected spikes in resource use.</a:t>
            </a:r>
          </a:p>
          <a:p>
            <a:r>
              <a:rPr lang="en-SG" b="1" dirty="0"/>
              <a:t>Accessing the Monitoring page</a:t>
            </a:r>
          </a:p>
          <a:p>
            <a:pPr>
              <a:buFont typeface="Arial" panose="020B0604020202020204" pitchFamily="34" charset="0"/>
              <a:buChar char="•"/>
            </a:pPr>
            <a:r>
              <a:rPr lang="en-SG" dirty="0"/>
              <a:t>Required permissions: To access the Monitoring page, you must have one of the following permissions: Administer platform</a:t>
            </a:r>
          </a:p>
          <a:p>
            <a:pPr>
              <a:buFont typeface="Arial" panose="020B0604020202020204" pitchFamily="34" charset="0"/>
              <a:buChar char="•"/>
            </a:pPr>
            <a:r>
              <a:rPr lang="en-SG" dirty="0"/>
              <a:t>Manage platform health</a:t>
            </a:r>
          </a:p>
          <a:p>
            <a:pPr>
              <a:buFont typeface="Arial" panose="020B0604020202020204" pitchFamily="34" charset="0"/>
              <a:buChar char="•"/>
            </a:pPr>
            <a:r>
              <a:rPr lang="en-SG" dirty="0"/>
              <a:t>View platform health (read-only access)</a:t>
            </a:r>
          </a:p>
          <a:p>
            <a:pPr>
              <a:buFont typeface="+mj-lt"/>
              <a:buAutoNum type="arabicPeriod"/>
            </a:pPr>
            <a:r>
              <a:rPr lang="en-SG" dirty="0"/>
              <a:t>To access the Monitoring page: Log in to the Cloud Pak for Data web client.</a:t>
            </a:r>
          </a:p>
          <a:p>
            <a:pPr>
              <a:buFont typeface="+mj-lt"/>
              <a:buAutoNum type="arabicPeriod"/>
            </a:pPr>
            <a:r>
              <a:rPr lang="en-SG" dirty="0"/>
              <a:t>From the navigation menu, select Administration &gt; Monitoring.</a:t>
            </a:r>
          </a:p>
          <a:p>
            <a:pPr>
              <a:buFont typeface="Arial" panose="020B0604020202020204" pitchFamily="34" charset="0"/>
              <a:buChar char="•"/>
            </a:pPr>
            <a:r>
              <a:rPr lang="en-SG" dirty="0"/>
              <a:t>From the Monitoring page, you can: See the </a:t>
            </a:r>
            <a:r>
              <a:rPr lang="en-SG" i="1" dirty="0"/>
              <a:t>current</a:t>
            </a:r>
            <a:r>
              <a:rPr lang="en-SG" dirty="0"/>
              <a:t> resource use (vCPU and memory) for the </a:t>
            </a:r>
            <a:r>
              <a:rPr lang="en-SG" dirty="0" err="1"/>
              <a:t>platformIf</a:t>
            </a:r>
            <a:r>
              <a:rPr lang="en-SG" dirty="0"/>
              <a:t> you click View status and use data on the Platform resource overview card, you can see a breakdown by services, service instances, projects, environments, and pods.</a:t>
            </a:r>
          </a:p>
          <a:p>
            <a:pPr>
              <a:buFont typeface="Arial" panose="020B0604020202020204" pitchFamily="34" charset="0"/>
              <a:buChar char="•"/>
            </a:pPr>
            <a:r>
              <a:rPr lang="en-SG" dirty="0"/>
              <a:t>Review the platform resource use for the last 12 </a:t>
            </a:r>
            <a:r>
              <a:rPr lang="en-SG" dirty="0" err="1"/>
              <a:t>hoursIf</a:t>
            </a:r>
            <a:r>
              <a:rPr lang="en-SG" dirty="0"/>
              <a:t> you click View historical data on the Platform resource use card, you can see a breakdown by services, service instances, environments, and pods. You can also view historical data beyond 12 hours. By default, the platform stores up to 30 days of data. However, you can adjust the length of time that data is retained. For details, see </a:t>
            </a:r>
            <a:r>
              <a:rPr lang="en-SG" dirty="0">
                <a:hlinkClick r:id="rId2" tooltip="IBM Cloud Pak for Data monitoring data is stored in an embedded InfluxDB database. By default, the data is retained for 30 days. You can increase the retention period to store additional data or decrease the retention period if you need to reduce the size of the database."/>
              </a:rPr>
              <a:t>Changing the retention period for monitoring data</a:t>
            </a:r>
            <a:r>
              <a:rPr lang="en-SG" dirty="0"/>
              <a:t>.</a:t>
            </a:r>
          </a:p>
          <a:p>
            <a:endParaRPr lang="en-US" dirty="0"/>
          </a:p>
        </p:txBody>
      </p:sp>
      <p:sp>
        <p:nvSpPr>
          <p:cNvPr id="3" name="Title 2">
            <a:extLst>
              <a:ext uri="{FF2B5EF4-FFF2-40B4-BE49-F238E27FC236}">
                <a16:creationId xmlns:a16="http://schemas.microsoft.com/office/drawing/2014/main" id="{EE1ACDA2-D45D-1C94-D65D-95DFC662F41B}"/>
              </a:ext>
            </a:extLst>
          </p:cNvPr>
          <p:cNvSpPr>
            <a:spLocks noGrp="1"/>
          </p:cNvSpPr>
          <p:nvPr>
            <p:ph type="title"/>
          </p:nvPr>
        </p:nvSpPr>
        <p:spPr>
          <a:xfrm>
            <a:off x="363255" y="506802"/>
            <a:ext cx="11442922" cy="429116"/>
          </a:xfrm>
        </p:spPr>
        <p:txBody>
          <a:bodyPr/>
          <a:lstStyle/>
          <a:p>
            <a:r>
              <a:rPr lang="en-US" b="1" dirty="0"/>
              <a:t>B1.6.6: Monitoring of resources like CPU and Memory (capacity utilization) and generation of alerts</a:t>
            </a:r>
            <a:endParaRPr lang="en-US" dirty="0"/>
          </a:p>
        </p:txBody>
      </p:sp>
    </p:spTree>
    <p:extLst>
      <p:ext uri="{BB962C8B-B14F-4D97-AF65-F5344CB8AC3E}">
        <p14:creationId xmlns:p14="http://schemas.microsoft.com/office/powerpoint/2010/main" val="2390603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15F428-AF23-8D17-F451-5DB05ADDEB6B}"/>
              </a:ext>
            </a:extLst>
          </p:cNvPr>
          <p:cNvSpPr>
            <a:spLocks noGrp="1"/>
          </p:cNvSpPr>
          <p:nvPr>
            <p:ph type="title"/>
          </p:nvPr>
        </p:nvSpPr>
        <p:spPr>
          <a:xfrm>
            <a:off x="261655" y="533098"/>
            <a:ext cx="11442922" cy="429116"/>
          </a:xfrm>
        </p:spPr>
        <p:txBody>
          <a:bodyPr/>
          <a:lstStyle/>
          <a:p>
            <a:r>
              <a:rPr lang="en-US" b="1" dirty="0"/>
              <a:t>B1.2.1: List of interfaces methods the platform can ingest data from external system, e.g. batch,  sync API call, async APIs via streaming </a:t>
            </a:r>
          </a:p>
        </p:txBody>
      </p:sp>
      <p:pic>
        <p:nvPicPr>
          <p:cNvPr id="9" name="Picture 8" descr="Graphical user interface, website&#10;&#10;Description automatically generated">
            <a:extLst>
              <a:ext uri="{FF2B5EF4-FFF2-40B4-BE49-F238E27FC236}">
                <a16:creationId xmlns:a16="http://schemas.microsoft.com/office/drawing/2014/main" id="{3B85D753-9E94-7125-3457-91D3515B07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879" y="1662121"/>
            <a:ext cx="8684627" cy="4448223"/>
          </a:xfrm>
          <a:prstGeom prst="rect">
            <a:avLst/>
          </a:prstGeom>
        </p:spPr>
      </p:pic>
      <p:sp>
        <p:nvSpPr>
          <p:cNvPr id="10" name="Rectangle 9">
            <a:extLst>
              <a:ext uri="{FF2B5EF4-FFF2-40B4-BE49-F238E27FC236}">
                <a16:creationId xmlns:a16="http://schemas.microsoft.com/office/drawing/2014/main" id="{70F0753F-0C2E-06E8-9325-6A318E8D076F}"/>
              </a:ext>
            </a:extLst>
          </p:cNvPr>
          <p:cNvSpPr/>
          <p:nvPr/>
        </p:nvSpPr>
        <p:spPr>
          <a:xfrm>
            <a:off x="9148690" y="1329429"/>
            <a:ext cx="2860431" cy="55285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Spark and APIs allow integration to external systems, with support for batch, sync API calls; async APIs can be coded</a:t>
            </a:r>
            <a:b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br>
            <a:endPar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Watson Pipelines can generate data files in different formats such as text, CSV, XML</a:t>
            </a:r>
            <a:b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br>
            <a:endPar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Scheduler for batch jobs – no developer effort required</a:t>
            </a:r>
            <a:b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 - recurring on </a:t>
            </a:r>
            <a:b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   date/time/cycle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      - predefined triggers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      - dependencies on other</a:t>
            </a:r>
            <a:b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        jobs</a:t>
            </a:r>
            <a:b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br>
            <a:endPar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Kafka </a:t>
            </a: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hlinkClick r:id="rId4"/>
              </a:rPr>
              <a:t>connection</a:t>
            </a: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 supported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40597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sz="2400" b="1" dirty="0">
                <a:solidFill>
                  <a:schemeClr val="bg1"/>
                </a:solidFill>
              </a:rPr>
              <a:t>B1.6.1, B1.6.4, Logging, Monitoring &amp; Alerting </a:t>
            </a:r>
            <a:r>
              <a:rPr lang="en-US" b="1" dirty="0"/>
              <a:t>- Jobs</a:t>
            </a:r>
            <a:br>
              <a:rPr lang="en-US" sz="2400" dirty="0">
                <a:solidFill>
                  <a:schemeClr val="bg1"/>
                </a:solidFill>
              </a:rPr>
            </a:br>
            <a:endParaRPr lang="en-US" dirty="0"/>
          </a:p>
        </p:txBody>
      </p:sp>
      <p:sp>
        <p:nvSpPr>
          <p:cNvPr id="5" name="Rectangle 4">
            <a:extLst>
              <a:ext uri="{FF2B5EF4-FFF2-40B4-BE49-F238E27FC236}">
                <a16:creationId xmlns:a16="http://schemas.microsoft.com/office/drawing/2014/main" id="{10665DB6-2148-A9FF-EDB4-E9982E3F1247}"/>
              </a:ext>
            </a:extLst>
          </p:cNvPr>
          <p:cNvSpPr/>
          <p:nvPr/>
        </p:nvSpPr>
        <p:spPr>
          <a:xfrm>
            <a:off x="9238784" y="1400900"/>
            <a:ext cx="2860431" cy="520191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Alerts on job failures for various services in CP4D is accomplished through Watson pipelines job logs</a:t>
            </a:r>
            <a:r>
              <a:rPr lang="en-US" sz="1400" dirty="0">
                <a:solidFill>
                  <a:srgbClr val="FFFFFF"/>
                </a:solidFill>
                <a:latin typeface="Arial" panose="020B0604020202020204"/>
              </a:rPr>
              <a:t>. Job success notifications can be sent via email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400" dirty="0">
                <a:hlinkClick r:id="rId3"/>
              </a:rPr>
              <a:t>Monitoring the state of the platform </a:t>
            </a:r>
            <a:r>
              <a:rPr lang="en-SG" sz="1400" dirty="0"/>
              <a:t>can also be configured and events set up to alert when action is needed, based on thresholds that defined.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SG" sz="14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400" dirty="0"/>
              <a:t>E.g. monitor the status of pods, check persistent volume claims, quotas for services, service status. The severity of an event can be: critical, warning, or info. Each type of event includes metadata for the event, including a description and steps to resolve the event.</a:t>
            </a: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470ED8DD-2A0A-40D4-FDFB-D294CABAB1E9}"/>
              </a:ext>
            </a:extLst>
          </p:cNvPr>
          <p:cNvSpPr txBox="1"/>
          <p:nvPr/>
        </p:nvSpPr>
        <p:spPr>
          <a:xfrm>
            <a:off x="78919" y="1302422"/>
            <a:ext cx="8962344" cy="369332"/>
          </a:xfrm>
          <a:prstGeom prst="rect">
            <a:avLst/>
          </a:prstGeom>
          <a:noFill/>
        </p:spPr>
        <p:txBody>
          <a:bodyPr wrap="square" rtlCol="0">
            <a:spAutoFit/>
          </a:bodyPr>
          <a:lstStyle/>
          <a:p>
            <a:pPr marL="188913" marR="0" lvl="0" indent="-1889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Ability to alert on job failures with detailed reason notes on failures</a:t>
            </a:r>
          </a:p>
        </p:txBody>
      </p:sp>
      <p:pic>
        <p:nvPicPr>
          <p:cNvPr id="10" name="Picture 9" descr="Diagram&#10;&#10;Description automatically generated">
            <a:extLst>
              <a:ext uri="{FF2B5EF4-FFF2-40B4-BE49-F238E27FC236}">
                <a16:creationId xmlns:a16="http://schemas.microsoft.com/office/drawing/2014/main" id="{04A595CD-DB98-9AF2-424A-9414F8F6A04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9837" y="1737785"/>
            <a:ext cx="4120254" cy="2762832"/>
          </a:xfrm>
          <a:prstGeom prst="rect">
            <a:avLst/>
          </a:prstGeom>
        </p:spPr>
      </p:pic>
      <p:pic>
        <p:nvPicPr>
          <p:cNvPr id="14" name="Picture 13" descr="Graphical user interface&#10;&#10;Description automatically generated with medium confidence">
            <a:extLst>
              <a:ext uri="{FF2B5EF4-FFF2-40B4-BE49-F238E27FC236}">
                <a16:creationId xmlns:a16="http://schemas.microsoft.com/office/drawing/2014/main" id="{02E8C2C5-AB22-E567-FF3B-6FFF6F87C02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1840" y="4607087"/>
            <a:ext cx="7869423" cy="1575190"/>
          </a:xfrm>
          <a:prstGeom prst="rect">
            <a:avLst/>
          </a:prstGeom>
        </p:spPr>
      </p:pic>
      <p:sp>
        <p:nvSpPr>
          <p:cNvPr id="15" name="Rectangle 14">
            <a:extLst>
              <a:ext uri="{FF2B5EF4-FFF2-40B4-BE49-F238E27FC236}">
                <a16:creationId xmlns:a16="http://schemas.microsoft.com/office/drawing/2014/main" id="{F35675E9-82D6-E64F-3A0B-8BC80A2CDF64}"/>
              </a:ext>
            </a:extLst>
          </p:cNvPr>
          <p:cNvSpPr/>
          <p:nvPr/>
        </p:nvSpPr>
        <p:spPr>
          <a:xfrm>
            <a:off x="1171840" y="5243332"/>
            <a:ext cx="7869423" cy="43906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4" name="Picture 3" descr="Timeline&#10;&#10;Description automatically generated">
            <a:extLst>
              <a:ext uri="{FF2B5EF4-FFF2-40B4-BE49-F238E27FC236}">
                <a16:creationId xmlns:a16="http://schemas.microsoft.com/office/drawing/2014/main" id="{D26B62B3-FF12-99CC-D80A-2614412CEFC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54412" y="1795810"/>
            <a:ext cx="4490051" cy="2522189"/>
          </a:xfrm>
          <a:prstGeom prst="rect">
            <a:avLst/>
          </a:prstGeom>
        </p:spPr>
      </p:pic>
    </p:spTree>
    <p:extLst>
      <p:ext uri="{BB962C8B-B14F-4D97-AF65-F5344CB8AC3E}">
        <p14:creationId xmlns:p14="http://schemas.microsoft.com/office/powerpoint/2010/main" val="577865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968736-4B65-07F6-751E-14AFAF4C2396}"/>
              </a:ext>
            </a:extLst>
          </p:cNvPr>
          <p:cNvSpPr>
            <a:spLocks noGrp="1"/>
          </p:cNvSpPr>
          <p:nvPr>
            <p:ph idx="1"/>
          </p:nvPr>
        </p:nvSpPr>
        <p:spPr/>
        <p:txBody>
          <a:bodyPr/>
          <a:lstStyle/>
          <a:p>
            <a:pPr marL="455613" marR="0" indent="-444500" algn="l">
              <a:spcBef>
                <a:spcPts val="0"/>
              </a:spcBef>
              <a:spcAft>
                <a:spcPts val="0"/>
              </a:spcAft>
              <a:buFont typeface="+mj-lt"/>
              <a:buAutoNum type="arabicPeriod"/>
            </a:pPr>
            <a:r>
              <a:rPr lang="en-SG" sz="2400" b="0" i="0" u="none" strike="noStrike" dirty="0">
                <a:solidFill>
                  <a:srgbClr val="212121"/>
                </a:solidFill>
                <a:effectLst/>
                <a:latin typeface="Calibri" panose="020F0502020204030204" pitchFamily="34" charset="0"/>
              </a:rPr>
              <a:t>Administrator - </a:t>
            </a:r>
            <a:r>
              <a:rPr lang="en-SG" sz="2400" b="0" i="0" u="none" strike="noStrike" dirty="0" err="1">
                <a:solidFill>
                  <a:srgbClr val="212121"/>
                </a:solidFill>
                <a:effectLst/>
                <a:latin typeface="Calibri" panose="020F0502020204030204" pitchFamily="34" charset="0"/>
              </a:rPr>
              <a:t>nla_map_adm_grp_sit</a:t>
            </a:r>
            <a:endParaRPr lang="en-SG" sz="2400" b="0" i="0" u="none" strike="noStrike" dirty="0">
              <a:solidFill>
                <a:srgbClr val="212121"/>
              </a:solidFill>
              <a:effectLst/>
              <a:latin typeface="Calibri" panose="020F0502020204030204" pitchFamily="34" charset="0"/>
            </a:endParaRPr>
          </a:p>
          <a:p>
            <a:pPr marL="455613" marR="0" indent="-444500" algn="l">
              <a:spcBef>
                <a:spcPts val="0"/>
              </a:spcBef>
              <a:spcAft>
                <a:spcPts val="0"/>
              </a:spcAft>
              <a:buFont typeface="+mj-lt"/>
              <a:buAutoNum type="arabicPeriod"/>
            </a:pPr>
            <a:r>
              <a:rPr lang="en-SG" sz="2400" b="0" i="0" u="none" strike="noStrike" dirty="0">
                <a:solidFill>
                  <a:srgbClr val="212121"/>
                </a:solidFill>
                <a:effectLst/>
                <a:latin typeface="Calibri" panose="020F0502020204030204" pitchFamily="34" charset="0"/>
              </a:rPr>
              <a:t>Data Engineer- </a:t>
            </a:r>
            <a:r>
              <a:rPr lang="en-SG" sz="2400" b="0" i="0" u="none" strike="noStrike" dirty="0" err="1">
                <a:solidFill>
                  <a:srgbClr val="212121"/>
                </a:solidFill>
                <a:effectLst/>
                <a:latin typeface="Calibri" panose="020F0502020204030204" pitchFamily="34" charset="0"/>
              </a:rPr>
              <a:t>nla_map_adm_de_sit</a:t>
            </a:r>
            <a:endParaRPr lang="en-SG" sz="2400" b="0" i="0" u="none" strike="noStrike" dirty="0">
              <a:solidFill>
                <a:srgbClr val="212121"/>
              </a:solidFill>
              <a:effectLst/>
              <a:latin typeface="Calibri" panose="020F0502020204030204" pitchFamily="34" charset="0"/>
            </a:endParaRPr>
          </a:p>
          <a:p>
            <a:pPr marL="455613" marR="0" indent="-444500" algn="l">
              <a:spcBef>
                <a:spcPts val="0"/>
              </a:spcBef>
              <a:spcAft>
                <a:spcPts val="0"/>
              </a:spcAft>
              <a:buFont typeface="+mj-lt"/>
              <a:buAutoNum type="arabicPeriod"/>
            </a:pPr>
            <a:r>
              <a:rPr lang="en-SG" sz="2400" b="0" i="0" u="none" strike="noStrike" dirty="0">
                <a:solidFill>
                  <a:srgbClr val="212121"/>
                </a:solidFill>
                <a:effectLst/>
                <a:latin typeface="Calibri" panose="020F0502020204030204" pitchFamily="34" charset="0"/>
              </a:rPr>
              <a:t>Data Scientist - </a:t>
            </a:r>
            <a:r>
              <a:rPr lang="en-SG" sz="2400" b="0" i="0" u="none" strike="noStrike" dirty="0" err="1">
                <a:solidFill>
                  <a:srgbClr val="212121"/>
                </a:solidFill>
                <a:effectLst/>
                <a:latin typeface="Calibri" panose="020F0502020204030204" pitchFamily="34" charset="0"/>
              </a:rPr>
              <a:t>nla_map_adm_ds_sit</a:t>
            </a:r>
            <a:endParaRPr lang="en-SG" sz="2400" b="0" i="0" u="none" strike="noStrike" dirty="0">
              <a:solidFill>
                <a:srgbClr val="212121"/>
              </a:solidFill>
              <a:effectLst/>
              <a:latin typeface="Calibri" panose="020F0502020204030204" pitchFamily="34" charset="0"/>
            </a:endParaRPr>
          </a:p>
          <a:p>
            <a:pPr marL="455613" marR="0" indent="-444500" algn="l">
              <a:spcBef>
                <a:spcPts val="0"/>
              </a:spcBef>
              <a:spcAft>
                <a:spcPts val="0"/>
              </a:spcAft>
              <a:buFont typeface="+mj-lt"/>
              <a:buAutoNum type="arabicPeriod"/>
            </a:pPr>
            <a:r>
              <a:rPr lang="en-SG" sz="2400" b="0" i="0" u="none" strike="noStrike" dirty="0">
                <a:solidFill>
                  <a:srgbClr val="212121"/>
                </a:solidFill>
                <a:effectLst/>
                <a:latin typeface="Calibri" panose="020F0502020204030204" pitchFamily="34" charset="0"/>
              </a:rPr>
              <a:t>Developer - </a:t>
            </a:r>
            <a:r>
              <a:rPr lang="en-SG" sz="2400" b="0" i="0" u="none" strike="noStrike" dirty="0" err="1">
                <a:solidFill>
                  <a:srgbClr val="212121"/>
                </a:solidFill>
                <a:effectLst/>
                <a:latin typeface="Calibri" panose="020F0502020204030204" pitchFamily="34" charset="0"/>
              </a:rPr>
              <a:t>nla_map_adm_dev_sit</a:t>
            </a:r>
            <a:endParaRPr lang="en-SG" sz="2400" b="0" i="0" u="none" strike="noStrike" dirty="0">
              <a:solidFill>
                <a:srgbClr val="212121"/>
              </a:solidFill>
              <a:effectLst/>
              <a:latin typeface="Calibri" panose="020F0502020204030204" pitchFamily="34" charset="0"/>
            </a:endParaRPr>
          </a:p>
          <a:p>
            <a:pPr marL="455613" marR="0" indent="-444500" algn="l">
              <a:spcBef>
                <a:spcPts val="0"/>
              </a:spcBef>
              <a:spcAft>
                <a:spcPts val="0"/>
              </a:spcAft>
              <a:buFont typeface="+mj-lt"/>
              <a:buAutoNum type="arabicPeriod"/>
            </a:pPr>
            <a:r>
              <a:rPr lang="en-SG" sz="2400" b="0" i="0" u="none" strike="noStrike" dirty="0">
                <a:solidFill>
                  <a:srgbClr val="212121"/>
                </a:solidFill>
                <a:effectLst/>
                <a:latin typeface="Calibri" panose="020F0502020204030204" pitchFamily="34" charset="0"/>
              </a:rPr>
              <a:t>Reporting Admin - </a:t>
            </a:r>
            <a:r>
              <a:rPr lang="en-SG" sz="2400" b="0" i="0" u="none" strike="noStrike" dirty="0" err="1">
                <a:solidFill>
                  <a:srgbClr val="212121"/>
                </a:solidFill>
                <a:effectLst/>
                <a:latin typeface="Calibri" panose="020F0502020204030204" pitchFamily="34" charset="0"/>
              </a:rPr>
              <a:t>nla_map_adm_rep_sit</a:t>
            </a:r>
            <a:endParaRPr lang="en-SG" sz="2400" b="0" i="0" u="none" strike="noStrike" dirty="0">
              <a:solidFill>
                <a:srgbClr val="212121"/>
              </a:solidFill>
              <a:effectLst/>
              <a:latin typeface="Calibri" panose="020F0502020204030204" pitchFamily="34" charset="0"/>
            </a:endParaRPr>
          </a:p>
          <a:p>
            <a:pPr marL="455613" marR="0" indent="-444500" algn="l">
              <a:spcBef>
                <a:spcPts val="0"/>
              </a:spcBef>
              <a:spcAft>
                <a:spcPts val="0"/>
              </a:spcAft>
              <a:buFont typeface="+mj-lt"/>
              <a:buAutoNum type="arabicPeriod"/>
            </a:pPr>
            <a:r>
              <a:rPr lang="en-SG" sz="2400" b="0" i="0" u="none" strike="noStrike" dirty="0">
                <a:solidFill>
                  <a:srgbClr val="212121"/>
                </a:solidFill>
                <a:effectLst/>
                <a:latin typeface="Calibri" panose="020F0502020204030204" pitchFamily="34" charset="0"/>
              </a:rPr>
              <a:t>Data Quality Analyst - </a:t>
            </a:r>
            <a:r>
              <a:rPr lang="en-SG" sz="2400" b="0" i="0" u="none" strike="noStrike" dirty="0" err="1">
                <a:solidFill>
                  <a:srgbClr val="212121"/>
                </a:solidFill>
                <a:effectLst/>
                <a:latin typeface="Calibri" panose="020F0502020204030204" pitchFamily="34" charset="0"/>
              </a:rPr>
              <a:t>nla_map_adm_dqa_sit</a:t>
            </a:r>
            <a:endParaRPr lang="en-SG" sz="2400" b="0" i="0" u="none" strike="noStrike" dirty="0">
              <a:solidFill>
                <a:srgbClr val="212121"/>
              </a:solidFill>
              <a:effectLst/>
              <a:latin typeface="Calibri" panose="020F0502020204030204" pitchFamily="34" charset="0"/>
            </a:endParaRPr>
          </a:p>
          <a:p>
            <a:endParaRPr lang="en-US" dirty="0"/>
          </a:p>
        </p:txBody>
      </p:sp>
      <p:sp>
        <p:nvSpPr>
          <p:cNvPr id="3" name="Title 2">
            <a:extLst>
              <a:ext uri="{FF2B5EF4-FFF2-40B4-BE49-F238E27FC236}">
                <a16:creationId xmlns:a16="http://schemas.microsoft.com/office/drawing/2014/main" id="{AADC0FB7-5264-2E24-B7C8-BF65758C1EE1}"/>
              </a:ext>
            </a:extLst>
          </p:cNvPr>
          <p:cNvSpPr>
            <a:spLocks noGrp="1"/>
          </p:cNvSpPr>
          <p:nvPr>
            <p:ph type="title"/>
          </p:nvPr>
        </p:nvSpPr>
        <p:spPr/>
        <p:txBody>
          <a:bodyPr/>
          <a:lstStyle/>
          <a:p>
            <a:r>
              <a:rPr lang="en-US" b="1" dirty="0"/>
              <a:t>LDAP groups</a:t>
            </a:r>
          </a:p>
        </p:txBody>
      </p:sp>
    </p:spTree>
    <p:extLst>
      <p:ext uri="{BB962C8B-B14F-4D97-AF65-F5344CB8AC3E}">
        <p14:creationId xmlns:p14="http://schemas.microsoft.com/office/powerpoint/2010/main" val="6031521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F43236-E479-3738-21C3-84F4C1A2DB18}"/>
              </a:ext>
            </a:extLst>
          </p:cNvPr>
          <p:cNvSpPr>
            <a:spLocks noGrp="1"/>
          </p:cNvSpPr>
          <p:nvPr>
            <p:ph idx="1"/>
          </p:nvPr>
        </p:nvSpPr>
        <p:spPr>
          <a:xfrm>
            <a:off x="117830" y="1397946"/>
            <a:ext cx="11442921" cy="4574540"/>
          </a:xfrm>
        </p:spPr>
        <p:txBody>
          <a:bodyPr/>
          <a:lstStyle/>
          <a:p>
            <a:pPr marL="215900" indent="-215900">
              <a:buFont typeface="Arial" panose="020B0604020202020204" pitchFamily="34" charset="0"/>
              <a:buChar char="•"/>
            </a:pPr>
            <a:r>
              <a:rPr lang="en-US" sz="1800" dirty="0">
                <a:solidFill>
                  <a:schemeClr val="tx1"/>
                </a:solidFill>
                <a:latin typeface="+mn-lt"/>
                <a:ea typeface="+mn-ea"/>
                <a:cs typeface="+mn-cs"/>
              </a:rPr>
              <a:t>Ability to alert when API invocation failure exceeding certain predefined SLAs</a:t>
            </a:r>
          </a:p>
          <a:p>
            <a:endParaRPr lang="en-US" dirty="0"/>
          </a:p>
        </p:txBody>
      </p:sp>
      <p:sp>
        <p:nvSpPr>
          <p:cNvPr id="3" name="Title 2">
            <a:extLst>
              <a:ext uri="{FF2B5EF4-FFF2-40B4-BE49-F238E27FC236}">
                <a16:creationId xmlns:a16="http://schemas.microsoft.com/office/drawing/2014/main" id="{12F3453D-A7D1-27ED-D0F8-002D9D6063CB}"/>
              </a:ext>
            </a:extLst>
          </p:cNvPr>
          <p:cNvSpPr>
            <a:spLocks noGrp="1"/>
          </p:cNvSpPr>
          <p:nvPr>
            <p:ph type="title"/>
          </p:nvPr>
        </p:nvSpPr>
        <p:spPr/>
        <p:txBody>
          <a:bodyPr/>
          <a:lstStyle/>
          <a:p>
            <a:r>
              <a:rPr lang="en-US" sz="2400" b="1" dirty="0">
                <a:solidFill>
                  <a:schemeClr val="bg1"/>
                </a:solidFill>
              </a:rPr>
              <a:t>B1.6.2: Logging, Monitoring &amp; Alerting (</a:t>
            </a:r>
            <a:r>
              <a:rPr lang="en-US" sz="2400" b="1" dirty="0" err="1">
                <a:solidFill>
                  <a:schemeClr val="bg1"/>
                </a:solidFill>
              </a:rPr>
              <a:t>cont</a:t>
            </a:r>
            <a:r>
              <a:rPr lang="en-US" sz="2400" b="1" dirty="0">
                <a:solidFill>
                  <a:schemeClr val="bg1"/>
                </a:solidFill>
              </a:rPr>
              <a:t>) – Model Endpoints</a:t>
            </a:r>
            <a:endParaRPr lang="en-US" b="1" dirty="0"/>
          </a:p>
        </p:txBody>
      </p:sp>
      <p:pic>
        <p:nvPicPr>
          <p:cNvPr id="4" name="Picture 3">
            <a:extLst>
              <a:ext uri="{FF2B5EF4-FFF2-40B4-BE49-F238E27FC236}">
                <a16:creationId xmlns:a16="http://schemas.microsoft.com/office/drawing/2014/main" id="{FF080C25-5D36-9DB5-C228-F4BF44FDEC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0827" y="1808757"/>
            <a:ext cx="4124879" cy="3764103"/>
          </a:xfrm>
          <a:prstGeom prst="rect">
            <a:avLst/>
          </a:prstGeom>
        </p:spPr>
      </p:pic>
      <p:sp>
        <p:nvSpPr>
          <p:cNvPr id="5" name="TextBox 4">
            <a:extLst>
              <a:ext uri="{FF2B5EF4-FFF2-40B4-BE49-F238E27FC236}">
                <a16:creationId xmlns:a16="http://schemas.microsoft.com/office/drawing/2014/main" id="{E6E903B4-1EDD-59E4-F6EB-533D426E71EC}"/>
              </a:ext>
            </a:extLst>
          </p:cNvPr>
          <p:cNvSpPr txBox="1"/>
          <p:nvPr/>
        </p:nvSpPr>
        <p:spPr>
          <a:xfrm>
            <a:off x="-107020" y="5655819"/>
            <a:ext cx="5689600"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Watson </a:t>
            </a:r>
            <a:r>
              <a:rPr kumimoji="0" lang="en-US" sz="1200" b="0" i="0" u="none" strike="noStrike" kern="1200" cap="none" spc="0" normalizeH="0" baseline="0" noProof="0" dirty="0" err="1">
                <a:ln>
                  <a:noFill/>
                </a:ln>
                <a:solidFill>
                  <a:srgbClr val="000000"/>
                </a:solidFill>
                <a:effectLst/>
                <a:uLnTx/>
                <a:uFillTx/>
                <a:latin typeface="Arial" panose="020B0604020202020204"/>
                <a:ea typeface="+mn-ea"/>
                <a:cs typeface="+mn-cs"/>
              </a:rPr>
              <a:t>OpenScale</a:t>
            </a: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Alerts can be raised for Drift, Fairness, &amp; Performance metrics breaching SLAs</a:t>
            </a:r>
            <a:b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t>
            </a:r>
          </a:p>
        </p:txBody>
      </p:sp>
      <p:sp>
        <p:nvSpPr>
          <p:cNvPr id="6" name="Rectangle 5">
            <a:extLst>
              <a:ext uri="{FF2B5EF4-FFF2-40B4-BE49-F238E27FC236}">
                <a16:creationId xmlns:a16="http://schemas.microsoft.com/office/drawing/2014/main" id="{F30121A6-6B70-D2F1-7265-1FFBCC043034}"/>
              </a:ext>
            </a:extLst>
          </p:cNvPr>
          <p:cNvSpPr/>
          <p:nvPr/>
        </p:nvSpPr>
        <p:spPr>
          <a:xfrm>
            <a:off x="9237185" y="1464696"/>
            <a:ext cx="2860431" cy="451338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Assuming pre-defined SLAs are referring to drift, fairness, performance metrics, alerts can be raised when there are SLA breaches during scoring APIs by IBM Watson </a:t>
            </a:r>
            <a:r>
              <a:rPr kumimoji="0" lang="en-US" sz="1400" b="0" i="0" u="none" strike="noStrike" kern="1200" cap="none" spc="0" normalizeH="0" baseline="0" noProof="0" dirty="0" err="1">
                <a:ln>
                  <a:noFill/>
                </a:ln>
                <a:solidFill>
                  <a:srgbClr val="FFFFFF"/>
                </a:solidFill>
                <a:effectLst/>
                <a:uLnTx/>
                <a:uFillTx/>
                <a:latin typeface="Arial" panose="020B0604020202020204"/>
                <a:ea typeface="+mn-ea"/>
                <a:cs typeface="+mn-cs"/>
              </a:rPr>
              <a:t>OpenScale</a:t>
            </a: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400" dirty="0"/>
              <a:t>Watson </a:t>
            </a:r>
            <a:r>
              <a:rPr lang="en-SG" sz="1400" dirty="0" err="1"/>
              <a:t>OpenScale</a:t>
            </a:r>
            <a:r>
              <a:rPr lang="en-SG" sz="1400" dirty="0"/>
              <a:t>  can be configured to alert users to threshold violations via email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400" dirty="0"/>
              <a:t>Cloud Pak for Data can </a:t>
            </a:r>
            <a:r>
              <a:rPr lang="en-SG" sz="1400" dirty="0">
                <a:hlinkClick r:id="rId4"/>
              </a:rPr>
              <a:t>send notifications </a:t>
            </a:r>
            <a:r>
              <a:rPr lang="en-SG" sz="1400" dirty="0"/>
              <a:t>to specific users when the monitoring and alerting framework issues an alert.</a:t>
            </a: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8" name="Picture 7" descr="Graphical user interface, text, application&#10;&#10;Description automatically generated">
            <a:extLst>
              <a:ext uri="{FF2B5EF4-FFF2-40B4-BE49-F238E27FC236}">
                <a16:creationId xmlns:a16="http://schemas.microsoft.com/office/drawing/2014/main" id="{BF08DCFB-22D8-88A6-8C6F-0ACE22C201F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96000" y="2168150"/>
            <a:ext cx="2178891" cy="3820731"/>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65572625-499C-746A-0ED3-41E72861E81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084715" y="1716039"/>
            <a:ext cx="2296213" cy="458641"/>
          </a:xfrm>
          <a:prstGeom prst="rect">
            <a:avLst/>
          </a:prstGeom>
        </p:spPr>
      </p:pic>
      <p:sp>
        <p:nvSpPr>
          <p:cNvPr id="10" name="TextBox 9">
            <a:extLst>
              <a:ext uri="{FF2B5EF4-FFF2-40B4-BE49-F238E27FC236}">
                <a16:creationId xmlns:a16="http://schemas.microsoft.com/office/drawing/2014/main" id="{E778059E-49A0-2533-A2EC-E0149DDED22D}"/>
              </a:ext>
            </a:extLst>
          </p:cNvPr>
          <p:cNvSpPr txBox="1"/>
          <p:nvPr/>
        </p:nvSpPr>
        <p:spPr>
          <a:xfrm>
            <a:off x="4388021" y="6013965"/>
            <a:ext cx="5689600"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Email notification from Watson </a:t>
            </a:r>
            <a:r>
              <a:rPr kumimoji="0" lang="en-US" sz="1200" b="0" i="0" u="none" strike="noStrike" kern="1200" cap="none" spc="0" normalizeH="0" baseline="0" noProof="0" dirty="0" err="1">
                <a:ln>
                  <a:noFill/>
                </a:ln>
                <a:solidFill>
                  <a:srgbClr val="000000"/>
                </a:solidFill>
                <a:effectLst/>
                <a:uLnTx/>
                <a:uFillTx/>
                <a:latin typeface="Arial" panose="020B0604020202020204"/>
                <a:ea typeface="+mn-ea"/>
                <a:cs typeface="+mn-cs"/>
              </a:rPr>
              <a:t>OpenScale</a:t>
            </a:r>
            <a:br>
              <a:rPr lang="en-US" sz="1200" dirty="0">
                <a:solidFill>
                  <a:srgbClr val="000000"/>
                </a:solidFill>
                <a:latin typeface="Arial" panose="020B0604020202020204"/>
              </a:rPr>
            </a:br>
            <a:r>
              <a:rPr lang="en-US" sz="1200" dirty="0">
                <a:solidFill>
                  <a:srgbClr val="000000"/>
                </a:solidFill>
                <a:latin typeface="Arial" panose="020B0604020202020204"/>
              </a:rPr>
              <a:t>when alert is raised.</a:t>
            </a:r>
            <a:b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t>
            </a:r>
          </a:p>
        </p:txBody>
      </p:sp>
    </p:spTree>
    <p:extLst>
      <p:ext uri="{BB962C8B-B14F-4D97-AF65-F5344CB8AC3E}">
        <p14:creationId xmlns:p14="http://schemas.microsoft.com/office/powerpoint/2010/main" val="16992731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b="1" dirty="0"/>
              <a:t>B1.6.7: Audit Trail – Platform Audit Events</a:t>
            </a:r>
          </a:p>
        </p:txBody>
      </p:sp>
      <p:pic>
        <p:nvPicPr>
          <p:cNvPr id="11" name="Picture 10">
            <a:extLst>
              <a:ext uri="{FF2B5EF4-FFF2-40B4-BE49-F238E27FC236}">
                <a16:creationId xmlns:a16="http://schemas.microsoft.com/office/drawing/2014/main" id="{419F5AF4-F170-548E-5D10-8216C6D67A6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14537" y="1871871"/>
            <a:ext cx="3825535" cy="4700729"/>
          </a:xfrm>
          <a:prstGeom prst="rect">
            <a:avLst/>
          </a:prstGeom>
        </p:spPr>
      </p:pic>
      <p:sp>
        <p:nvSpPr>
          <p:cNvPr id="12" name="TextBox 11">
            <a:extLst>
              <a:ext uri="{FF2B5EF4-FFF2-40B4-BE49-F238E27FC236}">
                <a16:creationId xmlns:a16="http://schemas.microsoft.com/office/drawing/2014/main" id="{6D69D4D7-900E-DFB8-6718-691F08A363BC}"/>
              </a:ext>
            </a:extLst>
          </p:cNvPr>
          <p:cNvSpPr txBox="1"/>
          <p:nvPr/>
        </p:nvSpPr>
        <p:spPr>
          <a:xfrm>
            <a:off x="8114538" y="1562100"/>
            <a:ext cx="19058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Failed Authentication Log</a:t>
            </a:r>
          </a:p>
        </p:txBody>
      </p:sp>
      <p:sp>
        <p:nvSpPr>
          <p:cNvPr id="14" name="TextBox 13">
            <a:extLst>
              <a:ext uri="{FF2B5EF4-FFF2-40B4-BE49-F238E27FC236}">
                <a16:creationId xmlns:a16="http://schemas.microsoft.com/office/drawing/2014/main" id="{9DF3F4E4-33DC-8573-44FC-A25D2128530C}"/>
              </a:ext>
            </a:extLst>
          </p:cNvPr>
          <p:cNvSpPr txBox="1"/>
          <p:nvPr/>
        </p:nvSpPr>
        <p:spPr>
          <a:xfrm>
            <a:off x="2898726" y="1635320"/>
            <a:ext cx="5215812" cy="4832092"/>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AU" sz="9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Login, Logout, Session, Authentication</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security.users.authenticate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Success or failure when a user logs in.</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security.users.revoke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Record when users log out.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security.accounts.authenticate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Success or failure of token authentication.</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security.authorization</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Failure when invoking any privileged action.</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AU" sz="9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User Management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users.user.create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Authorize a user for access to the platform.</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users.user.delete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Remove access to the platform for user.</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users.user.update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Make changes in a user's profile, including name, email address.</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users.role.add</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Grant a specific privilege to a user on the platform.</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users.role.remove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Revoke a platform privilege from a user.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AU" sz="9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Service Level</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services.service.create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 service is installed and enabled.</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services.service.delete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 service is uninstalled.</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services.service.update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 service is updated.</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Service Instances</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service_instances.instance.create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 service instance is provisioned.</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service_instances.instance.delete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 service instance is </a:t>
            </a: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unprovisioned</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service_instances.instance.update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 service instance is changed.</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service_instances.read</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The list of service instances is retrieved.</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service_instances.instance.read</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 query for the details of a service instance by ID.</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service_instances.user.add</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Grant user access, with a particular role, to a service instance.</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service_instances.user.delete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Revoke user access from a service instance.</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service_instances.user.get</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 query to list users with access to a service instance.</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service_instances.user.update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Change a user’s access role for a service instance.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Connections</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connections.create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Add connection.</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connections.update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Update connection.</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connections.delete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Delete connection.</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connections.read</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 query issued to retrieve all connections.</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connections.connection.read</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 query issued to retrieve one connection’s details by ID.</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AU" sz="9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Deployments</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deployments.delete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Delete service deployment.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deployments.read</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Retrieve service deployment by ID.</a:t>
            </a:r>
          </a:p>
        </p:txBody>
      </p:sp>
      <p:sp>
        <p:nvSpPr>
          <p:cNvPr id="15" name="TextBox 14">
            <a:extLst>
              <a:ext uri="{FF2B5EF4-FFF2-40B4-BE49-F238E27FC236}">
                <a16:creationId xmlns:a16="http://schemas.microsoft.com/office/drawing/2014/main" id="{5FE5AD05-FE0E-ECD0-CC6A-14D9975D781D}"/>
              </a:ext>
            </a:extLst>
          </p:cNvPr>
          <p:cNvSpPr txBox="1"/>
          <p:nvPr/>
        </p:nvSpPr>
        <p:spPr>
          <a:xfrm>
            <a:off x="251927" y="1635320"/>
            <a:ext cx="21980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Cloud Pak for Data</a:t>
            </a:r>
            <a:b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Platform Events:</a:t>
            </a:r>
          </a:p>
        </p:txBody>
      </p:sp>
    </p:spTree>
    <p:extLst>
      <p:ext uri="{BB962C8B-B14F-4D97-AF65-F5344CB8AC3E}">
        <p14:creationId xmlns:p14="http://schemas.microsoft.com/office/powerpoint/2010/main" val="3097528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kumimoji="0" lang="en-US" sz="2400" b="1" i="0" u="none" strike="noStrike" kern="1200" cap="none" spc="0" normalizeH="0" baseline="0" noProof="0" dirty="0">
                <a:ln>
                  <a:noFill/>
                </a:ln>
                <a:effectLst/>
                <a:uLnTx/>
                <a:uFillTx/>
                <a:latin typeface="Arial" panose="020B0604020202020204"/>
                <a:ea typeface="+mn-ea"/>
                <a:cs typeface="+mn-cs"/>
              </a:rPr>
              <a:t>B1.6.7: </a:t>
            </a:r>
            <a:r>
              <a:rPr lang="en-US" b="1" dirty="0"/>
              <a:t>Audit Trail – </a:t>
            </a:r>
            <a:r>
              <a:rPr kumimoji="0" lang="en-US" sz="2400" b="1" i="0" u="none" strike="noStrike" kern="1200" cap="none" spc="0" normalizeH="0" baseline="0" noProof="0" dirty="0">
                <a:ln>
                  <a:noFill/>
                </a:ln>
                <a:effectLst/>
                <a:uLnTx/>
                <a:uFillTx/>
                <a:latin typeface="Arial" panose="020B0604020202020204"/>
                <a:ea typeface="+mn-ea"/>
                <a:cs typeface="+mn-cs"/>
              </a:rPr>
              <a:t>Cloud Pak for Data Services Events </a:t>
            </a:r>
            <a:endParaRPr lang="en-US" b="1" dirty="0"/>
          </a:p>
        </p:txBody>
      </p:sp>
      <p:sp>
        <p:nvSpPr>
          <p:cNvPr id="15" name="TextBox 14">
            <a:extLst>
              <a:ext uri="{FF2B5EF4-FFF2-40B4-BE49-F238E27FC236}">
                <a16:creationId xmlns:a16="http://schemas.microsoft.com/office/drawing/2014/main" id="{5FE5AD05-FE0E-ECD0-CC6A-14D9975D781D}"/>
              </a:ext>
            </a:extLst>
          </p:cNvPr>
          <p:cNvSpPr txBox="1"/>
          <p:nvPr/>
        </p:nvSpPr>
        <p:spPr>
          <a:xfrm>
            <a:off x="251927" y="1351235"/>
            <a:ext cx="799872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srgbClr val="000000"/>
                </a:solidFill>
                <a:effectLst/>
                <a:uLnTx/>
                <a:uFillTx/>
                <a:latin typeface="Arial" panose="020B0604020202020204"/>
                <a:ea typeface="+mn-ea"/>
                <a:cs typeface="+mn-cs"/>
              </a:rPr>
              <a:t>Audit events for Cloud Pak for Data Services ( Example: Watson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5" name="Picture 4">
            <a:extLst>
              <a:ext uri="{FF2B5EF4-FFF2-40B4-BE49-F238E27FC236}">
                <a16:creationId xmlns:a16="http://schemas.microsoft.com/office/drawing/2014/main" id="{BD065B55-FCC6-4215-5BB1-D7D0DC661092}"/>
              </a:ext>
            </a:extLst>
          </p:cNvPr>
          <p:cNvPicPr>
            <a:picLocks noChangeAspect="1"/>
          </p:cNvPicPr>
          <p:nvPr/>
        </p:nvPicPr>
        <p:blipFill>
          <a:blip r:embed="rId3"/>
          <a:stretch>
            <a:fillRect/>
          </a:stretch>
        </p:blipFill>
        <p:spPr>
          <a:xfrm>
            <a:off x="314876" y="1989683"/>
            <a:ext cx="5171524" cy="3740557"/>
          </a:xfrm>
          <a:prstGeom prst="rect">
            <a:avLst/>
          </a:prstGeom>
        </p:spPr>
      </p:pic>
      <p:pic>
        <p:nvPicPr>
          <p:cNvPr id="6" name="Picture 5">
            <a:extLst>
              <a:ext uri="{FF2B5EF4-FFF2-40B4-BE49-F238E27FC236}">
                <a16:creationId xmlns:a16="http://schemas.microsoft.com/office/drawing/2014/main" id="{10D52D0B-30AD-0E8A-0EBB-75A957A6502A}"/>
              </a:ext>
            </a:extLst>
          </p:cNvPr>
          <p:cNvPicPr>
            <a:picLocks noChangeAspect="1"/>
          </p:cNvPicPr>
          <p:nvPr/>
        </p:nvPicPr>
        <p:blipFill>
          <a:blip r:embed="rId4"/>
          <a:stretch>
            <a:fillRect/>
          </a:stretch>
        </p:blipFill>
        <p:spPr>
          <a:xfrm>
            <a:off x="5833717" y="2028678"/>
            <a:ext cx="5360655" cy="3368988"/>
          </a:xfrm>
          <a:prstGeom prst="rect">
            <a:avLst/>
          </a:prstGeom>
        </p:spPr>
      </p:pic>
      <p:pic>
        <p:nvPicPr>
          <p:cNvPr id="7" name="Picture 6">
            <a:extLst>
              <a:ext uri="{FF2B5EF4-FFF2-40B4-BE49-F238E27FC236}">
                <a16:creationId xmlns:a16="http://schemas.microsoft.com/office/drawing/2014/main" id="{3D0CADE9-71F0-56E7-5E35-E39173C90F58}"/>
              </a:ext>
            </a:extLst>
          </p:cNvPr>
          <p:cNvPicPr>
            <a:picLocks noChangeAspect="1"/>
          </p:cNvPicPr>
          <p:nvPr/>
        </p:nvPicPr>
        <p:blipFill>
          <a:blip r:embed="rId5"/>
          <a:stretch>
            <a:fillRect/>
          </a:stretch>
        </p:blipFill>
        <p:spPr>
          <a:xfrm>
            <a:off x="5962664" y="5472155"/>
            <a:ext cx="5360655" cy="995318"/>
          </a:xfrm>
          <a:prstGeom prst="rect">
            <a:avLst/>
          </a:prstGeom>
        </p:spPr>
      </p:pic>
    </p:spTree>
    <p:extLst>
      <p:ext uri="{BB962C8B-B14F-4D97-AF65-F5344CB8AC3E}">
        <p14:creationId xmlns:p14="http://schemas.microsoft.com/office/powerpoint/2010/main" val="7847314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b="1" dirty="0"/>
              <a:t>B1.6.8 Audit Trail</a:t>
            </a:r>
          </a:p>
        </p:txBody>
      </p:sp>
      <p:sp>
        <p:nvSpPr>
          <p:cNvPr id="4" name="TextBox 3">
            <a:extLst>
              <a:ext uri="{FF2B5EF4-FFF2-40B4-BE49-F238E27FC236}">
                <a16:creationId xmlns:a16="http://schemas.microsoft.com/office/drawing/2014/main" id="{07670F81-0564-1146-56AC-EC8D436EA8F8}"/>
              </a:ext>
            </a:extLst>
          </p:cNvPr>
          <p:cNvSpPr txBox="1"/>
          <p:nvPr/>
        </p:nvSpPr>
        <p:spPr>
          <a:xfrm>
            <a:off x="192567" y="1350024"/>
            <a:ext cx="1161361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600" b="0" i="0" u="none" strike="noStrike" kern="1200" cap="none" spc="0" normalizeH="0" baseline="0" noProof="0" dirty="0">
                <a:ln>
                  <a:noFill/>
                </a:ln>
                <a:solidFill>
                  <a:srgbClr val="000000"/>
                </a:solidFill>
                <a:effectLst/>
                <a:uLnTx/>
                <a:uFillTx/>
                <a:latin typeface="Arial" panose="020B0604020202020204"/>
                <a:ea typeface="+mn-ea"/>
                <a:cs typeface="+mn-cs"/>
              </a:rPr>
              <a:t>The </a:t>
            </a:r>
            <a:r>
              <a:rPr kumimoji="0" lang="en-SG" sz="1600" b="0" i="0" u="none" strike="noStrike" kern="1200" cap="none" spc="0" normalizeH="0" baseline="0" noProof="0" dirty="0">
                <a:ln>
                  <a:noFill/>
                </a:ln>
                <a:solidFill>
                  <a:srgbClr val="000000"/>
                </a:solidFill>
                <a:effectLst/>
                <a:uLnTx/>
                <a:uFillTx/>
                <a:latin typeface="Arial" panose="020B0604020202020204"/>
                <a:ea typeface="+mn-ea"/>
                <a:cs typeface="+mn-cs"/>
                <a:hlinkClick r:id="rId3"/>
              </a:rPr>
              <a:t>OpenShift Audit Log</a:t>
            </a:r>
            <a:r>
              <a:rPr kumimoji="0" lang="en-SG" sz="1600" b="0" i="0" u="none" strike="noStrike" kern="1200" cap="none" spc="0" normalizeH="0" baseline="0" noProof="0" dirty="0">
                <a:ln>
                  <a:noFill/>
                </a:ln>
                <a:solidFill>
                  <a:srgbClr val="000000"/>
                </a:solidFill>
                <a:effectLst/>
                <a:uLnTx/>
                <a:uFillTx/>
                <a:latin typeface="Arial" panose="020B0604020202020204"/>
                <a:ea typeface="+mn-ea"/>
                <a:cs typeface="+mn-cs"/>
              </a:rPr>
              <a:t> and IBM Cloud Pak for Data </a:t>
            </a:r>
            <a:r>
              <a:rPr kumimoji="0" lang="en-SG" sz="1600" b="0" i="0" u="none" strike="noStrike" kern="1200" cap="none" spc="0" normalizeH="0" baseline="0" noProof="0" dirty="0">
                <a:ln>
                  <a:noFill/>
                </a:ln>
                <a:solidFill>
                  <a:srgbClr val="000000"/>
                </a:solidFill>
                <a:effectLst/>
                <a:uLnTx/>
                <a:uFillTx/>
                <a:latin typeface="Arial" panose="020B0604020202020204"/>
                <a:ea typeface="+mn-ea"/>
                <a:cs typeface="+mn-cs"/>
                <a:hlinkClick r:id="rId4"/>
              </a:rPr>
              <a:t>Audit Logging Service</a:t>
            </a:r>
            <a:r>
              <a:rPr kumimoji="0" lang="en-SG" sz="1600" b="0" i="0" u="none" strike="noStrike" kern="1200" cap="none" spc="0" normalizeH="0" baseline="0" noProof="0" dirty="0">
                <a:ln>
                  <a:noFill/>
                </a:ln>
                <a:solidFill>
                  <a:srgbClr val="000000"/>
                </a:solidFill>
                <a:effectLst/>
                <a:uLnTx/>
                <a:uFillTx/>
                <a:latin typeface="Arial" panose="020B0604020202020204"/>
                <a:ea typeface="+mn-ea"/>
                <a:cs typeface="+mn-cs"/>
              </a:rPr>
              <a:t> are designed to collect and forward audit records explicitly generated by OpenShift/Kubernetes and IBM Cloud Pak for Data services respectfully. Both Audit Logging solutions can be configured by customers to forward those audit records onto external customer SIEM (Security Information and Event Management) solutions which persists, secures and enables auditing compliance queries.</a:t>
            </a:r>
          </a:p>
        </p:txBody>
      </p:sp>
      <p:sp>
        <p:nvSpPr>
          <p:cNvPr id="6" name="TextBox 5">
            <a:extLst>
              <a:ext uri="{FF2B5EF4-FFF2-40B4-BE49-F238E27FC236}">
                <a16:creationId xmlns:a16="http://schemas.microsoft.com/office/drawing/2014/main" id="{C1C2CAD6-A431-5FDC-0ECB-1C09D8E99F66}"/>
              </a:ext>
            </a:extLst>
          </p:cNvPr>
          <p:cNvSpPr txBox="1"/>
          <p:nvPr/>
        </p:nvSpPr>
        <p:spPr>
          <a:xfrm>
            <a:off x="363255" y="2613392"/>
            <a:ext cx="4090416"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dirty="0">
                <a:ln>
                  <a:noFill/>
                </a:ln>
                <a:solidFill>
                  <a:srgbClr val="000000"/>
                </a:solidFill>
                <a:effectLst/>
                <a:uLnTx/>
                <a:uFillTx/>
                <a:latin typeface="Arial" panose="020B0604020202020204"/>
                <a:ea typeface="+mn-ea"/>
                <a:cs typeface="+mn-cs"/>
              </a:rPr>
              <a:t>How can I access audit logs?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2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You can configure Cloud Pak for Data to forward audit events to: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hlinkClick r:id="rId5" tooltip="You can export your Cloud Pak for Data audit records to Splunk."/>
              </a:rPr>
              <a:t>Splunk</a:t>
            </a:r>
            <a:endPar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hlinkClick r:id="rId6" tooltip="You can export your Cloud Pak for Data audit records to QRadar."/>
              </a:rPr>
              <a:t>QRadar®</a:t>
            </a:r>
            <a:endPar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hlinkClick r:id="rId7" tooltip="You can export your Cloud Pak for Data audit records to LogDNA."/>
              </a:rPr>
              <a:t>LogDNA</a:t>
            </a:r>
            <a:endPar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hlinkClick r:id="rId8" tooltip="You can optionally publish the audit logs to the zen-audit pod stdout logs on the cluster where Cloud Pak for Data is installed."/>
              </a:rPr>
              <a:t>zen-audit pod stdout logs</a:t>
            </a:r>
            <a:endPar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E8DC5A70-AAFC-873E-95E3-7A11D6DC5762}"/>
              </a:ext>
            </a:extLst>
          </p:cNvPr>
          <p:cNvSpPr txBox="1"/>
          <p:nvPr/>
        </p:nvSpPr>
        <p:spPr>
          <a:xfrm>
            <a:off x="5474208" y="2613392"/>
            <a:ext cx="6205728" cy="427809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dirty="0">
                <a:ln>
                  <a:noFill/>
                </a:ln>
                <a:solidFill>
                  <a:srgbClr val="000000"/>
                </a:solidFill>
                <a:effectLst/>
                <a:uLnTx/>
                <a:uFillTx/>
                <a:latin typeface="Arial" panose="020B0604020202020204"/>
                <a:ea typeface="+mn-ea"/>
                <a:cs typeface="+mn-cs"/>
              </a:rPr>
              <a:t>What events are audited?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1" i="0" u="none" strike="noStrike" kern="1200" cap="none" spc="0" normalizeH="0" baseline="0" noProof="0" dirty="0">
                <a:ln>
                  <a:noFill/>
                </a:ln>
                <a:solidFill>
                  <a:srgbClr val="000000"/>
                </a:solidFill>
                <a:effectLst/>
                <a:uLnTx/>
                <a:uFillTx/>
                <a:latin typeface="Arial" panose="020B0604020202020204"/>
                <a:ea typeface="+mn-ea"/>
                <a:cs typeface="+mn-cs"/>
                <a:hlinkClick r:id="rId9"/>
              </a:rPr>
              <a:t>Cloud Pak for Data platform audit events</a:t>
            </a:r>
            <a:b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The following list describes events in the Cloud Pak for Data platform that are audited.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1" i="0" u="none" strike="noStrike" kern="1200" cap="none" spc="0" normalizeH="0" baseline="0" noProof="0" dirty="0">
                <a:ln>
                  <a:noFill/>
                </a:ln>
                <a:solidFill>
                  <a:srgbClr val="000000"/>
                </a:solidFill>
                <a:effectLst/>
                <a:uLnTx/>
                <a:uFillTx/>
                <a:latin typeface="Arial" panose="020B0604020202020204"/>
                <a:ea typeface="+mn-ea"/>
                <a:cs typeface="+mn-cs"/>
                <a:hlinkClick r:id="rId10"/>
              </a:rPr>
              <a:t>AI Factsheets</a:t>
            </a:r>
            <a:b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The list of events in the AI Factsheets service that are audited.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1" i="0" u="none" strike="noStrike" kern="1200" cap="none" spc="0" normalizeH="0" baseline="0" noProof="0" dirty="0">
                <a:ln>
                  <a:noFill/>
                </a:ln>
                <a:solidFill>
                  <a:srgbClr val="000000"/>
                </a:solidFill>
                <a:effectLst/>
                <a:uLnTx/>
                <a:uFillTx/>
                <a:latin typeface="Arial" panose="020B0604020202020204"/>
                <a:ea typeface="+mn-ea"/>
                <a:cs typeface="+mn-cs"/>
                <a:hlinkClick r:id="rId11"/>
              </a:rPr>
              <a:t>Db2 Big SQL</a:t>
            </a:r>
            <a:b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The list of events in the Db2® Big SQL service that are audited.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1" i="0" u="none" strike="noStrike" kern="1200" cap="none" spc="0" normalizeH="0" baseline="0" noProof="0" dirty="0">
                <a:ln>
                  <a:noFill/>
                </a:ln>
                <a:solidFill>
                  <a:srgbClr val="000000"/>
                </a:solidFill>
                <a:effectLst/>
                <a:uLnTx/>
                <a:uFillTx/>
                <a:latin typeface="Arial" panose="020B0604020202020204"/>
                <a:ea typeface="+mn-ea"/>
                <a:cs typeface="+mn-cs"/>
                <a:hlinkClick r:id="rId12"/>
              </a:rPr>
              <a:t>Db2 Management Console</a:t>
            </a:r>
            <a:b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The list of events in the Db2 Data Management Console service that are audited.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1" i="0" u="none" strike="noStrike" kern="1200" cap="none" spc="0" normalizeH="0" baseline="0" noProof="0" dirty="0">
                <a:ln>
                  <a:noFill/>
                </a:ln>
                <a:solidFill>
                  <a:srgbClr val="000000"/>
                </a:solidFill>
                <a:effectLst/>
                <a:uLnTx/>
                <a:uFillTx/>
                <a:latin typeface="Arial" panose="020B0604020202020204"/>
                <a:ea typeface="+mn-ea"/>
                <a:cs typeface="+mn-cs"/>
                <a:hlinkClick r:id="rId13"/>
              </a:rPr>
              <a:t>Decision Optimization</a:t>
            </a:r>
            <a:b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The list of events in the Decision Optimization service that are audited.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1" i="0" u="none" strike="noStrike" kern="1200" cap="none" spc="0" normalizeH="0" baseline="0" noProof="0" dirty="0">
                <a:ln>
                  <a:noFill/>
                </a:ln>
                <a:solidFill>
                  <a:srgbClr val="000000"/>
                </a:solidFill>
                <a:effectLst/>
                <a:uLnTx/>
                <a:uFillTx/>
                <a:latin typeface="Arial" panose="020B0604020202020204"/>
                <a:ea typeface="+mn-ea"/>
                <a:cs typeface="+mn-cs"/>
                <a:hlinkClick r:id="rId14"/>
              </a:rPr>
              <a:t>IBM Match 360 with Watson</a:t>
            </a:r>
            <a:b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The list of events in the IBM® Match 360 with Watson™ service that are audited.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1" i="0" u="none" strike="noStrike" kern="1200" cap="none" spc="0" normalizeH="0" baseline="0" noProof="0" dirty="0">
                <a:ln>
                  <a:noFill/>
                </a:ln>
                <a:solidFill>
                  <a:srgbClr val="000000"/>
                </a:solidFill>
                <a:effectLst/>
                <a:uLnTx/>
                <a:uFillTx/>
                <a:latin typeface="Arial" panose="020B0604020202020204"/>
                <a:ea typeface="+mn-ea"/>
                <a:cs typeface="+mn-cs"/>
                <a:hlinkClick r:id="rId15"/>
              </a:rPr>
              <a:t>Informix</a:t>
            </a:r>
            <a:b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The list of events in the Informix® service that are audited.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1" i="0" u="none" strike="noStrike" kern="1200" cap="none" spc="0" normalizeH="0" baseline="0" noProof="0" dirty="0">
                <a:ln>
                  <a:noFill/>
                </a:ln>
                <a:solidFill>
                  <a:srgbClr val="000000"/>
                </a:solidFill>
                <a:effectLst/>
                <a:uLnTx/>
                <a:uFillTx/>
                <a:latin typeface="Arial" panose="020B0604020202020204"/>
                <a:ea typeface="+mn-ea"/>
                <a:cs typeface="+mn-cs"/>
                <a:hlinkClick r:id="rId16"/>
              </a:rPr>
              <a:t>Watson Knowledge Catalog</a:t>
            </a:r>
            <a:b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The list of events in the Watson Knowledge </a:t>
            </a:r>
            <a:r>
              <a:rPr kumimoji="0" lang="en-SG" sz="1200" b="0" i="0" u="none" strike="noStrike" kern="1200" cap="none" spc="0" normalizeH="0" baseline="0" noProof="0" dirty="0" err="1">
                <a:ln>
                  <a:noFill/>
                </a:ln>
                <a:solidFill>
                  <a:srgbClr val="000000"/>
                </a:solidFill>
                <a:effectLst/>
                <a:uLnTx/>
                <a:uFillTx/>
                <a:latin typeface="Arial" panose="020B0604020202020204"/>
                <a:ea typeface="+mn-ea"/>
                <a:cs typeface="+mn-cs"/>
              </a:rPr>
              <a:t>Catalog</a:t>
            </a: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 service that are audited.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1" i="0" u="none" strike="noStrike" kern="1200" cap="none" spc="0" normalizeH="0" baseline="0" noProof="0" dirty="0">
                <a:ln>
                  <a:noFill/>
                </a:ln>
                <a:solidFill>
                  <a:srgbClr val="000000"/>
                </a:solidFill>
                <a:effectLst/>
                <a:uLnTx/>
                <a:uFillTx/>
                <a:latin typeface="Arial" panose="020B0604020202020204"/>
                <a:ea typeface="+mn-ea"/>
                <a:cs typeface="+mn-cs"/>
                <a:hlinkClick r:id="rId17"/>
              </a:rPr>
              <a:t>Watson Query</a:t>
            </a:r>
            <a:b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The list of events in the Watson Query service that are audited.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1" i="0" u="none" strike="noStrike" kern="1200" cap="none" spc="0" normalizeH="0" baseline="0" noProof="0" dirty="0">
                <a:ln>
                  <a:noFill/>
                </a:ln>
                <a:solidFill>
                  <a:srgbClr val="000000"/>
                </a:solidFill>
                <a:effectLst/>
                <a:uLnTx/>
                <a:uFillTx/>
                <a:latin typeface="Arial" panose="020B0604020202020204"/>
                <a:ea typeface="+mn-ea"/>
                <a:cs typeface="+mn-cs"/>
                <a:hlinkClick r:id="rId18"/>
              </a:rPr>
              <a:t>Watson Speech services</a:t>
            </a:r>
            <a:b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The list of events in the Watson Speech services that are audited.</a:t>
            </a:r>
          </a:p>
        </p:txBody>
      </p:sp>
    </p:spTree>
    <p:extLst>
      <p:ext uri="{BB962C8B-B14F-4D97-AF65-F5344CB8AC3E}">
        <p14:creationId xmlns:p14="http://schemas.microsoft.com/office/powerpoint/2010/main" val="31090017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D3DB76-66E1-8C9F-88FB-80F42A005B44}"/>
              </a:ext>
            </a:extLst>
          </p:cNvPr>
          <p:cNvSpPr>
            <a:spLocks noGrp="1"/>
          </p:cNvSpPr>
          <p:nvPr>
            <p:ph idx="1"/>
          </p:nvPr>
        </p:nvSpPr>
        <p:spPr>
          <a:xfrm>
            <a:off x="291879" y="1909872"/>
            <a:ext cx="6413721" cy="4574540"/>
          </a:xfrm>
        </p:spPr>
        <p:txBody>
          <a:bodyPr/>
          <a:lstStyle/>
          <a:p>
            <a:pPr marL="285750" indent="-285750">
              <a:buFont typeface="Arial" panose="020B0604020202020204" pitchFamily="34" charset="0"/>
              <a:buChar char="•"/>
            </a:pPr>
            <a:r>
              <a:rPr lang="en-SG" sz="1800" b="1" dirty="0">
                <a:solidFill>
                  <a:schemeClr val="tx1"/>
                </a:solidFill>
                <a:latin typeface="+mn-lt"/>
                <a:ea typeface="+mn-ea"/>
                <a:cs typeface="+mn-cs"/>
              </a:rPr>
              <a:t>Login, Logout, Session, Authentication</a:t>
            </a:r>
            <a:br>
              <a:rPr lang="en-SG" sz="1800" dirty="0">
                <a:solidFill>
                  <a:schemeClr val="tx1"/>
                </a:solidFill>
                <a:latin typeface="+mn-lt"/>
                <a:ea typeface="+mn-ea"/>
                <a:cs typeface="+mn-cs"/>
              </a:rPr>
            </a:br>
            <a:r>
              <a:rPr lang="en-SG" sz="1200" dirty="0">
                <a:solidFill>
                  <a:schemeClr val="tx1"/>
                </a:solidFill>
                <a:latin typeface="+mn-lt"/>
                <a:ea typeface="+mn-ea"/>
                <a:cs typeface="+mn-cs"/>
              </a:rPr>
              <a:t>   - </a:t>
            </a:r>
            <a:r>
              <a:rPr lang="en-SG" sz="1600" dirty="0"/>
              <a:t>Success or failure when a user logs in</a:t>
            </a:r>
            <a:br>
              <a:rPr lang="en-SG" sz="1600" dirty="0"/>
            </a:br>
            <a:r>
              <a:rPr lang="en-SG" sz="1600" dirty="0"/>
              <a:t>  - Record when users log out</a:t>
            </a:r>
            <a:br>
              <a:rPr lang="en-SG" sz="1600" dirty="0"/>
            </a:br>
            <a:r>
              <a:rPr lang="en-SG" sz="1600" dirty="0"/>
              <a:t>  - Success or failure of token authentication</a:t>
            </a:r>
            <a:br>
              <a:rPr lang="en-SG" sz="1600" dirty="0"/>
            </a:br>
            <a:r>
              <a:rPr lang="en-SG" sz="1600" dirty="0"/>
              <a:t>  - Failure when invoking any privileged action</a:t>
            </a:r>
          </a:p>
          <a:p>
            <a:pPr marL="285750" indent="-285750">
              <a:buFont typeface="Arial" panose="020B0604020202020204" pitchFamily="34" charset="0"/>
              <a:buChar char="•"/>
            </a:pPr>
            <a:r>
              <a:rPr lang="en-SG" sz="1800" b="1" dirty="0">
                <a:solidFill>
                  <a:schemeClr val="tx1"/>
                </a:solidFill>
                <a:latin typeface="+mn-lt"/>
                <a:ea typeface="+mn-ea"/>
                <a:cs typeface="+mn-cs"/>
              </a:rPr>
              <a:t>User Management</a:t>
            </a:r>
            <a:br>
              <a:rPr lang="en-SG" sz="1800" dirty="0">
                <a:solidFill>
                  <a:schemeClr val="tx1"/>
                </a:solidFill>
                <a:latin typeface="+mn-lt"/>
                <a:ea typeface="+mn-ea"/>
                <a:cs typeface="+mn-cs"/>
              </a:rPr>
            </a:br>
            <a:r>
              <a:rPr lang="en-SG" sz="1800" dirty="0">
                <a:solidFill>
                  <a:schemeClr val="tx1"/>
                </a:solidFill>
                <a:latin typeface="+mn-lt"/>
                <a:ea typeface="+mn-ea"/>
                <a:cs typeface="+mn-cs"/>
              </a:rPr>
              <a:t> - </a:t>
            </a:r>
            <a:r>
              <a:rPr lang="en-SG" sz="1600" dirty="0"/>
              <a:t>Authorize a user for access to the platform</a:t>
            </a:r>
            <a:br>
              <a:rPr lang="en-SG" sz="1600" dirty="0"/>
            </a:br>
            <a:r>
              <a:rPr lang="en-SG" sz="1600" dirty="0"/>
              <a:t> - Remove access to the platform for user</a:t>
            </a:r>
            <a:br>
              <a:rPr lang="en-SG" sz="1600" dirty="0"/>
            </a:br>
            <a:r>
              <a:rPr lang="en-SG" sz="1600" dirty="0"/>
              <a:t> - Make changes in a user's profile, including name, email address</a:t>
            </a:r>
            <a:br>
              <a:rPr lang="en-SG" sz="1600" dirty="0"/>
            </a:br>
            <a:r>
              <a:rPr lang="en-SG" sz="1600" dirty="0"/>
              <a:t> - Grant a specific privilege to a user on the platform</a:t>
            </a:r>
            <a:br>
              <a:rPr lang="en-SG" sz="1600" dirty="0"/>
            </a:br>
            <a:r>
              <a:rPr lang="en-SG" sz="1600" dirty="0"/>
              <a:t> - Revoke a platform privilege from a user</a:t>
            </a:r>
          </a:p>
          <a:p>
            <a:pPr marL="285750" indent="-285750">
              <a:buFont typeface="Arial" panose="020B0604020202020204" pitchFamily="34" charset="0"/>
              <a:buChar char="•"/>
            </a:pPr>
            <a:r>
              <a:rPr lang="en-SG" sz="1800" b="1" dirty="0">
                <a:solidFill>
                  <a:schemeClr val="tx1"/>
                </a:solidFill>
                <a:latin typeface="+mn-lt"/>
                <a:ea typeface="+mn-ea"/>
                <a:cs typeface="+mn-cs"/>
              </a:rPr>
              <a:t>Service Level</a:t>
            </a:r>
          </a:p>
          <a:p>
            <a:pPr marL="304800" indent="50800">
              <a:buFontTx/>
              <a:buChar char="-"/>
            </a:pPr>
            <a:r>
              <a:rPr lang="en-SG" sz="1600" dirty="0"/>
              <a:t> A service is installed and enabled.</a:t>
            </a:r>
            <a:br>
              <a:rPr lang="en-SG" sz="1600" dirty="0"/>
            </a:br>
            <a:r>
              <a:rPr lang="en-SG" sz="1600" dirty="0"/>
              <a:t>- A service is uninstalled.</a:t>
            </a:r>
            <a:br>
              <a:rPr lang="en-SG" sz="1600" dirty="0"/>
            </a:br>
            <a:r>
              <a:rPr lang="en-SG" sz="1600" dirty="0"/>
              <a:t>- A service is updated.</a:t>
            </a:r>
          </a:p>
          <a:p>
            <a:pPr marL="285750" indent="-285750">
              <a:buFont typeface="Arial" panose="020B0604020202020204" pitchFamily="34" charset="0"/>
              <a:buChar char="•"/>
            </a:pPr>
            <a:endParaRPr lang="en-SG" sz="1600" dirty="0"/>
          </a:p>
          <a:p>
            <a:endParaRPr lang="en-US" sz="1800" dirty="0">
              <a:solidFill>
                <a:schemeClr val="tx1"/>
              </a:solidFill>
              <a:latin typeface="+mn-lt"/>
              <a:ea typeface="+mn-ea"/>
              <a:cs typeface="+mn-cs"/>
            </a:endParaRPr>
          </a:p>
        </p:txBody>
      </p:sp>
      <p:sp>
        <p:nvSpPr>
          <p:cNvPr id="3" name="Title 2">
            <a:extLst>
              <a:ext uri="{FF2B5EF4-FFF2-40B4-BE49-F238E27FC236}">
                <a16:creationId xmlns:a16="http://schemas.microsoft.com/office/drawing/2014/main" id="{AA974976-2B1B-8F41-BA32-B7D4A15D7F67}"/>
              </a:ext>
            </a:extLst>
          </p:cNvPr>
          <p:cNvSpPr>
            <a:spLocks noGrp="1"/>
          </p:cNvSpPr>
          <p:nvPr>
            <p:ph type="title"/>
          </p:nvPr>
        </p:nvSpPr>
        <p:spPr/>
        <p:txBody>
          <a:bodyPr/>
          <a:lstStyle/>
          <a:p>
            <a:r>
              <a:rPr lang="en-US" b="1" dirty="0"/>
              <a:t>B1.6.7, B1.6.8: Logging, Monitoring &amp; Alerting (</a:t>
            </a:r>
            <a:r>
              <a:rPr lang="en-US" b="1" dirty="0" err="1"/>
              <a:t>cont</a:t>
            </a:r>
            <a:r>
              <a:rPr lang="en-US" b="1" dirty="0"/>
              <a:t>) – User Actions</a:t>
            </a:r>
          </a:p>
        </p:txBody>
      </p:sp>
      <p:sp>
        <p:nvSpPr>
          <p:cNvPr id="4" name="TextBox 3">
            <a:extLst>
              <a:ext uri="{FF2B5EF4-FFF2-40B4-BE49-F238E27FC236}">
                <a16:creationId xmlns:a16="http://schemas.microsoft.com/office/drawing/2014/main" id="{E15AEDBC-A6F4-D122-8637-088883431108}"/>
              </a:ext>
            </a:extLst>
          </p:cNvPr>
          <p:cNvSpPr txBox="1"/>
          <p:nvPr/>
        </p:nvSpPr>
        <p:spPr>
          <a:xfrm>
            <a:off x="291879" y="1454726"/>
            <a:ext cx="11236036" cy="369332"/>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Audit logging of user actions </a:t>
            </a:r>
          </a:p>
        </p:txBody>
      </p:sp>
      <p:sp>
        <p:nvSpPr>
          <p:cNvPr id="5" name="TextBox 4">
            <a:extLst>
              <a:ext uri="{FF2B5EF4-FFF2-40B4-BE49-F238E27FC236}">
                <a16:creationId xmlns:a16="http://schemas.microsoft.com/office/drawing/2014/main" id="{3F54D3CC-4432-3A01-E473-DA4122E4E81C}"/>
              </a:ext>
            </a:extLst>
          </p:cNvPr>
          <p:cNvSpPr txBox="1"/>
          <p:nvPr/>
        </p:nvSpPr>
        <p:spPr>
          <a:xfrm>
            <a:off x="625943" y="5838081"/>
            <a:ext cx="1090197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dirty="0">
                <a:ln>
                  <a:noFill/>
                </a:ln>
                <a:solidFill>
                  <a:schemeClr val="accent4"/>
                </a:solidFill>
                <a:effectLst/>
                <a:uLnTx/>
                <a:uFillTx/>
                <a:latin typeface="Arial" panose="020B0604020202020204"/>
                <a:ea typeface="+mn-ea"/>
                <a:cs typeface="+mn-cs"/>
              </a:rPr>
              <a:t>Audit records can be </a:t>
            </a:r>
            <a:r>
              <a:rPr kumimoji="0" lang="en-SG" sz="1600" b="1" i="0" u="none" strike="noStrike" kern="1200" cap="none" spc="0" normalizeH="0" baseline="0" noProof="0" dirty="0">
                <a:ln>
                  <a:noFill/>
                </a:ln>
                <a:solidFill>
                  <a:schemeClr val="accent4"/>
                </a:solidFill>
                <a:effectLst/>
                <a:uLnTx/>
                <a:uFillTx/>
                <a:latin typeface="Arial" panose="020B0604020202020204"/>
                <a:ea typeface="+mn-ea"/>
                <a:cs typeface="+mn-cs"/>
                <a:hlinkClick r:id="rId3">
                  <a:extLst>
                    <a:ext uri="{A12FA001-AC4F-418D-AE19-62706E023703}">
                      <ahyp:hlinkClr xmlns:ahyp="http://schemas.microsoft.com/office/drawing/2018/hyperlinkcolor" val="tx"/>
                    </a:ext>
                  </a:extLst>
                </a:hlinkClick>
              </a:rPr>
              <a:t>forwarded</a:t>
            </a:r>
            <a:r>
              <a:rPr kumimoji="0" lang="en-SG" sz="1600" b="1" i="0" u="none" strike="noStrike" kern="1200" cap="none" spc="0" normalizeH="0" baseline="0" noProof="0" dirty="0">
                <a:ln>
                  <a:noFill/>
                </a:ln>
                <a:solidFill>
                  <a:schemeClr val="accent4"/>
                </a:solidFill>
                <a:effectLst/>
                <a:uLnTx/>
                <a:uFillTx/>
                <a:latin typeface="Arial" panose="020B0604020202020204"/>
                <a:ea typeface="+mn-ea"/>
                <a:cs typeface="+mn-cs"/>
              </a:rPr>
              <a:t> to a security information and event management (SIEM) solution, </a:t>
            </a:r>
            <a:br>
              <a:rPr kumimoji="0" lang="en-SG" sz="1600" b="1" i="0" u="none" strike="noStrike" kern="1200" cap="none" spc="0" normalizeH="0" baseline="0" noProof="0" dirty="0">
                <a:ln>
                  <a:noFill/>
                </a:ln>
                <a:solidFill>
                  <a:schemeClr val="accent4"/>
                </a:solidFill>
                <a:effectLst/>
                <a:uLnTx/>
                <a:uFillTx/>
                <a:latin typeface="Arial" panose="020B0604020202020204"/>
                <a:ea typeface="+mn-ea"/>
                <a:cs typeface="+mn-cs"/>
              </a:rPr>
            </a:br>
            <a:r>
              <a:rPr kumimoji="0" lang="en-SG" sz="1600" b="1" i="0" u="none" strike="noStrike" kern="1200" cap="none" spc="0" normalizeH="0" baseline="0" noProof="0" dirty="0">
                <a:ln>
                  <a:noFill/>
                </a:ln>
                <a:solidFill>
                  <a:schemeClr val="accent4"/>
                </a:solidFill>
                <a:effectLst/>
                <a:uLnTx/>
                <a:uFillTx/>
                <a:latin typeface="Arial" panose="020B0604020202020204"/>
                <a:ea typeface="+mn-ea"/>
                <a:cs typeface="+mn-cs"/>
              </a:rPr>
              <a:t>such as Splunk, </a:t>
            </a:r>
            <a:r>
              <a:rPr kumimoji="0" lang="en-SG" sz="1600" b="1" i="0" u="none" strike="noStrike" kern="1200" cap="none" spc="0" normalizeH="0" baseline="0" noProof="0" dirty="0" err="1">
                <a:ln>
                  <a:noFill/>
                </a:ln>
                <a:solidFill>
                  <a:schemeClr val="accent4"/>
                </a:solidFill>
                <a:effectLst/>
                <a:uLnTx/>
                <a:uFillTx/>
                <a:latin typeface="Arial" panose="020B0604020202020204"/>
                <a:ea typeface="+mn-ea"/>
                <a:cs typeface="+mn-cs"/>
              </a:rPr>
              <a:t>LogDNA</a:t>
            </a:r>
            <a:r>
              <a:rPr kumimoji="0" lang="en-SG" sz="1600" b="1" i="0" u="none" strike="noStrike" kern="1200" cap="none" spc="0" normalizeH="0" baseline="0" noProof="0" dirty="0">
                <a:ln>
                  <a:noFill/>
                </a:ln>
                <a:solidFill>
                  <a:schemeClr val="accent4"/>
                </a:solidFill>
                <a:effectLst/>
                <a:uLnTx/>
                <a:uFillTx/>
                <a:latin typeface="Arial" panose="020B0604020202020204"/>
                <a:ea typeface="+mn-ea"/>
                <a:cs typeface="+mn-cs"/>
              </a:rPr>
              <a:t>, or </a:t>
            </a:r>
            <a:r>
              <a:rPr kumimoji="0" lang="en-SG" sz="1600" b="1" i="0" u="none" strike="noStrike" kern="1200" cap="none" spc="0" normalizeH="0" baseline="0" noProof="0" dirty="0" err="1">
                <a:ln>
                  <a:noFill/>
                </a:ln>
                <a:solidFill>
                  <a:schemeClr val="accent4"/>
                </a:solidFill>
                <a:effectLst/>
                <a:uLnTx/>
                <a:uFillTx/>
                <a:latin typeface="Arial" panose="020B0604020202020204"/>
                <a:ea typeface="+mn-ea"/>
                <a:cs typeface="+mn-cs"/>
              </a:rPr>
              <a:t>QRadar</a:t>
            </a:r>
            <a:r>
              <a:rPr kumimoji="0" lang="en-SG" sz="1600" b="1" i="0" u="none" strike="noStrike" kern="1200" cap="none" spc="0" normalizeH="0" baseline="0" noProof="0" dirty="0">
                <a:ln>
                  <a:noFill/>
                </a:ln>
                <a:solidFill>
                  <a:schemeClr val="accent4"/>
                </a:solidFill>
                <a:effectLst/>
                <a:uLnTx/>
                <a:uFillTx/>
                <a:latin typeface="Arial" panose="020B0604020202020204"/>
                <a:ea typeface="+mn-ea"/>
                <a:cs typeface="+mn-cs"/>
              </a:rPr>
              <a:t>.</a:t>
            </a:r>
            <a:endParaRPr kumimoji="0" lang="en-US" sz="1600" b="1" i="0" u="none" strike="noStrike" kern="1200" cap="none" spc="0" normalizeH="0" baseline="0" noProof="0" dirty="0">
              <a:ln>
                <a:noFill/>
              </a:ln>
              <a:solidFill>
                <a:schemeClr val="accent4"/>
              </a:solidFill>
              <a:effectLst/>
              <a:uLnTx/>
              <a:uFillTx/>
              <a:latin typeface="Arial" panose="020B0604020202020204"/>
              <a:ea typeface="+mn-ea"/>
              <a:cs typeface="+mn-cs"/>
            </a:endParaRPr>
          </a:p>
        </p:txBody>
      </p:sp>
      <p:sp>
        <p:nvSpPr>
          <p:cNvPr id="6" name="Content Placeholder 1">
            <a:extLst>
              <a:ext uri="{FF2B5EF4-FFF2-40B4-BE49-F238E27FC236}">
                <a16:creationId xmlns:a16="http://schemas.microsoft.com/office/drawing/2014/main" id="{33113C61-517A-B0F8-9F1D-4A486EBD295E}"/>
              </a:ext>
            </a:extLst>
          </p:cNvPr>
          <p:cNvSpPr txBox="1">
            <a:spLocks/>
          </p:cNvSpPr>
          <p:nvPr/>
        </p:nvSpPr>
        <p:spPr>
          <a:xfrm>
            <a:off x="6616479" y="1922600"/>
            <a:ext cx="6413721" cy="4574540"/>
          </a:xfrm>
          <a:prstGeom prst="rect">
            <a:avLst/>
          </a:prstGeom>
        </p:spPr>
        <p:txBody>
          <a:bodyPr vert="horz" lIns="51323" tIns="25667" rIns="51323" bIns="25667"/>
          <a:lstStyle>
            <a:lvl1pPr marL="0" indent="0" algn="l" defTabSz="914400" rtl="0" eaLnBrk="1" latinLnBrk="0" hangingPunct="1">
              <a:lnSpc>
                <a:spcPct val="90000"/>
              </a:lnSpc>
              <a:spcBef>
                <a:spcPts val="10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2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4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6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8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SG" sz="1800" b="1" dirty="0">
                <a:solidFill>
                  <a:schemeClr val="tx1"/>
                </a:solidFill>
                <a:latin typeface="+mn-lt"/>
                <a:ea typeface="+mn-ea"/>
                <a:cs typeface="+mn-cs"/>
              </a:rPr>
              <a:t>Service Instances</a:t>
            </a:r>
            <a:br>
              <a:rPr lang="en-SG" sz="1800" dirty="0">
                <a:solidFill>
                  <a:schemeClr val="tx1"/>
                </a:solidFill>
                <a:latin typeface="+mn-lt"/>
                <a:ea typeface="+mn-ea"/>
                <a:cs typeface="+mn-cs"/>
              </a:rPr>
            </a:br>
            <a:r>
              <a:rPr lang="en-SG" sz="1200" dirty="0">
                <a:solidFill>
                  <a:schemeClr val="tx1"/>
                </a:solidFill>
                <a:latin typeface="+mn-lt"/>
                <a:ea typeface="+mn-ea"/>
                <a:cs typeface="+mn-cs"/>
              </a:rPr>
              <a:t>   - </a:t>
            </a:r>
            <a:r>
              <a:rPr lang="en-SG" sz="1600" dirty="0"/>
              <a:t>Service instance provisioned/de-provisioned/</a:t>
            </a:r>
            <a:br>
              <a:rPr lang="en-SG" sz="1600" dirty="0"/>
            </a:br>
            <a:r>
              <a:rPr lang="en-SG" sz="1600" dirty="0"/>
              <a:t>     changed</a:t>
            </a:r>
            <a:br>
              <a:rPr lang="en-SG" sz="1600" dirty="0"/>
            </a:br>
            <a:r>
              <a:rPr lang="en-SG" sz="1600" dirty="0"/>
              <a:t>   - Retrieve list of instances, query for details, list users</a:t>
            </a:r>
            <a:br>
              <a:rPr lang="en-SG" sz="1600" dirty="0"/>
            </a:br>
            <a:r>
              <a:rPr lang="en-SG" sz="1600" dirty="0"/>
              <a:t>   - Grant/revoke user access to a service instance</a:t>
            </a:r>
            <a:br>
              <a:rPr lang="en-SG" sz="1600" dirty="0"/>
            </a:br>
            <a:r>
              <a:rPr lang="en-SG" sz="1600" dirty="0"/>
              <a:t>   - Change user’s access role to a service instance</a:t>
            </a:r>
          </a:p>
          <a:p>
            <a:pPr marL="285750" indent="-285750">
              <a:buFont typeface="Arial" panose="020B0604020202020204" pitchFamily="34" charset="0"/>
              <a:buChar char="•"/>
            </a:pPr>
            <a:r>
              <a:rPr lang="en-SG" sz="1800" b="1" dirty="0">
                <a:solidFill>
                  <a:schemeClr val="tx1"/>
                </a:solidFill>
                <a:latin typeface="+mn-lt"/>
                <a:ea typeface="+mn-ea"/>
                <a:cs typeface="+mn-cs"/>
              </a:rPr>
              <a:t>Connections </a:t>
            </a:r>
            <a:br>
              <a:rPr lang="en-SG" sz="1600" b="1" dirty="0">
                <a:solidFill>
                  <a:schemeClr val="tx1"/>
                </a:solidFill>
                <a:latin typeface="+mn-lt"/>
                <a:ea typeface="+mn-ea"/>
                <a:cs typeface="+mn-cs"/>
              </a:rPr>
            </a:br>
            <a:r>
              <a:rPr lang="en-SG" sz="1600" b="1" dirty="0">
                <a:solidFill>
                  <a:schemeClr val="tx1"/>
                </a:solidFill>
                <a:latin typeface="+mn-lt"/>
                <a:ea typeface="+mn-ea"/>
                <a:cs typeface="+mn-cs"/>
              </a:rPr>
              <a:t> -  </a:t>
            </a:r>
            <a:r>
              <a:rPr lang="en-SG" sz="1600" dirty="0"/>
              <a:t>Add/update/delete connections</a:t>
            </a:r>
            <a:br>
              <a:rPr lang="en-SG" sz="1600" dirty="0"/>
            </a:br>
            <a:r>
              <a:rPr lang="en-SG" sz="1600" dirty="0"/>
              <a:t> -  Retrieve all connections/connection details by id</a:t>
            </a:r>
          </a:p>
          <a:p>
            <a:pPr marL="285750" indent="-285750">
              <a:buFont typeface="Arial" panose="020B0604020202020204" pitchFamily="34" charset="0"/>
              <a:buChar char="•"/>
            </a:pPr>
            <a:r>
              <a:rPr lang="en-SG" sz="1800" b="1" dirty="0">
                <a:solidFill>
                  <a:schemeClr val="tx1"/>
                </a:solidFill>
                <a:latin typeface="+mn-lt"/>
                <a:ea typeface="+mn-ea"/>
                <a:cs typeface="+mn-cs"/>
              </a:rPr>
              <a:t>Deployments</a:t>
            </a:r>
            <a:br>
              <a:rPr lang="en-SG" sz="1600" b="1" dirty="0">
                <a:solidFill>
                  <a:schemeClr val="tx1"/>
                </a:solidFill>
                <a:latin typeface="+mn-lt"/>
                <a:ea typeface="+mn-ea"/>
                <a:cs typeface="+mn-cs"/>
              </a:rPr>
            </a:br>
            <a:r>
              <a:rPr lang="en-SG" sz="1600" b="1" dirty="0">
                <a:solidFill>
                  <a:schemeClr val="tx1"/>
                </a:solidFill>
                <a:latin typeface="+mn-lt"/>
                <a:ea typeface="+mn-ea"/>
                <a:cs typeface="+mn-cs"/>
              </a:rPr>
              <a:t> - </a:t>
            </a:r>
            <a:r>
              <a:rPr lang="en-SG" sz="1600" dirty="0">
                <a:solidFill>
                  <a:schemeClr val="tx1"/>
                </a:solidFill>
                <a:latin typeface="+mn-lt"/>
                <a:ea typeface="+mn-ea"/>
                <a:cs typeface="+mn-cs"/>
              </a:rPr>
              <a:t>Read Deployments</a:t>
            </a:r>
            <a:br>
              <a:rPr lang="en-SG" sz="1600" dirty="0"/>
            </a:br>
            <a:r>
              <a:rPr lang="en-SG" sz="1600" dirty="0"/>
              <a:t> - Delete Deployments</a:t>
            </a:r>
          </a:p>
          <a:p>
            <a:pPr marL="285750" indent="-285750">
              <a:buFont typeface="Arial" panose="020B0604020202020204" pitchFamily="34" charset="0"/>
              <a:buChar char="•"/>
            </a:pPr>
            <a:endParaRPr lang="en-SG" sz="1600" dirty="0"/>
          </a:p>
        </p:txBody>
      </p:sp>
    </p:spTree>
    <p:extLst>
      <p:ext uri="{BB962C8B-B14F-4D97-AF65-F5344CB8AC3E}">
        <p14:creationId xmlns:p14="http://schemas.microsoft.com/office/powerpoint/2010/main" val="30058854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3947ED-25EB-E575-92A5-42194144E9D8}"/>
              </a:ext>
            </a:extLst>
          </p:cNvPr>
          <p:cNvSpPr>
            <a:spLocks noGrp="1"/>
          </p:cNvSpPr>
          <p:nvPr>
            <p:ph idx="1"/>
          </p:nvPr>
        </p:nvSpPr>
        <p:spPr>
          <a:xfrm>
            <a:off x="363255" y="1287276"/>
            <a:ext cx="11442921" cy="4574540"/>
          </a:xfrm>
        </p:spPr>
        <p:txBody>
          <a:bodyPr/>
          <a:lstStyle/>
          <a:p>
            <a:pPr marL="285750" indent="-285750">
              <a:lnSpc>
                <a:spcPct val="100000"/>
              </a:lnSpc>
              <a:spcBef>
                <a:spcPts val="0"/>
              </a:spcBef>
              <a:buFont typeface="Arial" panose="020B0604020202020204" pitchFamily="34" charset="0"/>
              <a:buChar char="•"/>
            </a:pPr>
            <a:r>
              <a:rPr lang="en-US" sz="1800" dirty="0">
                <a:solidFill>
                  <a:schemeClr val="tx1"/>
                </a:solidFill>
                <a:latin typeface="+mn-lt"/>
                <a:ea typeface="+mn-ea"/>
                <a:cs typeface="+mn-cs"/>
              </a:rPr>
              <a:t>Ability to monitor and review capacity utilization</a:t>
            </a:r>
          </a:p>
          <a:p>
            <a:pPr marL="285750" indent="-285750">
              <a:lnSpc>
                <a:spcPct val="100000"/>
              </a:lnSpc>
              <a:spcBef>
                <a:spcPts val="0"/>
              </a:spcBef>
              <a:buFont typeface="Arial" panose="020B0604020202020204" pitchFamily="34" charset="0"/>
              <a:buChar char="•"/>
            </a:pPr>
            <a:r>
              <a:rPr lang="en-US" sz="1800" dirty="0">
                <a:solidFill>
                  <a:schemeClr val="tx1"/>
                </a:solidFill>
                <a:latin typeface="+mn-lt"/>
                <a:ea typeface="+mn-ea"/>
                <a:cs typeface="+mn-cs"/>
              </a:rPr>
              <a:t>Ability to support system monitoring, reporting and generation of notification and alerts.</a:t>
            </a:r>
          </a:p>
        </p:txBody>
      </p:sp>
      <p:sp>
        <p:nvSpPr>
          <p:cNvPr id="3" name="Title 2">
            <a:extLst>
              <a:ext uri="{FF2B5EF4-FFF2-40B4-BE49-F238E27FC236}">
                <a16:creationId xmlns:a16="http://schemas.microsoft.com/office/drawing/2014/main" id="{507245F4-F8A4-7959-5274-7585FB37552F}"/>
              </a:ext>
            </a:extLst>
          </p:cNvPr>
          <p:cNvSpPr>
            <a:spLocks noGrp="1"/>
          </p:cNvSpPr>
          <p:nvPr>
            <p:ph type="title"/>
          </p:nvPr>
        </p:nvSpPr>
        <p:spPr/>
        <p:txBody>
          <a:bodyPr/>
          <a:lstStyle/>
          <a:p>
            <a:r>
              <a:rPr lang="en-US" b="1" dirty="0"/>
              <a:t>B1.6.6: Logging, Monitoring &amp; Alerting (</a:t>
            </a:r>
            <a:r>
              <a:rPr lang="en-US" b="1" dirty="0" err="1"/>
              <a:t>cont</a:t>
            </a:r>
            <a:r>
              <a:rPr lang="en-US" b="1" dirty="0"/>
              <a:t>) – Infrastructure </a:t>
            </a:r>
          </a:p>
        </p:txBody>
      </p:sp>
      <p:pic>
        <p:nvPicPr>
          <p:cNvPr id="6" name="Picture 5" descr="Graphical user interface, application&#10;&#10;Description automatically generated">
            <a:extLst>
              <a:ext uri="{FF2B5EF4-FFF2-40B4-BE49-F238E27FC236}">
                <a16:creationId xmlns:a16="http://schemas.microsoft.com/office/drawing/2014/main" id="{423D400E-FA6D-E942-B8B1-05356221DF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8710" y="1917926"/>
            <a:ext cx="6665871" cy="4272705"/>
          </a:xfrm>
          <a:prstGeom prst="rect">
            <a:avLst/>
          </a:prstGeom>
        </p:spPr>
      </p:pic>
      <p:sp>
        <p:nvSpPr>
          <p:cNvPr id="8" name="TextBox 7">
            <a:extLst>
              <a:ext uri="{FF2B5EF4-FFF2-40B4-BE49-F238E27FC236}">
                <a16:creationId xmlns:a16="http://schemas.microsoft.com/office/drawing/2014/main" id="{5AD2E0F3-44EB-6DF0-25E2-C25650C942DD}"/>
              </a:ext>
            </a:extLst>
          </p:cNvPr>
          <p:cNvSpPr txBox="1"/>
          <p:nvPr/>
        </p:nvSpPr>
        <p:spPr>
          <a:xfrm>
            <a:off x="1408424" y="6153912"/>
            <a:ext cx="419332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600" b="0" i="0" u="none" strike="noStrike" kern="1200" cap="none" spc="0" normalizeH="0" baseline="0" noProof="0" dirty="0">
                <a:ln>
                  <a:noFill/>
                </a:ln>
                <a:solidFill>
                  <a:srgbClr val="000000"/>
                </a:solidFill>
                <a:effectLst/>
                <a:uLnTx/>
                <a:uFillTx/>
                <a:latin typeface="Arial" panose="020B0604020202020204"/>
                <a:ea typeface="+mn-ea"/>
                <a:cs typeface="+mn-cs"/>
              </a:rPr>
              <a:t>        </a:t>
            </a:r>
            <a:r>
              <a:rPr lang="en-SG" sz="1200" dirty="0">
                <a:solidFill>
                  <a:srgbClr val="000000"/>
                </a:solidFill>
                <a:latin typeface="Arial" panose="020B0604020202020204"/>
              </a:rPr>
              <a:t>Example dashboard in the Administrator perspective</a:t>
            </a:r>
            <a:endParaRPr lang="en-US" sz="1200" dirty="0">
              <a:solidFill>
                <a:srgbClr val="000000"/>
              </a:solidFill>
              <a:latin typeface="Arial" panose="020B0604020202020204"/>
            </a:endParaRPr>
          </a:p>
        </p:txBody>
      </p:sp>
      <p:sp>
        <p:nvSpPr>
          <p:cNvPr id="9" name="Rectangle 8">
            <a:extLst>
              <a:ext uri="{FF2B5EF4-FFF2-40B4-BE49-F238E27FC236}">
                <a16:creationId xmlns:a16="http://schemas.microsoft.com/office/drawing/2014/main" id="{7635B555-7B3F-A1A7-36E3-2362EFAB8C8A}"/>
              </a:ext>
            </a:extLst>
          </p:cNvPr>
          <p:cNvSpPr/>
          <p:nvPr/>
        </p:nvSpPr>
        <p:spPr>
          <a:xfrm>
            <a:off x="9222897" y="1958154"/>
            <a:ext cx="2860431" cy="47141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The proposed solution can </a:t>
            </a:r>
            <a:r>
              <a:rPr kumimoji="0" lang="en-US"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hlinkClick r:id="rId4"/>
              </a:rPr>
              <a:t>monitor capacity utilization </a:t>
            </a:r>
            <a:r>
              <a:rPr kumimoji="0" lang="en-US"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and is configurable to generate alerts depending on pre-defined thresholds of resource utilization with OpenShift Monitoring Dashboards.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Use the </a:t>
            </a:r>
            <a:r>
              <a:rPr kumimoji="0" lang="en-SG" sz="13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Administrator</a:t>
            </a:r>
            <a:r>
              <a:rPr kumimoji="0" lang="en-SG"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 perspective to access dashboards for the core OpenShift Container Platform components, including the following items:</a:t>
            </a:r>
          </a:p>
          <a:p>
            <a:pPr marL="534988" marR="0" lvl="0" indent="-211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API performance</a:t>
            </a:r>
          </a:p>
          <a:p>
            <a:pPr marL="534988" marR="0" lvl="0" indent="-211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300" b="0" i="0" u="none" strike="noStrike" kern="1200" cap="none" spc="0" normalizeH="0" baseline="0" noProof="0" dirty="0" err="1">
                <a:ln>
                  <a:noFill/>
                </a:ln>
                <a:solidFill>
                  <a:srgbClr val="FFFFFF"/>
                </a:solidFill>
                <a:effectLst/>
                <a:uLnTx/>
                <a:uFillTx/>
                <a:latin typeface="IBM Plex Sans" panose="020B0503050203000203" pitchFamily="34" charset="0"/>
                <a:ea typeface="+mn-ea"/>
                <a:cs typeface="+mn-cs"/>
              </a:rPr>
              <a:t>etcd</a:t>
            </a:r>
            <a:endParaRPr kumimoji="0" lang="en-SG"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a:p>
            <a:pPr marL="534988" marR="0" lvl="0" indent="-211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Kubernetes compute resources</a:t>
            </a:r>
          </a:p>
          <a:p>
            <a:pPr marL="534988" marR="0" lvl="0" indent="-211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Kubernetes network resources</a:t>
            </a:r>
          </a:p>
          <a:p>
            <a:pPr marL="534988" marR="0" lvl="0" indent="-211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Prometheus</a:t>
            </a:r>
          </a:p>
          <a:p>
            <a:pPr marL="534988" marR="0" lvl="0" indent="-211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USE method dashboards relating to cluster and node performance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6256529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69B3007-388A-A8FA-F403-35F2E7F90A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9006" y="1818492"/>
            <a:ext cx="11243469" cy="3507064"/>
          </a:xfrm>
          <a:prstGeom prst="rect">
            <a:avLst/>
          </a:prstGeom>
        </p:spPr>
      </p:pic>
      <p:sp>
        <p:nvSpPr>
          <p:cNvPr id="3" name="Title 2">
            <a:extLst>
              <a:ext uri="{FF2B5EF4-FFF2-40B4-BE49-F238E27FC236}">
                <a16:creationId xmlns:a16="http://schemas.microsoft.com/office/drawing/2014/main" id="{2E2223E2-1FD8-64D4-037E-EEF8C8CFE4BB}"/>
              </a:ext>
            </a:extLst>
          </p:cNvPr>
          <p:cNvSpPr>
            <a:spLocks noGrp="1"/>
          </p:cNvSpPr>
          <p:nvPr>
            <p:ph type="title"/>
          </p:nvPr>
        </p:nvSpPr>
        <p:spPr/>
        <p:txBody>
          <a:bodyPr/>
          <a:lstStyle/>
          <a:p>
            <a:r>
              <a:rPr lang="en-US" b="1" dirty="0"/>
              <a:t>B1.10.d : Non-Functional Architecture (High Availability, DR, Backup / Restore) </a:t>
            </a:r>
          </a:p>
        </p:txBody>
      </p:sp>
      <p:sp>
        <p:nvSpPr>
          <p:cNvPr id="16" name="TextBox 15">
            <a:extLst>
              <a:ext uri="{FF2B5EF4-FFF2-40B4-BE49-F238E27FC236}">
                <a16:creationId xmlns:a16="http://schemas.microsoft.com/office/drawing/2014/main" id="{72042B07-8353-2EB2-67B0-FDD0ED07C98D}"/>
              </a:ext>
            </a:extLst>
          </p:cNvPr>
          <p:cNvSpPr txBox="1"/>
          <p:nvPr/>
        </p:nvSpPr>
        <p:spPr>
          <a:xfrm>
            <a:off x="211015" y="1364765"/>
            <a:ext cx="117230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The solution comes out of the box with HA,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hlinkClick r:id="rId4"/>
              </a:rPr>
              <a:t>DR and Backup/Restore</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capabilities as explained below</a:t>
            </a:r>
          </a:p>
        </p:txBody>
      </p:sp>
      <p:sp>
        <p:nvSpPr>
          <p:cNvPr id="5" name="TextBox 4">
            <a:extLst>
              <a:ext uri="{FF2B5EF4-FFF2-40B4-BE49-F238E27FC236}">
                <a16:creationId xmlns:a16="http://schemas.microsoft.com/office/drawing/2014/main" id="{75FE4BE4-7CA9-CFCD-54AB-B9BD2B3C5D44}"/>
              </a:ext>
            </a:extLst>
          </p:cNvPr>
          <p:cNvSpPr txBox="1"/>
          <p:nvPr/>
        </p:nvSpPr>
        <p:spPr>
          <a:xfrm>
            <a:off x="1418496" y="5349001"/>
            <a:ext cx="337624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The proposed solution, based on IBM Cloud Pak for Data (CP4D) Services, are highly available (HA) leveraging the Microservices architecture on top of RedHat OpenShift</a:t>
            </a:r>
          </a:p>
        </p:txBody>
      </p:sp>
      <p:sp>
        <p:nvSpPr>
          <p:cNvPr id="6" name="Freeform 5">
            <a:extLst>
              <a:ext uri="{FF2B5EF4-FFF2-40B4-BE49-F238E27FC236}">
                <a16:creationId xmlns:a16="http://schemas.microsoft.com/office/drawing/2014/main" id="{041F7C6A-A157-B208-FE4F-BD774A6B701E}"/>
              </a:ext>
            </a:extLst>
          </p:cNvPr>
          <p:cNvSpPr/>
          <p:nvPr/>
        </p:nvSpPr>
        <p:spPr>
          <a:xfrm>
            <a:off x="2930769" y="4431323"/>
            <a:ext cx="644769" cy="961292"/>
          </a:xfrm>
          <a:custGeom>
            <a:avLst/>
            <a:gdLst>
              <a:gd name="connsiteX0" fmla="*/ 0 w 644769"/>
              <a:gd name="connsiteY0" fmla="*/ 961292 h 961292"/>
              <a:gd name="connsiteX1" fmla="*/ 199293 w 644769"/>
              <a:gd name="connsiteY1" fmla="*/ 363415 h 961292"/>
              <a:gd name="connsiteX2" fmla="*/ 644769 w 644769"/>
              <a:gd name="connsiteY2" fmla="*/ 0 h 961292"/>
            </a:gdLst>
            <a:ahLst/>
            <a:cxnLst>
              <a:cxn ang="0">
                <a:pos x="connsiteX0" y="connsiteY0"/>
              </a:cxn>
              <a:cxn ang="0">
                <a:pos x="connsiteX1" y="connsiteY1"/>
              </a:cxn>
              <a:cxn ang="0">
                <a:pos x="connsiteX2" y="connsiteY2"/>
              </a:cxn>
            </a:cxnLst>
            <a:rect l="l" t="t" r="r" b="b"/>
            <a:pathLst>
              <a:path w="644769" h="961292">
                <a:moveTo>
                  <a:pt x="0" y="961292"/>
                </a:moveTo>
                <a:cubicBezTo>
                  <a:pt x="45916" y="742461"/>
                  <a:pt x="91832" y="523630"/>
                  <a:pt x="199293" y="363415"/>
                </a:cubicBezTo>
                <a:cubicBezTo>
                  <a:pt x="306755" y="203200"/>
                  <a:pt x="475762" y="101600"/>
                  <a:pt x="644769"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Freeform 6">
            <a:extLst>
              <a:ext uri="{FF2B5EF4-FFF2-40B4-BE49-F238E27FC236}">
                <a16:creationId xmlns:a16="http://schemas.microsoft.com/office/drawing/2014/main" id="{2CF1ACBE-FCF2-3EF7-41A4-E296EEFC4430}"/>
              </a:ext>
            </a:extLst>
          </p:cNvPr>
          <p:cNvSpPr/>
          <p:nvPr/>
        </p:nvSpPr>
        <p:spPr>
          <a:xfrm>
            <a:off x="3048000" y="4419600"/>
            <a:ext cx="1840523" cy="984738"/>
          </a:xfrm>
          <a:custGeom>
            <a:avLst/>
            <a:gdLst>
              <a:gd name="connsiteX0" fmla="*/ 0 w 1840523"/>
              <a:gd name="connsiteY0" fmla="*/ 984738 h 984738"/>
              <a:gd name="connsiteX1" fmla="*/ 762000 w 1840523"/>
              <a:gd name="connsiteY1" fmla="*/ 304800 h 984738"/>
              <a:gd name="connsiteX2" fmla="*/ 1840523 w 1840523"/>
              <a:gd name="connsiteY2" fmla="*/ 0 h 984738"/>
            </a:gdLst>
            <a:ahLst/>
            <a:cxnLst>
              <a:cxn ang="0">
                <a:pos x="connsiteX0" y="connsiteY0"/>
              </a:cxn>
              <a:cxn ang="0">
                <a:pos x="connsiteX1" y="connsiteY1"/>
              </a:cxn>
              <a:cxn ang="0">
                <a:pos x="connsiteX2" y="connsiteY2"/>
              </a:cxn>
            </a:cxnLst>
            <a:rect l="l" t="t" r="r" b="b"/>
            <a:pathLst>
              <a:path w="1840523" h="984738">
                <a:moveTo>
                  <a:pt x="0" y="984738"/>
                </a:moveTo>
                <a:cubicBezTo>
                  <a:pt x="227623" y="726830"/>
                  <a:pt x="455246" y="468923"/>
                  <a:pt x="762000" y="304800"/>
                </a:cubicBezTo>
                <a:cubicBezTo>
                  <a:pt x="1068754" y="140677"/>
                  <a:pt x="1454638" y="70338"/>
                  <a:pt x="1840523"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Freeform 7">
            <a:extLst>
              <a:ext uri="{FF2B5EF4-FFF2-40B4-BE49-F238E27FC236}">
                <a16:creationId xmlns:a16="http://schemas.microsoft.com/office/drawing/2014/main" id="{6BFCC2F3-025F-3E6E-7A7F-D0B5FD6E4A86}"/>
              </a:ext>
            </a:extLst>
          </p:cNvPr>
          <p:cNvSpPr/>
          <p:nvPr/>
        </p:nvSpPr>
        <p:spPr>
          <a:xfrm>
            <a:off x="3364523" y="4419600"/>
            <a:ext cx="2836985" cy="949569"/>
          </a:xfrm>
          <a:custGeom>
            <a:avLst/>
            <a:gdLst>
              <a:gd name="connsiteX0" fmla="*/ 0 w 2836985"/>
              <a:gd name="connsiteY0" fmla="*/ 949569 h 949569"/>
              <a:gd name="connsiteX1" fmla="*/ 1336431 w 2836985"/>
              <a:gd name="connsiteY1" fmla="*/ 328246 h 949569"/>
              <a:gd name="connsiteX2" fmla="*/ 2836985 w 2836985"/>
              <a:gd name="connsiteY2" fmla="*/ 0 h 949569"/>
            </a:gdLst>
            <a:ahLst/>
            <a:cxnLst>
              <a:cxn ang="0">
                <a:pos x="connsiteX0" y="connsiteY0"/>
              </a:cxn>
              <a:cxn ang="0">
                <a:pos x="connsiteX1" y="connsiteY1"/>
              </a:cxn>
              <a:cxn ang="0">
                <a:pos x="connsiteX2" y="connsiteY2"/>
              </a:cxn>
            </a:cxnLst>
            <a:rect l="l" t="t" r="r" b="b"/>
            <a:pathLst>
              <a:path w="2836985" h="949569">
                <a:moveTo>
                  <a:pt x="0" y="949569"/>
                </a:moveTo>
                <a:cubicBezTo>
                  <a:pt x="431800" y="718038"/>
                  <a:pt x="863600" y="486507"/>
                  <a:pt x="1336431" y="328246"/>
                </a:cubicBezTo>
                <a:cubicBezTo>
                  <a:pt x="1809262" y="169984"/>
                  <a:pt x="2323123" y="84992"/>
                  <a:pt x="2836985"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19B04970-7A39-E081-8E06-9F40E5040CAC}"/>
              </a:ext>
            </a:extLst>
          </p:cNvPr>
          <p:cNvSpPr txBox="1"/>
          <p:nvPr/>
        </p:nvSpPr>
        <p:spPr>
          <a:xfrm>
            <a:off x="4724408" y="5392615"/>
            <a:ext cx="3727931"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The proposed solution has inbuilt capability for backing up and restoring the solution based on a scheduled basis based on IBM Spectrum Fusion (SF). The backups are stored in UOB provided Object Storage</a:t>
            </a:r>
          </a:p>
        </p:txBody>
      </p:sp>
      <p:sp>
        <p:nvSpPr>
          <p:cNvPr id="10" name="Freeform 9">
            <a:extLst>
              <a:ext uri="{FF2B5EF4-FFF2-40B4-BE49-F238E27FC236}">
                <a16:creationId xmlns:a16="http://schemas.microsoft.com/office/drawing/2014/main" id="{D9DD0F16-018E-FBD8-CDE2-BEF0BE4EF625}"/>
              </a:ext>
            </a:extLst>
          </p:cNvPr>
          <p:cNvSpPr/>
          <p:nvPr/>
        </p:nvSpPr>
        <p:spPr>
          <a:xfrm>
            <a:off x="6564923" y="4044462"/>
            <a:ext cx="455758" cy="1336430"/>
          </a:xfrm>
          <a:custGeom>
            <a:avLst/>
            <a:gdLst>
              <a:gd name="connsiteX0" fmla="*/ 0 w 455758"/>
              <a:gd name="connsiteY0" fmla="*/ 1336430 h 1336430"/>
              <a:gd name="connsiteX1" fmla="*/ 445477 w 455758"/>
              <a:gd name="connsiteY1" fmla="*/ 633046 h 1336430"/>
              <a:gd name="connsiteX2" fmla="*/ 269631 w 455758"/>
              <a:gd name="connsiteY2" fmla="*/ 0 h 1336430"/>
            </a:gdLst>
            <a:ahLst/>
            <a:cxnLst>
              <a:cxn ang="0">
                <a:pos x="connsiteX0" y="connsiteY0"/>
              </a:cxn>
              <a:cxn ang="0">
                <a:pos x="connsiteX1" y="connsiteY1"/>
              </a:cxn>
              <a:cxn ang="0">
                <a:pos x="connsiteX2" y="connsiteY2"/>
              </a:cxn>
            </a:cxnLst>
            <a:rect l="l" t="t" r="r" b="b"/>
            <a:pathLst>
              <a:path w="455758" h="1336430">
                <a:moveTo>
                  <a:pt x="0" y="1336430"/>
                </a:moveTo>
                <a:cubicBezTo>
                  <a:pt x="200269" y="1096107"/>
                  <a:pt x="400539" y="855784"/>
                  <a:pt x="445477" y="633046"/>
                </a:cubicBezTo>
                <a:cubicBezTo>
                  <a:pt x="490416" y="410308"/>
                  <a:pt x="380023" y="205154"/>
                  <a:pt x="26963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654383AB-DD6E-1141-AFC5-BFC9EE85BD0B}"/>
              </a:ext>
            </a:extLst>
          </p:cNvPr>
          <p:cNvSpPr txBox="1"/>
          <p:nvPr/>
        </p:nvSpPr>
        <p:spPr>
          <a:xfrm>
            <a:off x="7738258" y="3419334"/>
            <a:ext cx="1834352" cy="76944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UOB Provided Object Storage accessible across Production and DR Networks</a:t>
            </a:r>
          </a:p>
        </p:txBody>
      </p:sp>
      <p:sp>
        <p:nvSpPr>
          <p:cNvPr id="14" name="TextBox 13">
            <a:extLst>
              <a:ext uri="{FF2B5EF4-FFF2-40B4-BE49-F238E27FC236}">
                <a16:creationId xmlns:a16="http://schemas.microsoft.com/office/drawing/2014/main" id="{01DC6E16-21E8-8273-837B-B5E75AD14325}"/>
              </a:ext>
            </a:extLst>
          </p:cNvPr>
          <p:cNvSpPr txBox="1"/>
          <p:nvPr/>
        </p:nvSpPr>
        <p:spPr>
          <a:xfrm>
            <a:off x="8393723" y="5413304"/>
            <a:ext cx="3727931"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SF can restore CP4D on to a remote cluster based on the last backup (RPO) to meet the RTO requirements of 48 hours. Based on the DR requirements, the proposal provides a Cold Instance to save on license cost</a:t>
            </a:r>
          </a:p>
        </p:txBody>
      </p:sp>
      <p:sp>
        <p:nvSpPr>
          <p:cNvPr id="15" name="Freeform 14">
            <a:extLst>
              <a:ext uri="{FF2B5EF4-FFF2-40B4-BE49-F238E27FC236}">
                <a16:creationId xmlns:a16="http://schemas.microsoft.com/office/drawing/2014/main" id="{919AD670-3E58-B66B-44A2-5731AA48D195}"/>
              </a:ext>
            </a:extLst>
          </p:cNvPr>
          <p:cNvSpPr/>
          <p:nvPr/>
        </p:nvSpPr>
        <p:spPr>
          <a:xfrm flipH="1">
            <a:off x="9572610" y="4103069"/>
            <a:ext cx="455758" cy="1336430"/>
          </a:xfrm>
          <a:custGeom>
            <a:avLst/>
            <a:gdLst>
              <a:gd name="connsiteX0" fmla="*/ 0 w 455758"/>
              <a:gd name="connsiteY0" fmla="*/ 1336430 h 1336430"/>
              <a:gd name="connsiteX1" fmla="*/ 445477 w 455758"/>
              <a:gd name="connsiteY1" fmla="*/ 633046 h 1336430"/>
              <a:gd name="connsiteX2" fmla="*/ 269631 w 455758"/>
              <a:gd name="connsiteY2" fmla="*/ 0 h 1336430"/>
            </a:gdLst>
            <a:ahLst/>
            <a:cxnLst>
              <a:cxn ang="0">
                <a:pos x="connsiteX0" y="connsiteY0"/>
              </a:cxn>
              <a:cxn ang="0">
                <a:pos x="connsiteX1" y="connsiteY1"/>
              </a:cxn>
              <a:cxn ang="0">
                <a:pos x="connsiteX2" y="connsiteY2"/>
              </a:cxn>
            </a:cxnLst>
            <a:rect l="l" t="t" r="r" b="b"/>
            <a:pathLst>
              <a:path w="455758" h="1336430">
                <a:moveTo>
                  <a:pt x="0" y="1336430"/>
                </a:moveTo>
                <a:cubicBezTo>
                  <a:pt x="200269" y="1096107"/>
                  <a:pt x="400539" y="855784"/>
                  <a:pt x="445477" y="633046"/>
                </a:cubicBezTo>
                <a:cubicBezTo>
                  <a:pt x="490416" y="410308"/>
                  <a:pt x="380023" y="205154"/>
                  <a:pt x="26963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Arrow: Curved Down 1">
            <a:extLst>
              <a:ext uri="{FF2B5EF4-FFF2-40B4-BE49-F238E27FC236}">
                <a16:creationId xmlns:a16="http://schemas.microsoft.com/office/drawing/2014/main" id="{039F9D92-2081-0F16-FB6C-426C4CFFA6C3}"/>
              </a:ext>
            </a:extLst>
          </p:cNvPr>
          <p:cNvSpPr/>
          <p:nvPr/>
        </p:nvSpPr>
        <p:spPr>
          <a:xfrm>
            <a:off x="6745858" y="2261820"/>
            <a:ext cx="3743864" cy="105323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EC2CE7FD-A8C7-0AE1-3DF8-C5EADB3EBE00}"/>
              </a:ext>
            </a:extLst>
          </p:cNvPr>
          <p:cNvSpPr txBox="1"/>
          <p:nvPr/>
        </p:nvSpPr>
        <p:spPr>
          <a:xfrm>
            <a:off x="8055526" y="1826628"/>
            <a:ext cx="132138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dirty="0">
                <a:ln>
                  <a:noFill/>
                </a:ln>
                <a:solidFill>
                  <a:srgbClr val="730209"/>
                </a:solidFill>
                <a:effectLst/>
                <a:uLnTx/>
                <a:uFillTx/>
                <a:latin typeface="Arial" panose="020B0604020202020204"/>
                <a:ea typeface="+mn-ea"/>
                <a:cs typeface="+mn-cs"/>
              </a:rPr>
              <a:t>Spectrum Fusion* backup and restore</a:t>
            </a:r>
          </a:p>
        </p:txBody>
      </p:sp>
      <p:sp>
        <p:nvSpPr>
          <p:cNvPr id="4" name="Freeform 3">
            <a:extLst>
              <a:ext uri="{FF2B5EF4-FFF2-40B4-BE49-F238E27FC236}">
                <a16:creationId xmlns:a16="http://schemas.microsoft.com/office/drawing/2014/main" id="{E7B1156F-B8EA-87F6-C6C5-5EA4564B9A38}"/>
              </a:ext>
            </a:extLst>
          </p:cNvPr>
          <p:cNvSpPr/>
          <p:nvPr/>
        </p:nvSpPr>
        <p:spPr>
          <a:xfrm>
            <a:off x="7596554" y="4443046"/>
            <a:ext cx="1934308" cy="269720"/>
          </a:xfrm>
          <a:custGeom>
            <a:avLst/>
            <a:gdLst>
              <a:gd name="connsiteX0" fmla="*/ 0 w 1934308"/>
              <a:gd name="connsiteY0" fmla="*/ 23446 h 269720"/>
              <a:gd name="connsiteX1" fmla="*/ 1043354 w 1934308"/>
              <a:gd name="connsiteY1" fmla="*/ 269631 h 269720"/>
              <a:gd name="connsiteX2" fmla="*/ 1934308 w 1934308"/>
              <a:gd name="connsiteY2" fmla="*/ 0 h 269720"/>
            </a:gdLst>
            <a:ahLst/>
            <a:cxnLst>
              <a:cxn ang="0">
                <a:pos x="connsiteX0" y="connsiteY0"/>
              </a:cxn>
              <a:cxn ang="0">
                <a:pos x="connsiteX1" y="connsiteY1"/>
              </a:cxn>
              <a:cxn ang="0">
                <a:pos x="connsiteX2" y="connsiteY2"/>
              </a:cxn>
            </a:cxnLst>
            <a:rect l="l" t="t" r="r" b="b"/>
            <a:pathLst>
              <a:path w="1934308" h="269720">
                <a:moveTo>
                  <a:pt x="0" y="23446"/>
                </a:moveTo>
                <a:cubicBezTo>
                  <a:pt x="360484" y="148492"/>
                  <a:pt x="720969" y="273539"/>
                  <a:pt x="1043354" y="269631"/>
                </a:cubicBezTo>
                <a:cubicBezTo>
                  <a:pt x="1365739" y="265723"/>
                  <a:pt x="1650023" y="132861"/>
                  <a:pt x="1934308" y="0"/>
                </a:cubicBezTo>
              </a:path>
            </a:pathLst>
          </a:custGeom>
          <a:noFill/>
          <a:ln>
            <a:solidFill>
              <a:schemeClr val="accent4"/>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7565691C-BB26-6F8A-4A56-044F2A5CE5FB}"/>
              </a:ext>
            </a:extLst>
          </p:cNvPr>
          <p:cNvSpPr txBox="1"/>
          <p:nvPr/>
        </p:nvSpPr>
        <p:spPr>
          <a:xfrm>
            <a:off x="7701340" y="4706894"/>
            <a:ext cx="1724735"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Models Deployed through CI/CD Pipeline</a:t>
            </a:r>
          </a:p>
        </p:txBody>
      </p:sp>
      <p:sp>
        <p:nvSpPr>
          <p:cNvPr id="17" name="TextBox 16">
            <a:extLst>
              <a:ext uri="{FF2B5EF4-FFF2-40B4-BE49-F238E27FC236}">
                <a16:creationId xmlns:a16="http://schemas.microsoft.com/office/drawing/2014/main" id="{81B31589-4878-3937-8EAE-8F1FF44135C7}"/>
              </a:ext>
            </a:extLst>
          </p:cNvPr>
          <p:cNvSpPr txBox="1"/>
          <p:nvPr/>
        </p:nvSpPr>
        <p:spPr>
          <a:xfrm>
            <a:off x="4419599" y="6564847"/>
            <a:ext cx="251543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*Product renamed to IBM Storage Fusion</a:t>
            </a:r>
          </a:p>
        </p:txBody>
      </p:sp>
    </p:spTree>
    <p:extLst>
      <p:ext uri="{BB962C8B-B14F-4D97-AF65-F5344CB8AC3E}">
        <p14:creationId xmlns:p14="http://schemas.microsoft.com/office/powerpoint/2010/main" val="13958440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222780-4E0C-D9EF-C29B-C93B4D09E364}"/>
              </a:ext>
            </a:extLst>
          </p:cNvPr>
          <p:cNvSpPr>
            <a:spLocks noGrp="1"/>
          </p:cNvSpPr>
          <p:nvPr>
            <p:ph type="title"/>
          </p:nvPr>
        </p:nvSpPr>
        <p:spPr/>
        <p:txBody>
          <a:bodyPr/>
          <a:lstStyle/>
          <a:p>
            <a:r>
              <a:rPr lang="en-US" dirty="0"/>
              <a:t>B1.7.1: Application Security - Authentication</a:t>
            </a:r>
          </a:p>
        </p:txBody>
      </p:sp>
      <p:sp>
        <p:nvSpPr>
          <p:cNvPr id="4" name="Rectangle 3">
            <a:extLst>
              <a:ext uri="{FF2B5EF4-FFF2-40B4-BE49-F238E27FC236}">
                <a16:creationId xmlns:a16="http://schemas.microsoft.com/office/drawing/2014/main" id="{2B06C07B-4176-BCAF-6ABC-95B23C3209AA}"/>
              </a:ext>
            </a:extLst>
          </p:cNvPr>
          <p:cNvSpPr/>
          <p:nvPr/>
        </p:nvSpPr>
        <p:spPr>
          <a:xfrm>
            <a:off x="9199419" y="1667208"/>
            <a:ext cx="2860431" cy="47141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36525" marR="0" lvl="0" indent="-1238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600" b="0" i="0" u="none" strike="noStrike" kern="1200" cap="none" spc="0" normalizeH="0" baseline="0" noProof="0" dirty="0">
                <a:ln>
                  <a:noFill/>
                </a:ln>
                <a:solidFill>
                  <a:srgbClr val="FFFFFF"/>
                </a:solidFill>
                <a:effectLst/>
                <a:uLnTx/>
                <a:uFillTx/>
                <a:latin typeface="Arial" panose="020B0604020202020204"/>
                <a:ea typeface="+mn-ea"/>
                <a:cs typeface="+mn-cs"/>
              </a:rPr>
              <a:t>The proposed solution can be configured to </a:t>
            </a:r>
            <a:r>
              <a:rPr kumimoji="0" lang="en-SG" sz="1600" b="0" i="0" u="none" strike="noStrike" kern="1200" cap="none" spc="0" normalizeH="0" baseline="0" noProof="0" dirty="0">
                <a:ln>
                  <a:noFill/>
                </a:ln>
                <a:solidFill>
                  <a:srgbClr val="FFFFFF"/>
                </a:solidFill>
                <a:effectLst/>
                <a:uLnTx/>
                <a:uFillTx/>
                <a:latin typeface="Arial" panose="020B0604020202020204"/>
                <a:ea typeface="+mn-ea"/>
                <a:cs typeface="+mn-cs"/>
                <a:hlinkClick r:id="rId3"/>
              </a:rPr>
              <a:t>integrate with Bank's active directory </a:t>
            </a:r>
            <a:r>
              <a:rPr kumimoji="0" lang="en-SG" sz="1600" b="0" i="0" u="none" strike="noStrike" kern="1200" cap="none" spc="0" normalizeH="0" baseline="0" noProof="0" dirty="0">
                <a:ln>
                  <a:noFill/>
                </a:ln>
                <a:solidFill>
                  <a:srgbClr val="FFFFFF"/>
                </a:solidFill>
                <a:effectLst/>
                <a:uLnTx/>
                <a:uFillTx/>
                <a:latin typeface="Arial" panose="020B0604020202020204"/>
                <a:ea typeface="+mn-ea"/>
                <a:cs typeface="+mn-cs"/>
              </a:rPr>
              <a:t>(AD). </a:t>
            </a:r>
          </a:p>
          <a:p>
            <a:pPr marL="136525" marR="0" lvl="0" indent="-1238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136525" marR="0" lvl="0" indent="-1238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600" b="0" i="0" u="none" strike="noStrike" kern="1200" cap="none" spc="0" normalizeH="0" baseline="0" noProof="0" dirty="0">
                <a:ln>
                  <a:noFill/>
                </a:ln>
                <a:solidFill>
                  <a:srgbClr val="FFFFFF"/>
                </a:solidFill>
                <a:effectLst/>
                <a:uLnTx/>
                <a:uFillTx/>
                <a:latin typeface="Arial" panose="020B0604020202020204"/>
                <a:ea typeface="+mn-ea"/>
                <a:cs typeface="+mn-cs"/>
              </a:rPr>
              <a:t>Includes Identity and Access Management Service (IAM Service) which can be used to </a:t>
            </a:r>
            <a:r>
              <a:rPr kumimoji="0" lang="en-SG" sz="1600" b="0" i="0" u="none" strike="noStrike" kern="1200" cap="none" spc="0" normalizeH="0" baseline="0" noProof="0" dirty="0">
                <a:ln>
                  <a:noFill/>
                </a:ln>
                <a:solidFill>
                  <a:srgbClr val="FFFFFF"/>
                </a:solidFill>
                <a:effectLst/>
                <a:uLnTx/>
                <a:uFillTx/>
                <a:latin typeface="Arial" panose="020B0604020202020204"/>
                <a:ea typeface="+mn-ea"/>
                <a:cs typeface="+mn-cs"/>
                <a:hlinkClick r:id="rId4"/>
              </a:rPr>
              <a:t>support</a:t>
            </a:r>
            <a:r>
              <a:rPr kumimoji="0" lang="en-SG" sz="1600" b="0" i="0" u="none" strike="noStrike" kern="1200" cap="none" spc="0" normalizeH="0" baseline="0" noProof="0" dirty="0">
                <a:ln>
                  <a:noFill/>
                </a:ln>
                <a:solidFill>
                  <a:srgbClr val="FFFFFF"/>
                </a:solidFill>
                <a:effectLst/>
                <a:uLnTx/>
                <a:uFillTx/>
                <a:latin typeface="Arial" panose="020B0604020202020204"/>
                <a:ea typeface="+mn-ea"/>
                <a:cs typeface="+mn-cs"/>
              </a:rPr>
              <a:t> multiple AD domains. </a:t>
            </a:r>
          </a:p>
          <a:p>
            <a:pPr marL="136525" marR="0" lvl="0" indent="-1238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136525" marR="0" lvl="0" indent="-1238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600" b="0" i="0" u="none" strike="noStrike" kern="1200" cap="none" spc="0" normalizeH="0" baseline="0" noProof="0" dirty="0">
                <a:ln>
                  <a:noFill/>
                </a:ln>
                <a:solidFill>
                  <a:srgbClr val="FFFFFF"/>
                </a:solidFill>
                <a:effectLst/>
                <a:uLnTx/>
                <a:uFillTx/>
                <a:latin typeface="Arial" panose="020B0604020202020204"/>
                <a:ea typeface="+mn-ea"/>
                <a:cs typeface="+mn-cs"/>
              </a:rPr>
              <a:t>Provides authentication support via the OpenID Connect (OIDC) specification.  Security Assertion Markup Language (SAML)-based federated authentication is also supported.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 name="Content Placeholder 1">
            <a:extLst>
              <a:ext uri="{FF2B5EF4-FFF2-40B4-BE49-F238E27FC236}">
                <a16:creationId xmlns:a16="http://schemas.microsoft.com/office/drawing/2014/main" id="{46404134-0F6D-9221-4A22-8906DE272190}"/>
              </a:ext>
            </a:extLst>
          </p:cNvPr>
          <p:cNvSpPr>
            <a:spLocks noGrp="1"/>
          </p:cNvSpPr>
          <p:nvPr>
            <p:ph idx="1"/>
          </p:nvPr>
        </p:nvSpPr>
        <p:spPr>
          <a:xfrm>
            <a:off x="398426" y="1526930"/>
            <a:ext cx="8836162" cy="4574540"/>
          </a:xfrm>
        </p:spPr>
        <p:txBody>
          <a:bodyPr/>
          <a:lstStyle/>
          <a:p>
            <a:r>
              <a:rPr lang="en-US" sz="1800" dirty="0">
                <a:solidFill>
                  <a:schemeClr val="tx1"/>
                </a:solidFill>
                <a:latin typeface="+mn-lt"/>
                <a:ea typeface="+mn-ea"/>
                <a:cs typeface="+mn-cs"/>
              </a:rPr>
              <a:t>User Authentication</a:t>
            </a:r>
          </a:p>
          <a:p>
            <a:pPr marL="285750" indent="-285750">
              <a:buFont typeface="Arial" panose="020B0604020202020204" pitchFamily="34" charset="0"/>
              <a:buChar char="•"/>
            </a:pPr>
            <a:r>
              <a:rPr lang="en-US" sz="1800" dirty="0">
                <a:solidFill>
                  <a:schemeClr val="tx1"/>
                </a:solidFill>
                <a:latin typeface="+mn-lt"/>
                <a:ea typeface="+mn-ea"/>
                <a:cs typeface="+mn-cs"/>
              </a:rPr>
              <a:t>Ability to support authentication using Bank's Active Directory for user creation, maintenance, and housekeeping of users</a:t>
            </a:r>
          </a:p>
          <a:p>
            <a:pPr marL="285750" indent="-285750">
              <a:buFont typeface="Arial" panose="020B0604020202020204" pitchFamily="34" charset="0"/>
              <a:buChar char="•"/>
            </a:pPr>
            <a:r>
              <a:rPr lang="en-US" sz="1800" dirty="0">
                <a:solidFill>
                  <a:schemeClr val="tx1"/>
                </a:solidFill>
                <a:latin typeface="+mn-lt"/>
                <a:ea typeface="+mn-ea"/>
                <a:cs typeface="+mn-cs"/>
              </a:rPr>
              <a:t>API Support to map users with Application Groups/Roles to integrate with Bank's identity and access management platform (IDM Plus)</a:t>
            </a:r>
          </a:p>
        </p:txBody>
      </p:sp>
      <p:pic>
        <p:nvPicPr>
          <p:cNvPr id="2" name="Picture 1">
            <a:extLst>
              <a:ext uri="{FF2B5EF4-FFF2-40B4-BE49-F238E27FC236}">
                <a16:creationId xmlns:a16="http://schemas.microsoft.com/office/drawing/2014/main" id="{97E6339B-6CB0-A28E-EDEF-E956E4912657}"/>
              </a:ext>
            </a:extLst>
          </p:cNvPr>
          <p:cNvPicPr>
            <a:picLocks noChangeAspect="1"/>
          </p:cNvPicPr>
          <p:nvPr/>
        </p:nvPicPr>
        <p:blipFill>
          <a:blip r:embed="rId5"/>
          <a:stretch>
            <a:fillRect/>
          </a:stretch>
        </p:blipFill>
        <p:spPr>
          <a:xfrm>
            <a:off x="803031" y="3107698"/>
            <a:ext cx="7989276" cy="3597265"/>
          </a:xfrm>
          <a:prstGeom prst="rect">
            <a:avLst/>
          </a:prstGeom>
        </p:spPr>
      </p:pic>
    </p:spTree>
    <p:extLst>
      <p:ext uri="{BB962C8B-B14F-4D97-AF65-F5344CB8AC3E}">
        <p14:creationId xmlns:p14="http://schemas.microsoft.com/office/powerpoint/2010/main" val="14481697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Application Security (Role Based Access Control – Service Level)</a:t>
            </a:r>
          </a:p>
        </p:txBody>
      </p:sp>
      <p:sp>
        <p:nvSpPr>
          <p:cNvPr id="21" name="TextBox 20">
            <a:extLst>
              <a:ext uri="{FF2B5EF4-FFF2-40B4-BE49-F238E27FC236}">
                <a16:creationId xmlns:a16="http://schemas.microsoft.com/office/drawing/2014/main" id="{132681F8-9E99-E1EE-AD4A-8884A6E60E7A}"/>
              </a:ext>
            </a:extLst>
          </p:cNvPr>
          <p:cNvSpPr txBox="1"/>
          <p:nvPr/>
        </p:nvSpPr>
        <p:spPr>
          <a:xfrm>
            <a:off x="363255" y="1393048"/>
            <a:ext cx="114107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532FD"/>
                </a:solidFill>
                <a:effectLst/>
                <a:uLnTx/>
                <a:uFillTx/>
                <a:latin typeface="Arial" panose="020B0604020202020204"/>
                <a:ea typeface="+mn-ea"/>
                <a:cs typeface="+mn-cs"/>
              </a:rPr>
              <a:t>Service level</a:t>
            </a:r>
            <a:r>
              <a:rPr kumimoji="0" lang="en-US" sz="1800" b="0" i="0" u="none" strike="noStrike" kern="1200" cap="none" spc="0" normalizeH="0" baseline="0" noProof="0" dirty="0">
                <a:ln>
                  <a:noFill/>
                </a:ln>
                <a:solidFill>
                  <a:srgbClr val="0532FD"/>
                </a:solidFill>
                <a:effectLst/>
                <a:uLnTx/>
                <a:uFillTx/>
                <a:latin typeface="Arial" panose="020B0604020202020204"/>
                <a:ea typeface="+mn-ea"/>
                <a:cs typeface="+mn-cs"/>
              </a:rPr>
              <a:t>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roles define what a user can do </a:t>
            </a:r>
            <a:r>
              <a:rPr kumimoji="0" lang="en-US" sz="1800" b="1" i="0" u="none" strike="noStrike" kern="1200" cap="none" spc="0" normalizeH="0" baseline="0" noProof="0" dirty="0">
                <a:ln>
                  <a:noFill/>
                </a:ln>
                <a:solidFill>
                  <a:srgbClr val="0532FD"/>
                </a:solidFill>
                <a:effectLst/>
                <a:uLnTx/>
                <a:uFillTx/>
                <a:latin typeface="Arial" panose="020B0604020202020204"/>
                <a:ea typeface="+mn-ea"/>
                <a:cs typeface="+mn-cs"/>
              </a:rPr>
              <a:t>inside</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 particular service:</a:t>
            </a:r>
          </a:p>
        </p:txBody>
      </p:sp>
      <p:graphicFrame>
        <p:nvGraphicFramePr>
          <p:cNvPr id="2" name="Table 1">
            <a:extLst>
              <a:ext uri="{FF2B5EF4-FFF2-40B4-BE49-F238E27FC236}">
                <a16:creationId xmlns:a16="http://schemas.microsoft.com/office/drawing/2014/main" id="{3D8AD334-63BE-2A86-F92F-DC62485A0196}"/>
              </a:ext>
            </a:extLst>
          </p:cNvPr>
          <p:cNvGraphicFramePr>
            <a:graphicFrameLocks noGrp="1"/>
          </p:cNvGraphicFramePr>
          <p:nvPr>
            <p:extLst>
              <p:ext uri="{D42A27DB-BD31-4B8C-83A1-F6EECF244321}">
                <p14:modId xmlns:p14="http://schemas.microsoft.com/office/powerpoint/2010/main" val="3416334397"/>
              </p:ext>
            </p:extLst>
          </p:nvPr>
        </p:nvGraphicFramePr>
        <p:xfrm>
          <a:off x="363255" y="1905605"/>
          <a:ext cx="7754378" cy="4360092"/>
        </p:xfrm>
        <a:graphic>
          <a:graphicData uri="http://schemas.openxmlformats.org/drawingml/2006/table">
            <a:tbl>
              <a:tblPr/>
              <a:tblGrid>
                <a:gridCol w="3877189">
                  <a:extLst>
                    <a:ext uri="{9D8B030D-6E8A-4147-A177-3AD203B41FA5}">
                      <a16:colId xmlns:a16="http://schemas.microsoft.com/office/drawing/2014/main" val="3048670367"/>
                    </a:ext>
                  </a:extLst>
                </a:gridCol>
                <a:gridCol w="3877189">
                  <a:extLst>
                    <a:ext uri="{9D8B030D-6E8A-4147-A177-3AD203B41FA5}">
                      <a16:colId xmlns:a16="http://schemas.microsoft.com/office/drawing/2014/main" val="2595191980"/>
                    </a:ext>
                  </a:extLst>
                </a:gridCol>
              </a:tblGrid>
              <a:tr h="207395">
                <a:tc>
                  <a:txBody>
                    <a:bodyPr/>
                    <a:lstStyle/>
                    <a:p>
                      <a:pPr algn="l" fontAlgn="base"/>
                      <a:r>
                        <a:rPr lang="en-AU" sz="1100" b="1" dirty="0">
                          <a:solidFill>
                            <a:srgbClr val="161616"/>
                          </a:solidFill>
                          <a:effectLst/>
                          <a:latin typeface="+mn-lt"/>
                        </a:rPr>
                        <a:t>Role</a:t>
                      </a:r>
                    </a:p>
                  </a:txBody>
                  <a:tcPr marL="60708" marR="60708" marT="30354" marB="30354" anchor="b">
                    <a:lnL>
                      <a:noFill/>
                    </a:lnL>
                    <a:lnR>
                      <a:noFill/>
                    </a:lnR>
                    <a:lnT>
                      <a:noFill/>
                    </a:lnT>
                    <a:lnB w="9525" cap="flat" cmpd="sng" algn="ctr">
                      <a:solidFill>
                        <a:srgbClr val="F4F4F4"/>
                      </a:solidFill>
                      <a:prstDash val="solid"/>
                      <a:round/>
                      <a:headEnd type="none" w="med" len="med"/>
                      <a:tailEnd type="none" w="med" len="med"/>
                    </a:lnB>
                    <a:solidFill>
                      <a:srgbClr val="E0E0E0"/>
                    </a:solidFill>
                  </a:tcPr>
                </a:tc>
                <a:tc>
                  <a:txBody>
                    <a:bodyPr/>
                    <a:lstStyle/>
                    <a:p>
                      <a:pPr algn="l" fontAlgn="base"/>
                      <a:r>
                        <a:rPr lang="en-AU" sz="1100" b="1">
                          <a:solidFill>
                            <a:srgbClr val="161616"/>
                          </a:solidFill>
                          <a:effectLst/>
                          <a:latin typeface="+mn-lt"/>
                        </a:rPr>
                        <a:t>Description</a:t>
                      </a:r>
                    </a:p>
                  </a:txBody>
                  <a:tcPr marL="60708" marR="60708" marT="30354" marB="30354" anchor="b">
                    <a:lnL>
                      <a:noFill/>
                    </a:lnL>
                    <a:lnR>
                      <a:noFill/>
                    </a:lnR>
                    <a:lnT>
                      <a:noFill/>
                    </a:lnT>
                    <a:lnB w="9525" cap="flat" cmpd="sng" algn="ctr">
                      <a:solidFill>
                        <a:srgbClr val="F4F4F4"/>
                      </a:solidFill>
                      <a:prstDash val="solid"/>
                      <a:round/>
                      <a:headEnd type="none" w="med" len="med"/>
                      <a:tailEnd type="none" w="med" len="med"/>
                    </a:lnB>
                    <a:solidFill>
                      <a:srgbClr val="E0E0E0"/>
                    </a:solidFill>
                  </a:tcPr>
                </a:tc>
                <a:extLst>
                  <a:ext uri="{0D108BD9-81ED-4DB2-BD59-A6C34878D82A}">
                    <a16:rowId xmlns:a16="http://schemas.microsoft.com/office/drawing/2014/main" val="1735805906"/>
                  </a:ext>
                </a:extLst>
              </a:tr>
              <a:tr h="1275214">
                <a:tc>
                  <a:txBody>
                    <a:bodyPr/>
                    <a:lstStyle/>
                    <a:p>
                      <a:pPr algn="l" fontAlgn="t"/>
                      <a:r>
                        <a:rPr lang="en-AU" sz="1100" dirty="0">
                          <a:solidFill>
                            <a:schemeClr val="tx1"/>
                          </a:solidFill>
                          <a:effectLst/>
                          <a:latin typeface="+mn-lt"/>
                        </a:rPr>
                        <a:t>Viewer</a:t>
                      </a:r>
                    </a:p>
                  </a:txBody>
                  <a:tcPr marL="60708" marR="60708" marT="30354" marB="30354">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4F4F4"/>
                    </a:solidFill>
                  </a:tcPr>
                </a:tc>
                <a:tc>
                  <a:txBody>
                    <a:bodyPr/>
                    <a:lstStyle/>
                    <a:p>
                      <a:pPr marL="171450" indent="-171450" algn="l" fontAlgn="base">
                        <a:buFont typeface="Arial" panose="020B0604020202020204" pitchFamily="34" charset="0"/>
                        <a:buChar char="•"/>
                      </a:pPr>
                      <a:endParaRPr lang="en-AU" sz="1100" dirty="0">
                        <a:solidFill>
                          <a:schemeClr val="tx1"/>
                        </a:solidFill>
                        <a:effectLst/>
                        <a:latin typeface="+mn-lt"/>
                      </a:endParaRPr>
                    </a:p>
                    <a:p>
                      <a:pPr marL="171450" indent="-171450" algn="l" fontAlgn="base">
                        <a:buFont typeface="Arial" panose="020B0604020202020204" pitchFamily="34" charset="0"/>
                        <a:buChar char="•"/>
                      </a:pPr>
                      <a:r>
                        <a:rPr lang="en-AU" sz="1100" dirty="0">
                          <a:solidFill>
                            <a:schemeClr val="tx1"/>
                          </a:solidFill>
                          <a:effectLst/>
                          <a:latin typeface="+mn-lt"/>
                        </a:rPr>
                        <a:t>See the list of connections in the platform assets </a:t>
                      </a:r>
                      <a:r>
                        <a:rPr lang="en-AU" sz="1100" dirty="0" err="1">
                          <a:solidFill>
                            <a:schemeClr val="tx1"/>
                          </a:solidFill>
                          <a:effectLst/>
                          <a:latin typeface="+mn-lt"/>
                        </a:rPr>
                        <a:t>catalog</a:t>
                      </a:r>
                      <a:r>
                        <a:rPr lang="en-AU" sz="1100" dirty="0">
                          <a:solidFill>
                            <a:schemeClr val="tx1"/>
                          </a:solidFill>
                          <a:effectLst/>
                          <a:latin typeface="+mn-lt"/>
                        </a:rPr>
                        <a:t>.</a:t>
                      </a:r>
                    </a:p>
                    <a:p>
                      <a:pPr marL="0" indent="0" algn="l" fontAlgn="base">
                        <a:buFont typeface="Arial" panose="020B0604020202020204" pitchFamily="34" charset="0"/>
                        <a:buNone/>
                      </a:pPr>
                      <a:endParaRPr lang="en-AU" sz="1100" b="0" i="1" dirty="0">
                        <a:solidFill>
                          <a:schemeClr val="tx1"/>
                        </a:solidFill>
                        <a:effectLst/>
                        <a:latin typeface="+mn-lt"/>
                      </a:endParaRPr>
                    </a:p>
                    <a:p>
                      <a:pPr marL="0" indent="0" algn="l" fontAlgn="base">
                        <a:buFont typeface="Arial" panose="020B0604020202020204" pitchFamily="34" charset="0"/>
                        <a:buNone/>
                      </a:pPr>
                      <a:r>
                        <a:rPr lang="en-AU" sz="1100" b="0" i="1" dirty="0">
                          <a:solidFill>
                            <a:schemeClr val="tx1"/>
                          </a:solidFill>
                          <a:effectLst/>
                          <a:latin typeface="+mn-lt"/>
                        </a:rPr>
                        <a:t>If a user has the appropriate credentials to access the underlying data source, the user can use the connection to connect to the data source.</a:t>
                      </a:r>
                    </a:p>
                    <a:p>
                      <a:pPr marL="0" indent="0" algn="l" fontAlgn="base">
                        <a:buFont typeface="Arial" panose="020B0604020202020204" pitchFamily="34" charset="0"/>
                        <a:buNone/>
                      </a:pPr>
                      <a:endParaRPr lang="en-AU" sz="1100" b="0" i="1" dirty="0">
                        <a:solidFill>
                          <a:schemeClr val="tx1"/>
                        </a:solidFill>
                        <a:effectLst/>
                        <a:latin typeface="+mn-lt"/>
                      </a:endParaRPr>
                    </a:p>
                  </a:txBody>
                  <a:tcPr marL="60708" marR="60708" marT="30354" marB="30354">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4F4F4"/>
                    </a:solidFill>
                  </a:tcPr>
                </a:tc>
                <a:extLst>
                  <a:ext uri="{0D108BD9-81ED-4DB2-BD59-A6C34878D82A}">
                    <a16:rowId xmlns:a16="http://schemas.microsoft.com/office/drawing/2014/main" val="2822372252"/>
                  </a:ext>
                </a:extLst>
              </a:tr>
              <a:tr h="969112">
                <a:tc>
                  <a:txBody>
                    <a:bodyPr/>
                    <a:lstStyle/>
                    <a:p>
                      <a:pPr algn="l" fontAlgn="t"/>
                      <a:r>
                        <a:rPr lang="en-AU" sz="1100" dirty="0">
                          <a:solidFill>
                            <a:schemeClr val="tx1"/>
                          </a:solidFill>
                          <a:effectLst/>
                          <a:latin typeface="+mn-lt"/>
                        </a:rPr>
                        <a:t>Editor</a:t>
                      </a:r>
                    </a:p>
                  </a:txBody>
                  <a:tcPr marL="60708" marR="60708" marT="30354" marB="30354">
                    <a:lnL>
                      <a:noFill/>
                    </a:lnL>
                    <a:lnR>
                      <a:noFill/>
                    </a:lnR>
                    <a:lnT w="9525" cap="flat" cmpd="sng" algn="ctr">
                      <a:solidFill>
                        <a:srgbClr val="F4F4F4"/>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6"/>
                    </a:solidFill>
                  </a:tcPr>
                </a:tc>
                <a:tc>
                  <a: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AU" sz="1100" dirty="0">
                        <a:solidFill>
                          <a:schemeClr val="tx1"/>
                        </a:solidFill>
                        <a:effectLst/>
                        <a:latin typeface="+mn-lt"/>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AU" sz="1100" dirty="0">
                          <a:solidFill>
                            <a:schemeClr val="tx1"/>
                          </a:solidFill>
                          <a:effectLst/>
                          <a:latin typeface="+mn-lt"/>
                        </a:rPr>
                        <a:t>See the list of connections in the platform assets </a:t>
                      </a:r>
                      <a:r>
                        <a:rPr lang="en-AU" sz="1100" dirty="0" err="1">
                          <a:solidFill>
                            <a:schemeClr val="tx1"/>
                          </a:solidFill>
                          <a:effectLst/>
                          <a:latin typeface="+mn-lt"/>
                        </a:rPr>
                        <a:t>catalog</a:t>
                      </a:r>
                      <a:r>
                        <a:rPr lang="en-AU" sz="1100" dirty="0">
                          <a:solidFill>
                            <a:schemeClr val="tx1"/>
                          </a:solidFill>
                          <a:effectLst/>
                          <a:latin typeface="+mn-lt"/>
                        </a:rPr>
                        <a:t>.</a:t>
                      </a:r>
                      <a:endParaRPr lang="en-AU" sz="1100" b="0" dirty="0">
                        <a:solidFill>
                          <a:schemeClr val="tx1"/>
                        </a:solidFill>
                        <a:effectLst/>
                        <a:latin typeface="+mn-lt"/>
                      </a:endParaRPr>
                    </a:p>
                    <a:p>
                      <a:pPr marL="171450" indent="-171450" algn="l" fontAlgn="base">
                        <a:buFont typeface="Arial" panose="020B0604020202020204" pitchFamily="34" charset="0"/>
                        <a:buChar char="•"/>
                      </a:pPr>
                      <a:r>
                        <a:rPr lang="en-AU" sz="1100" b="0" dirty="0">
                          <a:solidFill>
                            <a:schemeClr val="tx1"/>
                          </a:solidFill>
                          <a:effectLst/>
                          <a:latin typeface="+mn-lt"/>
                        </a:rPr>
                        <a:t>Create, edit, and delete connections. The Editor must be an asset member. </a:t>
                      </a:r>
                    </a:p>
                    <a:p>
                      <a:pPr marL="171450" indent="-171450" algn="l" fontAlgn="base">
                        <a:buFont typeface="Arial" panose="020B0604020202020204" pitchFamily="34" charset="0"/>
                        <a:buChar char="•"/>
                      </a:pPr>
                      <a:endParaRPr lang="en-AU" sz="1100" b="0" dirty="0">
                        <a:solidFill>
                          <a:schemeClr val="tx1"/>
                        </a:solidFill>
                        <a:effectLst/>
                        <a:latin typeface="+mn-lt"/>
                      </a:endParaRPr>
                    </a:p>
                  </a:txBody>
                  <a:tcPr marL="60708" marR="60708" marT="30354" marB="30354">
                    <a:lnL>
                      <a:noFill/>
                    </a:lnL>
                    <a:lnR>
                      <a:noFill/>
                    </a:lnR>
                    <a:lnT w="9525" cap="flat" cmpd="sng" algn="ctr">
                      <a:solidFill>
                        <a:srgbClr val="F4F4F4"/>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6"/>
                    </a:solidFill>
                  </a:tcPr>
                </a:tc>
                <a:extLst>
                  <a:ext uri="{0D108BD9-81ED-4DB2-BD59-A6C34878D82A}">
                    <a16:rowId xmlns:a16="http://schemas.microsoft.com/office/drawing/2014/main" val="2232053730"/>
                  </a:ext>
                </a:extLst>
              </a:tr>
              <a:tr h="1887418">
                <a:tc>
                  <a:txBody>
                    <a:bodyPr/>
                    <a:lstStyle/>
                    <a:p>
                      <a:pPr algn="l" fontAlgn="t"/>
                      <a:r>
                        <a:rPr lang="en-AU" sz="1100" dirty="0">
                          <a:solidFill>
                            <a:schemeClr val="tx1"/>
                          </a:solidFill>
                          <a:effectLst/>
                          <a:latin typeface="+mn-lt"/>
                        </a:rPr>
                        <a:t>Admin</a:t>
                      </a:r>
                    </a:p>
                  </a:txBody>
                  <a:tcPr marL="60708" marR="60708" marT="30354" marB="30354">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5"/>
                    </a:solidFill>
                  </a:tcPr>
                </a:tc>
                <a:tc>
                  <a:txBody>
                    <a:bodyPr/>
                    <a:lstStyle/>
                    <a:p>
                      <a:pPr marL="171450" indent="-171450" algn="l" fontAlgn="base">
                        <a:buFont typeface="Arial" panose="020B0604020202020204" pitchFamily="34" charset="0"/>
                        <a:buChar char="•"/>
                      </a:pPr>
                      <a:endParaRPr lang="en-AU" sz="1100" dirty="0">
                        <a:solidFill>
                          <a:schemeClr val="tx1"/>
                        </a:solidFill>
                        <a:effectLst/>
                        <a:latin typeface="+mn-lt"/>
                      </a:endParaRPr>
                    </a:p>
                    <a:p>
                      <a:pPr marL="171450" indent="-171450" algn="l" fontAlgn="base">
                        <a:buFont typeface="Arial" panose="020B0604020202020204" pitchFamily="34" charset="0"/>
                        <a:buChar char="•"/>
                      </a:pPr>
                      <a:r>
                        <a:rPr lang="en-AU" sz="1100" dirty="0">
                          <a:solidFill>
                            <a:schemeClr val="tx1"/>
                          </a:solidFill>
                          <a:effectLst/>
                          <a:latin typeface="+mn-lt"/>
                        </a:rPr>
                        <a:t>See the list of connections in the platform assets </a:t>
                      </a:r>
                      <a:r>
                        <a:rPr lang="en-AU" sz="1100" dirty="0" err="1">
                          <a:solidFill>
                            <a:schemeClr val="tx1"/>
                          </a:solidFill>
                          <a:effectLst/>
                          <a:latin typeface="+mn-lt"/>
                        </a:rPr>
                        <a:t>catalog</a:t>
                      </a:r>
                      <a:r>
                        <a:rPr lang="en-AU" sz="1100" dirty="0">
                          <a:solidFill>
                            <a:schemeClr val="tx1"/>
                          </a:solidFill>
                          <a:effectLst/>
                          <a:latin typeface="+mn-lt"/>
                        </a:rPr>
                        <a:t>.</a:t>
                      </a:r>
                    </a:p>
                    <a:p>
                      <a:pPr marL="171450" indent="-171450" algn="l" fontAlgn="base">
                        <a:buFont typeface="Arial" panose="020B0604020202020204" pitchFamily="34" charset="0"/>
                        <a:buChar char="•"/>
                      </a:pPr>
                      <a:r>
                        <a:rPr lang="en-AU" sz="1100" b="0" dirty="0">
                          <a:solidFill>
                            <a:schemeClr val="tx1"/>
                          </a:solidFill>
                          <a:effectLst/>
                          <a:latin typeface="+mn-lt"/>
                        </a:rPr>
                        <a:t>Create, edit, and delete connections. The Editor must be an asset member. </a:t>
                      </a:r>
                    </a:p>
                    <a:p>
                      <a:pPr marL="171450" indent="-171450" algn="l" fontAlgn="base">
                        <a:buFont typeface="Arial" panose="020B0604020202020204" pitchFamily="34" charset="0"/>
                        <a:buChar char="•"/>
                      </a:pPr>
                      <a:r>
                        <a:rPr lang="en-AU" sz="1100" b="0" dirty="0">
                          <a:solidFill>
                            <a:schemeClr val="tx1"/>
                          </a:solidFill>
                          <a:effectLst/>
                          <a:latin typeface="+mn-lt"/>
                        </a:rPr>
                        <a:t>Manage the collaborators on the </a:t>
                      </a:r>
                      <a:r>
                        <a:rPr lang="en-AU" sz="1100" b="0" dirty="0" err="1">
                          <a:solidFill>
                            <a:schemeClr val="tx1"/>
                          </a:solidFill>
                          <a:effectLst/>
                          <a:latin typeface="+mn-lt"/>
                        </a:rPr>
                        <a:t>catalog</a:t>
                      </a:r>
                      <a:endParaRPr lang="en-AU" sz="1100" b="0" dirty="0">
                        <a:solidFill>
                          <a:schemeClr val="tx1"/>
                        </a:solidFill>
                        <a:effectLst/>
                        <a:latin typeface="+mn-lt"/>
                      </a:endParaRPr>
                    </a:p>
                    <a:p>
                      <a:pPr algn="l" fontAlgn="base"/>
                      <a:endParaRPr lang="en-AU" sz="1100" b="0" dirty="0">
                        <a:solidFill>
                          <a:schemeClr val="tx1"/>
                        </a:solidFill>
                        <a:effectLst/>
                        <a:latin typeface="+mn-lt"/>
                      </a:endParaRPr>
                    </a:p>
                    <a:p>
                      <a:pPr algn="l" fontAlgn="base"/>
                      <a:r>
                        <a:rPr lang="en-AU" sz="1100" b="0" i="1" dirty="0">
                          <a:solidFill>
                            <a:schemeClr val="tx1"/>
                          </a:solidFill>
                          <a:effectLst/>
                          <a:latin typeface="+mn-lt"/>
                        </a:rPr>
                        <a:t>When the </a:t>
                      </a:r>
                      <a:r>
                        <a:rPr lang="en-AU" sz="1100" b="0" i="1" dirty="0" err="1">
                          <a:solidFill>
                            <a:schemeClr val="tx1"/>
                          </a:solidFill>
                          <a:effectLst/>
                          <a:latin typeface="+mn-lt"/>
                        </a:rPr>
                        <a:t>catalog</a:t>
                      </a:r>
                      <a:r>
                        <a:rPr lang="en-AU" sz="1100" b="0" i="1" dirty="0">
                          <a:solidFill>
                            <a:schemeClr val="tx1"/>
                          </a:solidFill>
                          <a:effectLst/>
                          <a:latin typeface="+mn-lt"/>
                        </a:rPr>
                        <a:t> is created, any user with the </a:t>
                      </a:r>
                      <a:r>
                        <a:rPr lang="en-AU" sz="1100" b="1" i="1" dirty="0">
                          <a:solidFill>
                            <a:schemeClr val="tx1"/>
                          </a:solidFill>
                          <a:effectLst/>
                          <a:latin typeface="+mn-lt"/>
                        </a:rPr>
                        <a:t>Administrator</a:t>
                      </a:r>
                      <a:r>
                        <a:rPr lang="en-AU" sz="1100" b="0" i="1" dirty="0">
                          <a:solidFill>
                            <a:schemeClr val="tx1"/>
                          </a:solidFill>
                          <a:effectLst/>
                          <a:latin typeface="+mn-lt"/>
                        </a:rPr>
                        <a:t> role in Cloud Pak for Data is assigned the </a:t>
                      </a:r>
                      <a:r>
                        <a:rPr lang="en-AU" sz="1100" b="1" i="1" dirty="0">
                          <a:solidFill>
                            <a:schemeClr val="tx1"/>
                          </a:solidFill>
                          <a:effectLst/>
                          <a:latin typeface="+mn-lt"/>
                        </a:rPr>
                        <a:t>Admin</a:t>
                      </a:r>
                      <a:r>
                        <a:rPr lang="en-AU" sz="1100" b="0" i="1" dirty="0">
                          <a:solidFill>
                            <a:schemeClr val="tx1"/>
                          </a:solidFill>
                          <a:effectLst/>
                          <a:latin typeface="+mn-lt"/>
                        </a:rPr>
                        <a:t> role on the Platform assets </a:t>
                      </a:r>
                      <a:r>
                        <a:rPr lang="en-AU" sz="1100" b="0" i="1" dirty="0" err="1">
                          <a:solidFill>
                            <a:schemeClr val="tx1"/>
                          </a:solidFill>
                          <a:effectLst/>
                          <a:latin typeface="+mn-lt"/>
                        </a:rPr>
                        <a:t>catalog</a:t>
                      </a:r>
                      <a:r>
                        <a:rPr lang="en-AU" sz="1100" b="0" i="1" dirty="0">
                          <a:solidFill>
                            <a:schemeClr val="tx1"/>
                          </a:solidFill>
                          <a:effectLst/>
                          <a:latin typeface="+mn-lt"/>
                        </a:rPr>
                        <a:t>.</a:t>
                      </a:r>
                    </a:p>
                    <a:p>
                      <a:pPr algn="l" fontAlgn="base"/>
                      <a:endParaRPr lang="en-AU" sz="1100" b="0" i="1" dirty="0">
                        <a:solidFill>
                          <a:schemeClr val="tx1"/>
                        </a:solidFill>
                        <a:effectLst/>
                        <a:latin typeface="+mn-lt"/>
                      </a:endParaRPr>
                    </a:p>
                  </a:txBody>
                  <a:tcPr marL="60708" marR="60708" marT="30354" marB="30354">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5"/>
                    </a:solidFill>
                  </a:tcPr>
                </a:tc>
                <a:extLst>
                  <a:ext uri="{0D108BD9-81ED-4DB2-BD59-A6C34878D82A}">
                    <a16:rowId xmlns:a16="http://schemas.microsoft.com/office/drawing/2014/main" val="1845253304"/>
                  </a:ext>
                </a:extLst>
              </a:tr>
            </a:tbl>
          </a:graphicData>
        </a:graphic>
      </p:graphicFrame>
      <p:sp>
        <p:nvSpPr>
          <p:cNvPr id="12" name="TextBox 11">
            <a:extLst>
              <a:ext uri="{FF2B5EF4-FFF2-40B4-BE49-F238E27FC236}">
                <a16:creationId xmlns:a16="http://schemas.microsoft.com/office/drawing/2014/main" id="{B17360F6-12B5-33A3-D96B-E58730AD2741}"/>
              </a:ext>
            </a:extLst>
          </p:cNvPr>
          <p:cNvSpPr txBox="1"/>
          <p:nvPr/>
        </p:nvSpPr>
        <p:spPr>
          <a:xfrm>
            <a:off x="8238931" y="1905605"/>
            <a:ext cx="3953069"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Applies to: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Projects (Watson Studio)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Deployment Space (Watson 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Catalogs (Watson Knowledge Catalog)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Watson </a:t>
            </a:r>
            <a:r>
              <a:rPr kumimoji="0" lang="en-US" sz="1400" b="0" i="0" u="none" strike="noStrike" kern="1200" cap="none" spc="0" normalizeH="0" baseline="0" noProof="0" dirty="0" err="1">
                <a:ln>
                  <a:noFill/>
                </a:ln>
                <a:solidFill>
                  <a:srgbClr val="000000"/>
                </a:solidFill>
                <a:effectLst/>
                <a:uLnTx/>
                <a:uFillTx/>
                <a:latin typeface="Arial" panose="020B0604020202020204"/>
                <a:ea typeface="+mn-ea"/>
                <a:cs typeface="+mn-cs"/>
              </a:rPr>
              <a:t>OpenScale</a:t>
            </a: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Arial" panose="020B0604020202020204"/>
                <a:ea typeface="+mn-ea"/>
                <a:cs typeface="+mn-cs"/>
              </a:rPr>
              <a:t>Other services which also utilize service instances.</a:t>
            </a:r>
          </a:p>
        </p:txBody>
      </p:sp>
    </p:spTree>
    <p:extLst>
      <p:ext uri="{BB962C8B-B14F-4D97-AF65-F5344CB8AC3E}">
        <p14:creationId xmlns:p14="http://schemas.microsoft.com/office/powerpoint/2010/main" val="13287088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CE64E60-12B4-C42F-4583-912DEDF06626}"/>
              </a:ext>
            </a:extLst>
          </p:cNvPr>
          <p:cNvGraphicFramePr>
            <a:graphicFrameLocks noGrp="1"/>
          </p:cNvGraphicFramePr>
          <p:nvPr>
            <p:ph idx="1"/>
            <p:extLst>
              <p:ext uri="{D42A27DB-BD31-4B8C-83A1-F6EECF244321}">
                <p14:modId xmlns:p14="http://schemas.microsoft.com/office/powerpoint/2010/main" val="301109424"/>
              </p:ext>
            </p:extLst>
          </p:nvPr>
        </p:nvGraphicFramePr>
        <p:xfrm>
          <a:off x="363255" y="1333500"/>
          <a:ext cx="11572333" cy="4566907"/>
        </p:xfrm>
        <a:graphic>
          <a:graphicData uri="http://schemas.openxmlformats.org/drawingml/2006/table">
            <a:tbl>
              <a:tblPr firstRow="1" bandRow="1">
                <a:tableStyleId>{5C22544A-7EE6-4342-B048-85BDC9FD1C3A}</a:tableStyleId>
              </a:tblPr>
              <a:tblGrid>
                <a:gridCol w="2702866">
                  <a:extLst>
                    <a:ext uri="{9D8B030D-6E8A-4147-A177-3AD203B41FA5}">
                      <a16:colId xmlns:a16="http://schemas.microsoft.com/office/drawing/2014/main" val="1904269188"/>
                    </a:ext>
                  </a:extLst>
                </a:gridCol>
                <a:gridCol w="8869467">
                  <a:extLst>
                    <a:ext uri="{9D8B030D-6E8A-4147-A177-3AD203B41FA5}">
                      <a16:colId xmlns:a16="http://schemas.microsoft.com/office/drawing/2014/main" val="3178458945"/>
                    </a:ext>
                  </a:extLst>
                </a:gridCol>
              </a:tblGrid>
              <a:tr h="366739">
                <a:tc>
                  <a:txBody>
                    <a:bodyPr/>
                    <a:lstStyle/>
                    <a:p>
                      <a:r>
                        <a:rPr lang="en-US" sz="1200" b="1" dirty="0">
                          <a:solidFill>
                            <a:schemeClr val="tx1"/>
                          </a:solidFill>
                        </a:rPr>
                        <a:t>Restart services &amp; servers</a:t>
                      </a:r>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200" dirty="0">
                          <a:solidFill>
                            <a:schemeClr val="tx1"/>
                          </a:solidFill>
                        </a:rPr>
                        <a:t>You can stop, start, restart, and </a:t>
                      </a:r>
                      <a:r>
                        <a:rPr lang="en-SG" sz="1200" dirty="0" err="1">
                          <a:solidFill>
                            <a:schemeClr val="tx1"/>
                          </a:solidFill>
                        </a:rPr>
                        <a:t>unpause</a:t>
                      </a:r>
                      <a:r>
                        <a:rPr lang="en-SG" sz="1200" dirty="0">
                          <a:solidFill>
                            <a:schemeClr val="tx1"/>
                          </a:solidFill>
                        </a:rPr>
                        <a:t> virtual machines from the </a:t>
                      </a:r>
                      <a:r>
                        <a:rPr lang="en-SG" sz="1200" dirty="0">
                          <a:solidFill>
                            <a:schemeClr val="tx1"/>
                          </a:solidFill>
                          <a:hlinkClick r:id="rId3">
                            <a:extLst>
                              <a:ext uri="{A12FA001-AC4F-418D-AE19-62706E023703}">
                                <ahyp:hlinkClr xmlns:ahyp="http://schemas.microsoft.com/office/drawing/2018/hyperlinkcolor" val="tx"/>
                              </a:ext>
                            </a:extLst>
                          </a:hlinkClick>
                        </a:rPr>
                        <a:t>OpenShift</a:t>
                      </a:r>
                      <a:r>
                        <a:rPr lang="en-SG" sz="1200" dirty="0">
                          <a:solidFill>
                            <a:schemeClr val="tx1"/>
                          </a:solidFill>
                        </a:rPr>
                        <a:t> web console or via scripts.</a:t>
                      </a:r>
                      <a:endParaRPr lang="en-US" sz="1200" dirty="0">
                        <a:solidFill>
                          <a:schemeClr val="tx1"/>
                        </a:solidFill>
                      </a:endParaRPr>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3963351"/>
                  </a:ext>
                </a:extLst>
              </a:tr>
              <a:tr h="452144">
                <a:tc>
                  <a:txBody>
                    <a:bodyPr/>
                    <a:lstStyle/>
                    <a:p>
                      <a:r>
                        <a:rPr lang="en-US" sz="1200" b="1" dirty="0"/>
                        <a:t>Audit reports </a:t>
                      </a:r>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200" dirty="0"/>
                        <a:t>OpenShift Container Platform </a:t>
                      </a:r>
                      <a:r>
                        <a:rPr lang="en-SG" sz="1200" dirty="0">
                          <a:hlinkClick r:id="rId4"/>
                        </a:rPr>
                        <a:t>auditing</a:t>
                      </a:r>
                      <a:r>
                        <a:rPr lang="en-SG" sz="1200" dirty="0"/>
                        <a:t> provides a security-relevant chronological set of records documenting the sequence of activities that have affected the system by individual users, administrators, or other components of the system</a:t>
                      </a:r>
                      <a:endParaRPr lang="en-US" sz="1200" dirty="0"/>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5029642"/>
                  </a:ext>
                </a:extLst>
              </a:tr>
              <a:tr h="452144">
                <a:tc>
                  <a:txBody>
                    <a:bodyPr/>
                    <a:lstStyle/>
                    <a:p>
                      <a:r>
                        <a:rPr lang="en-US" sz="1200" b="1" dirty="0"/>
                        <a:t>Archival and housekeeping</a:t>
                      </a:r>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200" dirty="0"/>
                        <a:t>You can create </a:t>
                      </a:r>
                      <a:r>
                        <a:rPr lang="en-SG" sz="1200" dirty="0">
                          <a:hlinkClick r:id="rId5"/>
                        </a:rPr>
                        <a:t>online backups</a:t>
                      </a:r>
                      <a:r>
                        <a:rPr lang="en-SG" sz="1200" dirty="0"/>
                        <a:t> of IBM Cloud Pak for Data instance and restore a backup to the same cluster or to a different cluster to for archival and housekeeping purposes.</a:t>
                      </a:r>
                      <a:endParaRPr lang="en-US" sz="1200" dirty="0"/>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46"/>
                  </a:ext>
                </a:extLst>
              </a:tr>
              <a:tr h="994716">
                <a:tc>
                  <a:txBody>
                    <a:bodyPr/>
                    <a:lstStyle/>
                    <a:p>
                      <a:r>
                        <a:rPr lang="en-US" sz="1200" b="1" dirty="0"/>
                        <a:t>Monitoring e.g. by user, user group, task, process, session, CPU/memory/storage utilization (and corresponding alerts and notifications)</a:t>
                      </a:r>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200" dirty="0"/>
                        <a:t>Monitoring and alerting framework can be used to </a:t>
                      </a:r>
                      <a:r>
                        <a:rPr lang="en-SG" sz="1200" dirty="0">
                          <a:hlinkClick r:id="rId6"/>
                        </a:rPr>
                        <a:t>monitor the state of the platform </a:t>
                      </a:r>
                      <a:r>
                        <a:rPr lang="en-SG" sz="1200" dirty="0"/>
                        <a:t>and set up events to alert when action is needed, based on thresholds defined. E.g. monitor the status of pods, check persistent volume claims, quotas for services, service status. For users, </a:t>
                      </a:r>
                      <a:endParaRPr lang="en-US" sz="1200" dirty="0"/>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9722546"/>
                  </a:ext>
                </a:extLst>
              </a:tr>
              <a:tr h="813859">
                <a:tc>
                  <a:txBody>
                    <a:bodyPr/>
                    <a:lstStyle/>
                    <a:p>
                      <a:r>
                        <a:rPr lang="en-US" sz="1200" b="1" dirty="0"/>
                        <a:t>Ability to natively support internationalization including full support for international character sets</a:t>
                      </a:r>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Besides English, </a:t>
                      </a:r>
                      <a:r>
                        <a:rPr lang="en-US" sz="1200" kern="1200" dirty="0">
                          <a:solidFill>
                            <a:schemeClr val="dk1"/>
                          </a:solidFill>
                          <a:latin typeface="+mn-lt"/>
                          <a:ea typeface="+mn-ea"/>
                          <a:cs typeface="+mn-cs"/>
                          <a:hlinkClick r:id="rId7"/>
                        </a:rPr>
                        <a:t>sev</a:t>
                      </a:r>
                      <a:r>
                        <a:rPr lang="en-US" sz="1200" dirty="0">
                          <a:hlinkClick r:id="rId7"/>
                        </a:rPr>
                        <a:t>eral languages </a:t>
                      </a:r>
                      <a:r>
                        <a:rPr lang="en-US" sz="1200" dirty="0"/>
                        <a:t>are supported including Brazilian, Chinese (simplified and traditional), French, German, Italian, Japanese, Korean, Russian and Spanish.</a:t>
                      </a:r>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2028984"/>
                  </a:ext>
                </a:extLst>
              </a:tr>
              <a:tr h="813859">
                <a:tc>
                  <a:txBody>
                    <a:bodyPr/>
                    <a:lstStyle/>
                    <a:p>
                      <a:r>
                        <a:rPr lang="en-US" sz="1200" b="1" dirty="0"/>
                        <a:t>Allow administrators of different countries to manage his/her own country end-users in a shared distributed environment</a:t>
                      </a:r>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Through creating country specific </a:t>
                      </a:r>
                      <a:r>
                        <a:rPr lang="en-US" sz="1200" dirty="0">
                          <a:hlinkClick r:id="rId8"/>
                        </a:rPr>
                        <a:t>Catalogs</a:t>
                      </a:r>
                      <a:r>
                        <a:rPr lang="en-US" sz="1200" dirty="0"/>
                        <a:t>, Cloud Pak for Data can allow administrators of different countries to </a:t>
                      </a:r>
                      <a:r>
                        <a:rPr lang="en-US" sz="1200" b="0" dirty="0"/>
                        <a:t>manage his/her own country end-users in a shared distributed environment</a:t>
                      </a:r>
                      <a:endParaRPr lang="en-US" sz="1200" dirty="0"/>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4264850"/>
                  </a:ext>
                </a:extLst>
              </a:tr>
              <a:tr h="633001">
                <a:tc>
                  <a:txBody>
                    <a:bodyPr/>
                    <a:lstStyle/>
                    <a:p>
                      <a:r>
                        <a:rPr lang="en-US" sz="1200" b="1" dirty="0"/>
                        <a:t>Housekeep logs &amp; temp files, retention period </a:t>
                      </a:r>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200" dirty="0"/>
                        <a:t>IBM Cloud Pak for Data monitoring data is </a:t>
                      </a:r>
                      <a:r>
                        <a:rPr lang="en-SG" sz="1200" dirty="0">
                          <a:hlinkClick r:id="rId9"/>
                        </a:rPr>
                        <a:t>stored</a:t>
                      </a:r>
                      <a:r>
                        <a:rPr lang="en-SG" sz="1200" dirty="0"/>
                        <a:t> in an embedded </a:t>
                      </a:r>
                      <a:r>
                        <a:rPr lang="en-SG" sz="1200" dirty="0" err="1"/>
                        <a:t>InfluxDB</a:t>
                      </a:r>
                      <a:r>
                        <a:rPr lang="en-SG" sz="1200" dirty="0"/>
                        <a:t> database. By default, the data is retained for 30 days. You can increase the retention period to store additional data or decrease the retention period if you need to reduce the size of the database.</a:t>
                      </a:r>
                      <a:endParaRPr lang="en-US" sz="1200" dirty="0"/>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8677240"/>
                  </a:ext>
                </a:extLst>
              </a:tr>
            </a:tbl>
          </a:graphicData>
        </a:graphic>
      </p:graphicFrame>
      <p:sp>
        <p:nvSpPr>
          <p:cNvPr id="3" name="Title 2">
            <a:extLst>
              <a:ext uri="{FF2B5EF4-FFF2-40B4-BE49-F238E27FC236}">
                <a16:creationId xmlns:a16="http://schemas.microsoft.com/office/drawing/2014/main" id="{08600311-4DE7-202F-C57D-D195D53839FB}"/>
              </a:ext>
            </a:extLst>
          </p:cNvPr>
          <p:cNvSpPr>
            <a:spLocks noGrp="1"/>
          </p:cNvSpPr>
          <p:nvPr>
            <p:ph type="title"/>
          </p:nvPr>
        </p:nvSpPr>
        <p:spPr/>
        <p:txBody>
          <a:bodyPr/>
          <a:lstStyle/>
          <a:p>
            <a:r>
              <a:rPr lang="en-US" dirty="0"/>
              <a:t>B1.10 IT usability </a:t>
            </a:r>
          </a:p>
        </p:txBody>
      </p:sp>
    </p:spTree>
    <p:extLst>
      <p:ext uri="{BB962C8B-B14F-4D97-AF65-F5344CB8AC3E}">
        <p14:creationId xmlns:p14="http://schemas.microsoft.com/office/powerpoint/2010/main" val="822890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324859-9592-BE62-0B2E-0FF85B862EE7}"/>
              </a:ext>
            </a:extLst>
          </p:cNvPr>
          <p:cNvSpPr>
            <a:spLocks noGrp="1"/>
          </p:cNvSpPr>
          <p:nvPr>
            <p:ph idx="1"/>
          </p:nvPr>
        </p:nvSpPr>
        <p:spPr/>
        <p:txBody>
          <a:bodyPr/>
          <a:lstStyle/>
          <a:p>
            <a:r>
              <a:rPr lang="en-SG" b="1" dirty="0"/>
              <a:t>Prerequisite for Kerberos authentication</a:t>
            </a:r>
          </a:p>
          <a:p>
            <a:r>
              <a:rPr lang="en-SG" dirty="0"/>
              <a:t>To use Kerberos authentication, the data source must be configured for Kerberos and the service that you plan to use the connection in must support Kerberos. For information, see </a:t>
            </a:r>
            <a:r>
              <a:rPr lang="en-SG" dirty="0">
                <a:hlinkClick r:id="rId2"/>
              </a:rPr>
              <a:t>Enabling platform connections to use Kerberos authentication</a:t>
            </a:r>
            <a:r>
              <a:rPr lang="en-SG" dirty="0"/>
              <a:t>.</a:t>
            </a:r>
          </a:p>
          <a:p>
            <a:r>
              <a:rPr lang="en-SG" b="1" dirty="0"/>
              <a:t>Create a connection to Cloudera Impala</a:t>
            </a:r>
          </a:p>
          <a:p>
            <a:r>
              <a:rPr lang="en-SG" dirty="0"/>
              <a:t>To create the connection asset, you need these connection details:</a:t>
            </a:r>
          </a:p>
          <a:p>
            <a:pPr>
              <a:buFont typeface="Arial" panose="020B0604020202020204" pitchFamily="34" charset="0"/>
              <a:buChar char="•"/>
            </a:pPr>
            <a:r>
              <a:rPr lang="en-SG" dirty="0"/>
              <a:t>Database name</a:t>
            </a:r>
          </a:p>
          <a:p>
            <a:pPr>
              <a:buFont typeface="Arial" panose="020B0604020202020204" pitchFamily="34" charset="0"/>
              <a:buChar char="•"/>
            </a:pPr>
            <a:r>
              <a:rPr lang="en-SG" dirty="0"/>
              <a:t>Hostname or IP address</a:t>
            </a:r>
          </a:p>
          <a:p>
            <a:pPr>
              <a:buFont typeface="Arial" panose="020B0604020202020204" pitchFamily="34" charset="0"/>
              <a:buChar char="•"/>
            </a:pPr>
            <a:r>
              <a:rPr lang="en-SG" dirty="0"/>
              <a:t>Port number</a:t>
            </a:r>
          </a:p>
          <a:p>
            <a:pPr>
              <a:buFont typeface="Arial" panose="020B0604020202020204" pitchFamily="34" charset="0"/>
              <a:buChar char="•"/>
            </a:pPr>
            <a:r>
              <a:rPr lang="en-SG" dirty="0"/>
              <a:t>Username and password</a:t>
            </a:r>
          </a:p>
          <a:p>
            <a:pPr>
              <a:buFont typeface="Arial" panose="020B0604020202020204" pitchFamily="34" charset="0"/>
              <a:buChar char="•"/>
            </a:pPr>
            <a:r>
              <a:rPr lang="en-SG" dirty="0"/>
              <a:t>SSL certificate (if required by the database server)</a:t>
            </a:r>
          </a:p>
          <a:p>
            <a:r>
              <a:rPr lang="en-SG" b="1" dirty="0"/>
              <a:t>Authentication method</a:t>
            </a:r>
          </a:p>
          <a:p>
            <a:r>
              <a:rPr lang="en-SG" dirty="0"/>
              <a:t>You can choose </a:t>
            </a:r>
            <a:r>
              <a:rPr lang="en-SG" b="1" dirty="0"/>
              <a:t>Kerberos credentials</a:t>
            </a:r>
            <a:r>
              <a:rPr lang="en-SG" dirty="0"/>
              <a:t> or </a:t>
            </a:r>
            <a:r>
              <a:rPr lang="en-SG" b="1" dirty="0"/>
              <a:t>Username and password</a:t>
            </a:r>
            <a:r>
              <a:rPr lang="en-SG" dirty="0"/>
              <a:t>. </a:t>
            </a:r>
            <a:br>
              <a:rPr lang="en-SG" dirty="0"/>
            </a:br>
            <a:r>
              <a:rPr lang="en-SG" dirty="0"/>
              <a:t>For </a:t>
            </a:r>
            <a:r>
              <a:rPr lang="en-SG" b="1" dirty="0"/>
              <a:t>Kerberos credentials</a:t>
            </a:r>
            <a:r>
              <a:rPr lang="en-SG" dirty="0"/>
              <a:t>, you must complete the </a:t>
            </a:r>
            <a:r>
              <a:rPr lang="en-SG" dirty="0">
                <a:hlinkClick r:id="rId3"/>
              </a:rPr>
              <a:t>prerequisite for Kerberos authentication</a:t>
            </a:r>
            <a:r>
              <a:rPr lang="en-SG" dirty="0"/>
              <a:t> and you need the following connection details:</a:t>
            </a:r>
          </a:p>
          <a:p>
            <a:pPr>
              <a:buFont typeface="Arial" panose="020B0604020202020204" pitchFamily="34" charset="0"/>
              <a:buChar char="•"/>
            </a:pPr>
            <a:r>
              <a:rPr lang="en-SG" dirty="0"/>
              <a:t>Service principal name (SPN) that is configured for the data source</a:t>
            </a:r>
          </a:p>
          <a:p>
            <a:pPr>
              <a:buFont typeface="Arial" panose="020B0604020202020204" pitchFamily="34" charset="0"/>
              <a:buChar char="•"/>
            </a:pPr>
            <a:r>
              <a:rPr lang="en-SG" dirty="0"/>
              <a:t>User principal name to connect to the </a:t>
            </a:r>
            <a:r>
              <a:rPr lang="en-SG" dirty="0" err="1"/>
              <a:t>Kerberized</a:t>
            </a:r>
            <a:r>
              <a:rPr lang="en-SG" dirty="0"/>
              <a:t> data source</a:t>
            </a:r>
          </a:p>
          <a:p>
            <a:pPr>
              <a:buFont typeface="Arial" panose="020B0604020202020204" pitchFamily="34" charset="0"/>
              <a:buChar char="•"/>
            </a:pPr>
            <a:r>
              <a:rPr lang="en-SG" dirty="0"/>
              <a:t>The </a:t>
            </a:r>
            <a:r>
              <a:rPr lang="en-SG" dirty="0" err="1"/>
              <a:t>keytab</a:t>
            </a:r>
            <a:r>
              <a:rPr lang="en-SG" dirty="0"/>
              <a:t> file for the user principal name that is used to authenticate to the Key Distribution </a:t>
            </a:r>
            <a:r>
              <a:rPr lang="en-SG" dirty="0" err="1"/>
              <a:t>Center</a:t>
            </a:r>
            <a:r>
              <a:rPr lang="en-SG" dirty="0"/>
              <a:t> (KDC)</a:t>
            </a:r>
          </a:p>
          <a:p>
            <a:endParaRPr lang="en-US" dirty="0"/>
          </a:p>
        </p:txBody>
      </p:sp>
      <p:sp>
        <p:nvSpPr>
          <p:cNvPr id="3" name="Title 2">
            <a:extLst>
              <a:ext uri="{FF2B5EF4-FFF2-40B4-BE49-F238E27FC236}">
                <a16:creationId xmlns:a16="http://schemas.microsoft.com/office/drawing/2014/main" id="{9E0C4267-AA68-87E5-D9AA-9F8F5A8DA3D5}"/>
              </a:ext>
            </a:extLst>
          </p:cNvPr>
          <p:cNvSpPr>
            <a:spLocks noGrp="1"/>
          </p:cNvSpPr>
          <p:nvPr>
            <p:ph type="title"/>
          </p:nvPr>
        </p:nvSpPr>
        <p:spPr/>
        <p:txBody>
          <a:bodyPr/>
          <a:lstStyle/>
          <a:p>
            <a:r>
              <a:rPr lang="en-US" b="1" dirty="0"/>
              <a:t>Kerberos Integration steps- Cloudera Impala  </a:t>
            </a:r>
          </a:p>
        </p:txBody>
      </p:sp>
    </p:spTree>
    <p:extLst>
      <p:ext uri="{BB962C8B-B14F-4D97-AF65-F5344CB8AC3E}">
        <p14:creationId xmlns:p14="http://schemas.microsoft.com/office/powerpoint/2010/main" val="893487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D58FDF-E7D2-2AFB-0CBF-11306A7B26DC}"/>
              </a:ext>
            </a:extLst>
          </p:cNvPr>
          <p:cNvSpPr>
            <a:spLocks noGrp="1"/>
          </p:cNvSpPr>
          <p:nvPr>
            <p:ph type="title"/>
          </p:nvPr>
        </p:nvSpPr>
        <p:spPr/>
        <p:txBody>
          <a:bodyPr/>
          <a:lstStyle/>
          <a:p>
            <a:r>
              <a:rPr lang="en-US" b="1" dirty="0"/>
              <a:t>B1.1.12 : Support for Multi-tenancy </a:t>
            </a:r>
          </a:p>
        </p:txBody>
      </p:sp>
      <p:sp>
        <p:nvSpPr>
          <p:cNvPr id="5" name="TextBox 4">
            <a:extLst>
              <a:ext uri="{FF2B5EF4-FFF2-40B4-BE49-F238E27FC236}">
                <a16:creationId xmlns:a16="http://schemas.microsoft.com/office/drawing/2014/main" id="{CD15D4CA-8C41-7EAF-24E1-061EB914F5F2}"/>
              </a:ext>
            </a:extLst>
          </p:cNvPr>
          <p:cNvSpPr txBox="1"/>
          <p:nvPr/>
        </p:nvSpPr>
        <p:spPr>
          <a:xfrm>
            <a:off x="211015" y="1364765"/>
            <a:ext cx="11723077"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Multi-tenancy boils down to the definition of a tenant and the level of isolation required between the tenants.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One scenario is for SaaS type use cases where tenants could be separate customers and complete logical isolation based on resources, management and security is needed – </a:t>
            </a: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Platform level Multi-tenancy</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Other scenario is for Enterprises where tenants are LOBs or Countries and level of isolation across all the services doesn’t need to be entirely logically separate. Where some services can offer the level of isolation like Platform level Multi-tenancy while for others, it can be based on Access Control – </a:t>
            </a: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Service level Multi-tenancy</a:t>
            </a:r>
          </a:p>
        </p:txBody>
      </p:sp>
      <p:sp>
        <p:nvSpPr>
          <p:cNvPr id="14" name="Rectangle 13">
            <a:extLst>
              <a:ext uri="{FF2B5EF4-FFF2-40B4-BE49-F238E27FC236}">
                <a16:creationId xmlns:a16="http://schemas.microsoft.com/office/drawing/2014/main" id="{818F22BD-CADA-45AC-5A81-ECB7F8243B5A}"/>
              </a:ext>
            </a:extLst>
          </p:cNvPr>
          <p:cNvSpPr/>
          <p:nvPr/>
        </p:nvSpPr>
        <p:spPr>
          <a:xfrm>
            <a:off x="3224881" y="6218110"/>
            <a:ext cx="4794739" cy="270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VMWare </a:t>
            </a:r>
            <a:r>
              <a:rPr kumimoji="0" lang="en-US" sz="1200" b="0" i="0" u="none" strike="noStrike" kern="1200" cap="none" spc="0" normalizeH="0" baseline="0" noProof="0" dirty="0" err="1">
                <a:ln>
                  <a:noFill/>
                </a:ln>
                <a:solidFill>
                  <a:srgbClr val="000000"/>
                </a:solidFill>
                <a:effectLst/>
                <a:uLnTx/>
                <a:uFillTx/>
                <a:latin typeface="Arial" panose="020B0604020202020204"/>
                <a:ea typeface="+mn-ea"/>
                <a:cs typeface="+mn-cs"/>
              </a:rPr>
              <a:t>ESXi</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 (x86)</a:t>
            </a:r>
          </a:p>
        </p:txBody>
      </p:sp>
      <p:sp>
        <p:nvSpPr>
          <p:cNvPr id="15" name="Rectangle 14">
            <a:extLst>
              <a:ext uri="{FF2B5EF4-FFF2-40B4-BE49-F238E27FC236}">
                <a16:creationId xmlns:a16="http://schemas.microsoft.com/office/drawing/2014/main" id="{33CA4CE2-3200-16DD-D2B1-D5860B7F19A1}"/>
              </a:ext>
            </a:extLst>
          </p:cNvPr>
          <p:cNvSpPr/>
          <p:nvPr/>
        </p:nvSpPr>
        <p:spPr>
          <a:xfrm>
            <a:off x="3377122" y="5889174"/>
            <a:ext cx="4548714" cy="30549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32FD"/>
                </a:solidFill>
                <a:effectLst/>
                <a:uLnTx/>
                <a:uFillTx/>
                <a:latin typeface="Arial" panose="020B0604020202020204"/>
                <a:ea typeface="+mn-ea"/>
                <a:cs typeface="+mn-cs"/>
              </a:rPr>
              <a:t>Red Hat OpenShift Container Platform</a:t>
            </a:r>
          </a:p>
        </p:txBody>
      </p:sp>
      <p:sp>
        <p:nvSpPr>
          <p:cNvPr id="16" name="Rectangle 15">
            <a:extLst>
              <a:ext uri="{FF2B5EF4-FFF2-40B4-BE49-F238E27FC236}">
                <a16:creationId xmlns:a16="http://schemas.microsoft.com/office/drawing/2014/main" id="{33B713F4-7360-A62D-2F65-1052269BB105}"/>
              </a:ext>
            </a:extLst>
          </p:cNvPr>
          <p:cNvSpPr/>
          <p:nvPr/>
        </p:nvSpPr>
        <p:spPr>
          <a:xfrm>
            <a:off x="3599838" y="5595408"/>
            <a:ext cx="4126705" cy="27699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32FD"/>
                </a:solidFill>
                <a:effectLst/>
                <a:uLnTx/>
                <a:uFillTx/>
                <a:latin typeface="Arial" panose="020B0604020202020204"/>
                <a:ea typeface="+mn-ea"/>
                <a:cs typeface="+mn-cs"/>
              </a:rPr>
              <a:t>Cloud Pak For Data Foundation Services</a:t>
            </a:r>
          </a:p>
        </p:txBody>
      </p:sp>
      <p:sp>
        <p:nvSpPr>
          <p:cNvPr id="17" name="Rectangle 16">
            <a:extLst>
              <a:ext uri="{FF2B5EF4-FFF2-40B4-BE49-F238E27FC236}">
                <a16:creationId xmlns:a16="http://schemas.microsoft.com/office/drawing/2014/main" id="{6B889C94-62BE-9255-C482-766B198DBD0B}"/>
              </a:ext>
            </a:extLst>
          </p:cNvPr>
          <p:cNvSpPr/>
          <p:nvPr/>
        </p:nvSpPr>
        <p:spPr>
          <a:xfrm>
            <a:off x="3599838" y="5299629"/>
            <a:ext cx="4126705" cy="27699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32FD"/>
                </a:solidFill>
                <a:effectLst/>
                <a:uLnTx/>
                <a:uFillTx/>
                <a:latin typeface="Arial" panose="020B0604020202020204"/>
                <a:ea typeface="+mn-ea"/>
                <a:cs typeface="+mn-cs"/>
              </a:rPr>
              <a:t>Cloud Pak For Data Operators</a:t>
            </a:r>
          </a:p>
        </p:txBody>
      </p:sp>
      <p:sp>
        <p:nvSpPr>
          <p:cNvPr id="18" name="Rectangle 17">
            <a:extLst>
              <a:ext uri="{FF2B5EF4-FFF2-40B4-BE49-F238E27FC236}">
                <a16:creationId xmlns:a16="http://schemas.microsoft.com/office/drawing/2014/main" id="{33185069-C5A2-0CD1-6644-9E7171CC27A4}"/>
              </a:ext>
            </a:extLst>
          </p:cNvPr>
          <p:cNvSpPr/>
          <p:nvPr/>
        </p:nvSpPr>
        <p:spPr>
          <a:xfrm>
            <a:off x="3599838" y="4578772"/>
            <a:ext cx="4126705" cy="69688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32FD"/>
                </a:solidFill>
                <a:effectLst/>
                <a:uLnTx/>
                <a:uFillTx/>
                <a:latin typeface="Arial" panose="020B0604020202020204"/>
                <a:ea typeface="+mn-ea"/>
                <a:cs typeface="+mn-cs"/>
              </a:rPr>
              <a:t>Shared Namespace (Access Control based Isolation)</a:t>
            </a:r>
          </a:p>
        </p:txBody>
      </p:sp>
      <p:sp>
        <p:nvSpPr>
          <p:cNvPr id="19" name="Rectangle 18">
            <a:extLst>
              <a:ext uri="{FF2B5EF4-FFF2-40B4-BE49-F238E27FC236}">
                <a16:creationId xmlns:a16="http://schemas.microsoft.com/office/drawing/2014/main" id="{31114527-1D4B-FAF4-6C37-D66B55565608}"/>
              </a:ext>
            </a:extLst>
          </p:cNvPr>
          <p:cNvSpPr/>
          <p:nvPr/>
        </p:nvSpPr>
        <p:spPr>
          <a:xfrm>
            <a:off x="3599838" y="3501976"/>
            <a:ext cx="4126705" cy="105335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32FD"/>
                </a:solidFill>
                <a:effectLst/>
                <a:uLnTx/>
                <a:uFillTx/>
                <a:latin typeface="Arial" panose="020B0604020202020204"/>
                <a:ea typeface="+mn-ea"/>
                <a:cs typeface="+mn-cs"/>
              </a:rPr>
              <a:t>Multi-tenant Services (Resource level Isolation)</a:t>
            </a:r>
          </a:p>
        </p:txBody>
      </p:sp>
      <p:sp>
        <p:nvSpPr>
          <p:cNvPr id="20" name="Rectangle 19">
            <a:extLst>
              <a:ext uri="{FF2B5EF4-FFF2-40B4-BE49-F238E27FC236}">
                <a16:creationId xmlns:a16="http://schemas.microsoft.com/office/drawing/2014/main" id="{0759F597-ABC6-94C4-D421-1BEBFF176314}"/>
              </a:ext>
            </a:extLst>
          </p:cNvPr>
          <p:cNvSpPr/>
          <p:nvPr/>
        </p:nvSpPr>
        <p:spPr>
          <a:xfrm>
            <a:off x="3705347" y="3798277"/>
            <a:ext cx="1758547" cy="674989"/>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32FD"/>
                </a:solidFill>
                <a:effectLst/>
                <a:uLnTx/>
                <a:uFillTx/>
                <a:latin typeface="Arial" panose="020B0604020202020204"/>
                <a:ea typeface="+mn-ea"/>
                <a:cs typeface="+mn-cs"/>
              </a:rPr>
              <a:t>MY - Namespace</a:t>
            </a:r>
          </a:p>
        </p:txBody>
      </p:sp>
      <p:sp>
        <p:nvSpPr>
          <p:cNvPr id="23" name="Rectangle 22">
            <a:extLst>
              <a:ext uri="{FF2B5EF4-FFF2-40B4-BE49-F238E27FC236}">
                <a16:creationId xmlns:a16="http://schemas.microsoft.com/office/drawing/2014/main" id="{406283BD-156D-8933-EFE1-FFA07ACB1704}"/>
              </a:ext>
            </a:extLst>
          </p:cNvPr>
          <p:cNvSpPr/>
          <p:nvPr/>
        </p:nvSpPr>
        <p:spPr>
          <a:xfrm>
            <a:off x="3658455" y="4923641"/>
            <a:ext cx="509042" cy="31661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532FD"/>
                </a:solidFill>
                <a:effectLst/>
                <a:uLnTx/>
                <a:uFillTx/>
                <a:latin typeface="Arial" panose="020B0604020202020204"/>
                <a:ea typeface="+mn-ea"/>
                <a:cs typeface="+mn-cs"/>
              </a:rPr>
              <a:t>WKC</a:t>
            </a:r>
          </a:p>
        </p:txBody>
      </p:sp>
      <p:sp>
        <p:nvSpPr>
          <p:cNvPr id="31" name="Rectangle 30">
            <a:extLst>
              <a:ext uri="{FF2B5EF4-FFF2-40B4-BE49-F238E27FC236}">
                <a16:creationId xmlns:a16="http://schemas.microsoft.com/office/drawing/2014/main" id="{663F458D-E163-E0B1-70EE-CDA016BA216E}"/>
              </a:ext>
            </a:extLst>
          </p:cNvPr>
          <p:cNvSpPr/>
          <p:nvPr/>
        </p:nvSpPr>
        <p:spPr>
          <a:xfrm>
            <a:off x="4200235" y="4931808"/>
            <a:ext cx="509042" cy="31661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532FD"/>
                </a:solidFill>
                <a:effectLst/>
                <a:uLnTx/>
                <a:uFillTx/>
                <a:latin typeface="Arial" panose="020B0604020202020204"/>
                <a:ea typeface="+mn-ea"/>
                <a:cs typeface="+mn-cs"/>
              </a:rPr>
              <a:t>WSL</a:t>
            </a:r>
          </a:p>
        </p:txBody>
      </p:sp>
      <p:sp>
        <p:nvSpPr>
          <p:cNvPr id="32" name="Rectangle 31">
            <a:extLst>
              <a:ext uri="{FF2B5EF4-FFF2-40B4-BE49-F238E27FC236}">
                <a16:creationId xmlns:a16="http://schemas.microsoft.com/office/drawing/2014/main" id="{E8BF5276-4CD6-ACC7-4983-541B2956EE9D}"/>
              </a:ext>
            </a:extLst>
          </p:cNvPr>
          <p:cNvSpPr/>
          <p:nvPr/>
        </p:nvSpPr>
        <p:spPr>
          <a:xfrm>
            <a:off x="4742015" y="4931808"/>
            <a:ext cx="642250" cy="31661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532FD"/>
                </a:solidFill>
                <a:effectLst/>
                <a:uLnTx/>
                <a:uFillTx/>
                <a:latin typeface="Arial" panose="020B0604020202020204"/>
                <a:ea typeface="+mn-ea"/>
                <a:cs typeface="+mn-cs"/>
              </a:rPr>
              <a:t>SPSS</a:t>
            </a:r>
          </a:p>
        </p:txBody>
      </p:sp>
      <p:sp>
        <p:nvSpPr>
          <p:cNvPr id="33" name="Rectangle 32">
            <a:extLst>
              <a:ext uri="{FF2B5EF4-FFF2-40B4-BE49-F238E27FC236}">
                <a16:creationId xmlns:a16="http://schemas.microsoft.com/office/drawing/2014/main" id="{1EFA39F6-B280-23BC-B0FB-0D592BED9EC3}"/>
              </a:ext>
            </a:extLst>
          </p:cNvPr>
          <p:cNvSpPr/>
          <p:nvPr/>
        </p:nvSpPr>
        <p:spPr>
          <a:xfrm>
            <a:off x="5417002" y="4931808"/>
            <a:ext cx="823047" cy="31661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532FD"/>
                </a:solidFill>
                <a:effectLst/>
                <a:uLnTx/>
                <a:uFillTx/>
                <a:latin typeface="Arial" panose="020B0604020202020204"/>
                <a:ea typeface="+mn-ea"/>
                <a:cs typeface="+mn-cs"/>
              </a:rPr>
              <a:t>Analytics Dashboard</a:t>
            </a:r>
          </a:p>
        </p:txBody>
      </p:sp>
      <p:sp>
        <p:nvSpPr>
          <p:cNvPr id="34" name="Rectangle 33">
            <a:extLst>
              <a:ext uri="{FF2B5EF4-FFF2-40B4-BE49-F238E27FC236}">
                <a16:creationId xmlns:a16="http://schemas.microsoft.com/office/drawing/2014/main" id="{F0B30FF3-1838-BC2D-C284-4C937A620671}"/>
              </a:ext>
            </a:extLst>
          </p:cNvPr>
          <p:cNvSpPr/>
          <p:nvPr/>
        </p:nvSpPr>
        <p:spPr>
          <a:xfrm>
            <a:off x="6272786" y="4931808"/>
            <a:ext cx="823047" cy="31661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532FD"/>
                </a:solidFill>
                <a:effectLst/>
                <a:uLnTx/>
                <a:uFillTx/>
                <a:latin typeface="Arial" panose="020B0604020202020204"/>
                <a:ea typeface="+mn-ea"/>
                <a:cs typeface="+mn-cs"/>
              </a:rPr>
              <a:t>Open Pages</a:t>
            </a:r>
          </a:p>
        </p:txBody>
      </p:sp>
      <p:sp>
        <p:nvSpPr>
          <p:cNvPr id="35" name="Rectangle 34">
            <a:extLst>
              <a:ext uri="{FF2B5EF4-FFF2-40B4-BE49-F238E27FC236}">
                <a16:creationId xmlns:a16="http://schemas.microsoft.com/office/drawing/2014/main" id="{7EC7512A-9469-978B-994E-3B0CAE2A0104}"/>
              </a:ext>
            </a:extLst>
          </p:cNvPr>
          <p:cNvSpPr/>
          <p:nvPr/>
        </p:nvSpPr>
        <p:spPr>
          <a:xfrm>
            <a:off x="7128571" y="4931808"/>
            <a:ext cx="551080" cy="31661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532FD"/>
                </a:solidFill>
                <a:effectLst/>
                <a:uLnTx/>
                <a:uFillTx/>
                <a:latin typeface="Arial" panose="020B0604020202020204"/>
                <a:ea typeface="+mn-ea"/>
                <a:cs typeface="+mn-cs"/>
              </a:rPr>
              <a:t>…</a:t>
            </a:r>
          </a:p>
        </p:txBody>
      </p:sp>
      <p:sp>
        <p:nvSpPr>
          <p:cNvPr id="38" name="Rectangle 37">
            <a:extLst>
              <a:ext uri="{FF2B5EF4-FFF2-40B4-BE49-F238E27FC236}">
                <a16:creationId xmlns:a16="http://schemas.microsoft.com/office/drawing/2014/main" id="{1E643B9E-7433-6298-3AC6-5436955F306E}"/>
              </a:ext>
            </a:extLst>
          </p:cNvPr>
          <p:cNvSpPr/>
          <p:nvPr/>
        </p:nvSpPr>
        <p:spPr>
          <a:xfrm>
            <a:off x="3776778" y="4112833"/>
            <a:ext cx="637996" cy="31661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532FD"/>
                </a:solidFill>
                <a:effectLst/>
                <a:uLnTx/>
                <a:uFillTx/>
                <a:latin typeface="Arial" panose="020B0604020202020204"/>
                <a:ea typeface="+mn-ea"/>
                <a:cs typeface="+mn-cs"/>
              </a:rPr>
              <a:t>Project</a:t>
            </a:r>
          </a:p>
        </p:txBody>
      </p:sp>
      <p:sp>
        <p:nvSpPr>
          <p:cNvPr id="39" name="Rectangle 38">
            <a:extLst>
              <a:ext uri="{FF2B5EF4-FFF2-40B4-BE49-F238E27FC236}">
                <a16:creationId xmlns:a16="http://schemas.microsoft.com/office/drawing/2014/main" id="{2797A675-7521-70CF-C372-0E22096BEA23}"/>
              </a:ext>
            </a:extLst>
          </p:cNvPr>
          <p:cNvSpPr/>
          <p:nvPr/>
        </p:nvSpPr>
        <p:spPr>
          <a:xfrm>
            <a:off x="4447512" y="4121000"/>
            <a:ext cx="935328" cy="31661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532FD"/>
                </a:solidFill>
                <a:effectLst/>
                <a:uLnTx/>
                <a:uFillTx/>
                <a:latin typeface="Arial" panose="020B0604020202020204"/>
                <a:ea typeface="+mn-ea"/>
                <a:cs typeface="+mn-cs"/>
              </a:rPr>
              <a:t>Deployment Space</a:t>
            </a:r>
          </a:p>
        </p:txBody>
      </p:sp>
      <p:sp>
        <p:nvSpPr>
          <p:cNvPr id="40" name="Rectangle 39">
            <a:extLst>
              <a:ext uri="{FF2B5EF4-FFF2-40B4-BE49-F238E27FC236}">
                <a16:creationId xmlns:a16="http://schemas.microsoft.com/office/drawing/2014/main" id="{A835E2D5-B1E4-26AD-E099-D4D023FDB0B3}"/>
              </a:ext>
            </a:extLst>
          </p:cNvPr>
          <p:cNvSpPr/>
          <p:nvPr/>
        </p:nvSpPr>
        <p:spPr>
          <a:xfrm>
            <a:off x="5535325" y="3808743"/>
            <a:ext cx="1758547" cy="674989"/>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32FD"/>
                </a:solidFill>
                <a:effectLst/>
                <a:uLnTx/>
                <a:uFillTx/>
                <a:latin typeface="Arial" panose="020B0604020202020204"/>
                <a:ea typeface="+mn-ea"/>
                <a:cs typeface="+mn-cs"/>
              </a:rPr>
              <a:t>SG - Namespace</a:t>
            </a:r>
          </a:p>
        </p:txBody>
      </p:sp>
      <p:sp>
        <p:nvSpPr>
          <p:cNvPr id="45" name="Rectangle 44">
            <a:extLst>
              <a:ext uri="{FF2B5EF4-FFF2-40B4-BE49-F238E27FC236}">
                <a16:creationId xmlns:a16="http://schemas.microsoft.com/office/drawing/2014/main" id="{629DFADB-B79C-73ED-AD56-50A4C582E8E9}"/>
              </a:ext>
            </a:extLst>
          </p:cNvPr>
          <p:cNvSpPr/>
          <p:nvPr/>
        </p:nvSpPr>
        <p:spPr>
          <a:xfrm>
            <a:off x="5606756" y="4123299"/>
            <a:ext cx="637996" cy="31661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532FD"/>
                </a:solidFill>
                <a:effectLst/>
                <a:uLnTx/>
                <a:uFillTx/>
                <a:latin typeface="Arial" panose="020B0604020202020204"/>
                <a:ea typeface="+mn-ea"/>
                <a:cs typeface="+mn-cs"/>
              </a:rPr>
              <a:t>Project</a:t>
            </a:r>
          </a:p>
        </p:txBody>
      </p:sp>
      <p:sp>
        <p:nvSpPr>
          <p:cNvPr id="49" name="Rectangle 48">
            <a:extLst>
              <a:ext uri="{FF2B5EF4-FFF2-40B4-BE49-F238E27FC236}">
                <a16:creationId xmlns:a16="http://schemas.microsoft.com/office/drawing/2014/main" id="{AE68A3F5-1355-FB58-3B40-3F338CB01086}"/>
              </a:ext>
            </a:extLst>
          </p:cNvPr>
          <p:cNvSpPr/>
          <p:nvPr/>
        </p:nvSpPr>
        <p:spPr>
          <a:xfrm>
            <a:off x="6277490" y="4131466"/>
            <a:ext cx="935328" cy="31661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532FD"/>
                </a:solidFill>
                <a:effectLst/>
                <a:uLnTx/>
                <a:uFillTx/>
                <a:latin typeface="Arial" panose="020B0604020202020204"/>
                <a:ea typeface="+mn-ea"/>
                <a:cs typeface="+mn-cs"/>
              </a:rPr>
              <a:t>Deployment Space</a:t>
            </a:r>
          </a:p>
        </p:txBody>
      </p:sp>
      <p:sp>
        <p:nvSpPr>
          <p:cNvPr id="65" name="Rectangle 64">
            <a:extLst>
              <a:ext uri="{FF2B5EF4-FFF2-40B4-BE49-F238E27FC236}">
                <a16:creationId xmlns:a16="http://schemas.microsoft.com/office/drawing/2014/main" id="{9116E5AF-8667-D131-CC97-81D78E794B76}"/>
              </a:ext>
            </a:extLst>
          </p:cNvPr>
          <p:cNvSpPr/>
          <p:nvPr/>
        </p:nvSpPr>
        <p:spPr>
          <a:xfrm>
            <a:off x="7346585" y="3807847"/>
            <a:ext cx="327245" cy="674989"/>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32FD"/>
                </a:solidFill>
                <a:effectLst/>
                <a:uLnTx/>
                <a:uFillTx/>
                <a:latin typeface="Arial" panose="020B0604020202020204"/>
                <a:ea typeface="+mn-ea"/>
                <a:cs typeface="+mn-cs"/>
              </a:rPr>
              <a:t>…</a:t>
            </a:r>
          </a:p>
        </p:txBody>
      </p:sp>
      <p:sp>
        <p:nvSpPr>
          <p:cNvPr id="98" name="TextBox 97">
            <a:extLst>
              <a:ext uri="{FF2B5EF4-FFF2-40B4-BE49-F238E27FC236}">
                <a16:creationId xmlns:a16="http://schemas.microsoft.com/office/drawing/2014/main" id="{4C4FAA82-2D9B-B31D-B5B1-B0C6BAB0B3FF}"/>
              </a:ext>
            </a:extLst>
          </p:cNvPr>
          <p:cNvSpPr txBox="1"/>
          <p:nvPr/>
        </p:nvSpPr>
        <p:spPr>
          <a:xfrm>
            <a:off x="3494510" y="3198902"/>
            <a:ext cx="441765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Suggested for the Proposal - Service level Multi-tenancy</a:t>
            </a:r>
          </a:p>
        </p:txBody>
      </p:sp>
    </p:spTree>
    <p:extLst>
      <p:ext uri="{BB962C8B-B14F-4D97-AF65-F5344CB8AC3E}">
        <p14:creationId xmlns:p14="http://schemas.microsoft.com/office/powerpoint/2010/main" val="28631330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15F428-AF23-8D17-F451-5DB05ADDEB6B}"/>
              </a:ext>
            </a:extLst>
          </p:cNvPr>
          <p:cNvSpPr>
            <a:spLocks noGrp="1"/>
          </p:cNvSpPr>
          <p:nvPr>
            <p:ph type="title"/>
          </p:nvPr>
        </p:nvSpPr>
        <p:spPr>
          <a:xfrm>
            <a:off x="292135" y="495293"/>
            <a:ext cx="11442922" cy="745463"/>
          </a:xfrm>
        </p:spPr>
        <p:txBody>
          <a:bodyPr/>
          <a:lstStyle/>
          <a:p>
            <a:r>
              <a:rPr lang="en-US" b="1" dirty="0"/>
              <a:t>B1.2.11 &amp; B1.2.12: Provide documents for APIs available on the platform out-of-box– REST APIs</a:t>
            </a:r>
          </a:p>
        </p:txBody>
      </p:sp>
      <p:sp>
        <p:nvSpPr>
          <p:cNvPr id="2" name="TextBox 1">
            <a:extLst>
              <a:ext uri="{FF2B5EF4-FFF2-40B4-BE49-F238E27FC236}">
                <a16:creationId xmlns:a16="http://schemas.microsoft.com/office/drawing/2014/main" id="{F0259FC5-AA72-26B2-B0BC-37A09A95DAC5}"/>
              </a:ext>
            </a:extLst>
          </p:cNvPr>
          <p:cNvSpPr txBox="1"/>
          <p:nvPr/>
        </p:nvSpPr>
        <p:spPr>
          <a:xfrm>
            <a:off x="363255" y="1372603"/>
            <a:ext cx="10901189"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srgbClr val="000000"/>
                </a:solidFill>
                <a:effectLst/>
                <a:uLnTx/>
                <a:uFillTx/>
                <a:latin typeface="Arial" panose="020B0604020202020204"/>
                <a:ea typeface="+mn-ea"/>
                <a:cs typeface="+mn-cs"/>
              </a:rPr>
              <a:t>The IBM Cloud Pak for Data platform API is an administration API that you can use to perform the </a:t>
            </a:r>
            <a:br>
              <a:rPr kumimoji="0" lang="en-SG" sz="1800" b="1"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800" b="1" i="0" u="none" strike="noStrike" kern="1200" cap="none" spc="0" normalizeH="0" baseline="0" noProof="0" dirty="0">
                <a:ln>
                  <a:noFill/>
                </a:ln>
                <a:solidFill>
                  <a:srgbClr val="000000"/>
                </a:solidFill>
                <a:effectLst/>
                <a:uLnTx/>
                <a:uFillTx/>
                <a:latin typeface="Arial" panose="020B0604020202020204"/>
                <a:ea typeface="+mn-ea"/>
                <a:cs typeface="+mn-cs"/>
              </a:rPr>
              <a:t>following tasks</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a:t>
            </a:r>
            <a:b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br>
            <a:endPar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31775"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Authenticate to the platform.</a:t>
            </a:r>
          </a:p>
          <a:p>
            <a:pPr marL="231775"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Manage the users who have access to the platform. </a:t>
            </a:r>
          </a:p>
          <a:p>
            <a:pPr marL="231775"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Manage the roles that are defined on the platform.</a:t>
            </a:r>
          </a:p>
          <a:p>
            <a:pPr marL="231775"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Update your user account on the platform.</a:t>
            </a:r>
          </a:p>
          <a:p>
            <a:pPr marL="231775"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Monitor the status of the IBM Cloud Pak for Data platform.</a:t>
            </a:r>
          </a:p>
          <a:p>
            <a:pPr marL="231775" marR="0" lvl="0" indent="-231775"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srgbClr val="000000"/>
                </a:solidFill>
                <a:effectLst/>
                <a:uLnTx/>
                <a:uFillTx/>
                <a:latin typeface="Arial" panose="020B0604020202020204"/>
                <a:ea typeface="+mn-ea"/>
                <a:cs typeface="+mn-cs"/>
              </a:rPr>
              <a:t>Services in IBM Cloud Pak for Data have their own APIs</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ED191603-D069-7C28-00C8-D2D01688B41C}"/>
              </a:ext>
            </a:extLst>
          </p:cNvPr>
          <p:cNvSpPr txBox="1"/>
          <p:nvPr/>
        </p:nvSpPr>
        <p:spPr>
          <a:xfrm>
            <a:off x="363255" y="4331235"/>
            <a:ext cx="10339722" cy="2585323"/>
          </a:xfrm>
          <a:prstGeom prst="rect">
            <a:avLst/>
          </a:prstGeom>
          <a:noFill/>
        </p:spPr>
        <p:txBody>
          <a:bodyPr wrap="square" rtlCol="0">
            <a:spAutoFit/>
          </a:bodyPr>
          <a:lstStyle/>
          <a:p>
            <a:pPr marL="273050" marR="0" lvl="0" indent="-260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AI Factsheets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control model tracking, retrieve the model facts and get </a:t>
            </a:r>
            <a:r>
              <a:rPr kumimoji="0" lang="en-SG" sz="1800" b="0" i="0" u="none" strike="noStrike" kern="1200" cap="none" spc="0" normalizeH="0" baseline="0" noProof="0" dirty="0" err="1">
                <a:ln>
                  <a:noFill/>
                </a:ln>
                <a:solidFill>
                  <a:srgbClr val="000000"/>
                </a:solidFill>
                <a:effectLst/>
                <a:uLnTx/>
                <a:uFillTx/>
                <a:latin typeface="Arial" panose="020B0604020202020204"/>
                <a:ea typeface="+mn-ea"/>
                <a:cs typeface="+mn-cs"/>
              </a:rPr>
              <a:t>talerts</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 information on the deployed tracked models.</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73050" marR="0" lvl="0" indent="-260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OpenPages</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 </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access to OpenPages data and metadata</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73050" marR="0" lvl="0" indent="-260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Watson Data APIs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manage data-related assets and the people who need to use these assets</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73050" marR="0" lvl="0" indent="-260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Watson Machine Learning APIs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train, store, deploy, and score models and functions</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73050" marR="0" lvl="0" indent="-260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Watson </a:t>
            </a:r>
            <a:r>
              <a:rPr kumimoji="0" lang="en-US" sz="1800" b="1" i="0" u="none" strike="noStrike" kern="1200" cap="none" spc="0" normalizeH="0" baseline="0" noProof="0" dirty="0" err="1">
                <a:ln>
                  <a:noFill/>
                </a:ln>
                <a:solidFill>
                  <a:srgbClr val="000000"/>
                </a:solidFill>
                <a:effectLst/>
                <a:uLnTx/>
                <a:uFillTx/>
                <a:latin typeface="Arial" panose="020B0604020202020204"/>
                <a:ea typeface="+mn-ea"/>
                <a:cs typeface="+mn-cs"/>
              </a:rPr>
              <a:t>OpenScale</a:t>
            </a: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 APIs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measure outcomes, ensure fairness and </a:t>
            </a: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explainabiity</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t>
            </a:r>
          </a:p>
          <a:p>
            <a:pPr marL="273050" marR="0" lvl="0" indent="-260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Watson Pipelines APIs &amp; SDKs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query data, expose outputs, and more</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73050" marR="0" lvl="0" indent="-260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976F87B3-0735-A78A-ED71-699D9CF6432D}"/>
              </a:ext>
            </a:extLst>
          </p:cNvPr>
          <p:cNvSpPr/>
          <p:nvPr/>
        </p:nvSpPr>
        <p:spPr>
          <a:xfrm>
            <a:off x="9136967" y="1955409"/>
            <a:ext cx="2860431" cy="214766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Refer to the </a:t>
            </a: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hlinkClick r:id="rId2"/>
              </a:rPr>
              <a:t>API documentation</a:t>
            </a: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M</a:t>
            </a:r>
            <a:r>
              <a:rPr kumimoji="0" lang="en-US" sz="1400" b="0" i="0" u="none" strike="noStrike" kern="1200" cap="none" spc="0" normalizeH="0" baseline="0" noProof="0" dirty="0" err="1">
                <a:ln>
                  <a:noFill/>
                </a:ln>
                <a:solidFill>
                  <a:srgbClr val="FFFFFF"/>
                </a:solidFill>
                <a:effectLst/>
                <a:uLnTx/>
                <a:uFillTx/>
                <a:latin typeface="Arial" panose="020B0604020202020204"/>
                <a:ea typeface="+mn-ea"/>
                <a:cs typeface="+mn-cs"/>
              </a:rPr>
              <a:t>onitoring</a:t>
            </a: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 console allows viewing API activity in the UI to assist in monitoring and troubleshooting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Kafka </a:t>
            </a: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hlinkClick r:id="rId3"/>
              </a:rPr>
              <a:t>connection</a:t>
            </a: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 supported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Can import other vendors’ models </a:t>
            </a: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hlinkClick r:id="rId4"/>
              </a:rPr>
              <a:t>using PMML</a:t>
            </a: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16300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69B3007-388A-A8FA-F403-35F2E7F90A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9006" y="1818492"/>
            <a:ext cx="11243469" cy="3507064"/>
          </a:xfrm>
          <a:prstGeom prst="rect">
            <a:avLst/>
          </a:prstGeom>
        </p:spPr>
      </p:pic>
      <p:sp>
        <p:nvSpPr>
          <p:cNvPr id="3" name="Title 2">
            <a:extLst>
              <a:ext uri="{FF2B5EF4-FFF2-40B4-BE49-F238E27FC236}">
                <a16:creationId xmlns:a16="http://schemas.microsoft.com/office/drawing/2014/main" id="{2E2223E2-1FD8-64D4-037E-EEF8C8CFE4BB}"/>
              </a:ext>
            </a:extLst>
          </p:cNvPr>
          <p:cNvSpPr>
            <a:spLocks noGrp="1"/>
          </p:cNvSpPr>
          <p:nvPr>
            <p:ph type="title"/>
          </p:nvPr>
        </p:nvSpPr>
        <p:spPr>
          <a:xfrm>
            <a:off x="351092" y="526289"/>
            <a:ext cx="11442922" cy="429116"/>
          </a:xfrm>
        </p:spPr>
        <p:txBody>
          <a:bodyPr/>
          <a:lstStyle/>
          <a:p>
            <a:r>
              <a:rPr lang="en-US" b="1" dirty="0"/>
              <a:t>B1.10 (c) Infrastructure – Business Continuity (HA, Backup/Restore and DR Architecture)</a:t>
            </a:r>
          </a:p>
        </p:txBody>
      </p:sp>
      <p:sp>
        <p:nvSpPr>
          <p:cNvPr id="16" name="TextBox 15">
            <a:extLst>
              <a:ext uri="{FF2B5EF4-FFF2-40B4-BE49-F238E27FC236}">
                <a16:creationId xmlns:a16="http://schemas.microsoft.com/office/drawing/2014/main" id="{72042B07-8353-2EB2-67B0-FDD0ED07C98D}"/>
              </a:ext>
            </a:extLst>
          </p:cNvPr>
          <p:cNvSpPr txBox="1"/>
          <p:nvPr/>
        </p:nvSpPr>
        <p:spPr>
          <a:xfrm>
            <a:off x="211015" y="1364765"/>
            <a:ext cx="117230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The solution comes out of the box with HA,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hlinkClick r:id="rId4"/>
              </a:rPr>
              <a:t>DR and Backup/Restore</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capabilities as explained below</a:t>
            </a:r>
          </a:p>
        </p:txBody>
      </p:sp>
      <p:sp>
        <p:nvSpPr>
          <p:cNvPr id="5" name="TextBox 4">
            <a:extLst>
              <a:ext uri="{FF2B5EF4-FFF2-40B4-BE49-F238E27FC236}">
                <a16:creationId xmlns:a16="http://schemas.microsoft.com/office/drawing/2014/main" id="{75FE4BE4-7CA9-CFCD-54AB-B9BD2B3C5D44}"/>
              </a:ext>
            </a:extLst>
          </p:cNvPr>
          <p:cNvSpPr txBox="1"/>
          <p:nvPr/>
        </p:nvSpPr>
        <p:spPr>
          <a:xfrm>
            <a:off x="1418496" y="5349001"/>
            <a:ext cx="337624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The proposed solution, based on IBM Cloud Pak for Data (CP4D) Services, are highly available (HA) leveraging the Microservices architecture on top of RedHat OpenShift</a:t>
            </a:r>
          </a:p>
        </p:txBody>
      </p:sp>
      <p:sp>
        <p:nvSpPr>
          <p:cNvPr id="6" name="Freeform 5">
            <a:extLst>
              <a:ext uri="{FF2B5EF4-FFF2-40B4-BE49-F238E27FC236}">
                <a16:creationId xmlns:a16="http://schemas.microsoft.com/office/drawing/2014/main" id="{041F7C6A-A157-B208-FE4F-BD774A6B701E}"/>
              </a:ext>
            </a:extLst>
          </p:cNvPr>
          <p:cNvSpPr/>
          <p:nvPr/>
        </p:nvSpPr>
        <p:spPr>
          <a:xfrm>
            <a:off x="2930769" y="4431323"/>
            <a:ext cx="644769" cy="961292"/>
          </a:xfrm>
          <a:custGeom>
            <a:avLst/>
            <a:gdLst>
              <a:gd name="connsiteX0" fmla="*/ 0 w 644769"/>
              <a:gd name="connsiteY0" fmla="*/ 961292 h 961292"/>
              <a:gd name="connsiteX1" fmla="*/ 199293 w 644769"/>
              <a:gd name="connsiteY1" fmla="*/ 363415 h 961292"/>
              <a:gd name="connsiteX2" fmla="*/ 644769 w 644769"/>
              <a:gd name="connsiteY2" fmla="*/ 0 h 961292"/>
            </a:gdLst>
            <a:ahLst/>
            <a:cxnLst>
              <a:cxn ang="0">
                <a:pos x="connsiteX0" y="connsiteY0"/>
              </a:cxn>
              <a:cxn ang="0">
                <a:pos x="connsiteX1" y="connsiteY1"/>
              </a:cxn>
              <a:cxn ang="0">
                <a:pos x="connsiteX2" y="connsiteY2"/>
              </a:cxn>
            </a:cxnLst>
            <a:rect l="l" t="t" r="r" b="b"/>
            <a:pathLst>
              <a:path w="644769" h="961292">
                <a:moveTo>
                  <a:pt x="0" y="961292"/>
                </a:moveTo>
                <a:cubicBezTo>
                  <a:pt x="45916" y="742461"/>
                  <a:pt x="91832" y="523630"/>
                  <a:pt x="199293" y="363415"/>
                </a:cubicBezTo>
                <a:cubicBezTo>
                  <a:pt x="306755" y="203200"/>
                  <a:pt x="475762" y="101600"/>
                  <a:pt x="644769" y="0"/>
                </a:cubicBezTo>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Freeform 6">
            <a:extLst>
              <a:ext uri="{FF2B5EF4-FFF2-40B4-BE49-F238E27FC236}">
                <a16:creationId xmlns:a16="http://schemas.microsoft.com/office/drawing/2014/main" id="{2CF1ACBE-FCF2-3EF7-41A4-E296EEFC4430}"/>
              </a:ext>
            </a:extLst>
          </p:cNvPr>
          <p:cNvSpPr/>
          <p:nvPr/>
        </p:nvSpPr>
        <p:spPr>
          <a:xfrm>
            <a:off x="3048000" y="4419600"/>
            <a:ext cx="1840523" cy="984738"/>
          </a:xfrm>
          <a:custGeom>
            <a:avLst/>
            <a:gdLst>
              <a:gd name="connsiteX0" fmla="*/ 0 w 1840523"/>
              <a:gd name="connsiteY0" fmla="*/ 984738 h 984738"/>
              <a:gd name="connsiteX1" fmla="*/ 762000 w 1840523"/>
              <a:gd name="connsiteY1" fmla="*/ 304800 h 984738"/>
              <a:gd name="connsiteX2" fmla="*/ 1840523 w 1840523"/>
              <a:gd name="connsiteY2" fmla="*/ 0 h 984738"/>
            </a:gdLst>
            <a:ahLst/>
            <a:cxnLst>
              <a:cxn ang="0">
                <a:pos x="connsiteX0" y="connsiteY0"/>
              </a:cxn>
              <a:cxn ang="0">
                <a:pos x="connsiteX1" y="connsiteY1"/>
              </a:cxn>
              <a:cxn ang="0">
                <a:pos x="connsiteX2" y="connsiteY2"/>
              </a:cxn>
            </a:cxnLst>
            <a:rect l="l" t="t" r="r" b="b"/>
            <a:pathLst>
              <a:path w="1840523" h="984738">
                <a:moveTo>
                  <a:pt x="0" y="984738"/>
                </a:moveTo>
                <a:cubicBezTo>
                  <a:pt x="227623" y="726830"/>
                  <a:pt x="455246" y="468923"/>
                  <a:pt x="762000" y="304800"/>
                </a:cubicBezTo>
                <a:cubicBezTo>
                  <a:pt x="1068754" y="140677"/>
                  <a:pt x="1454638" y="70338"/>
                  <a:pt x="1840523" y="0"/>
                </a:cubicBezTo>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Freeform 7">
            <a:extLst>
              <a:ext uri="{FF2B5EF4-FFF2-40B4-BE49-F238E27FC236}">
                <a16:creationId xmlns:a16="http://schemas.microsoft.com/office/drawing/2014/main" id="{6BFCC2F3-025F-3E6E-7A7F-D0B5FD6E4A86}"/>
              </a:ext>
            </a:extLst>
          </p:cNvPr>
          <p:cNvSpPr/>
          <p:nvPr/>
        </p:nvSpPr>
        <p:spPr>
          <a:xfrm>
            <a:off x="3364523" y="4419600"/>
            <a:ext cx="2836985" cy="949569"/>
          </a:xfrm>
          <a:custGeom>
            <a:avLst/>
            <a:gdLst>
              <a:gd name="connsiteX0" fmla="*/ 0 w 2836985"/>
              <a:gd name="connsiteY0" fmla="*/ 949569 h 949569"/>
              <a:gd name="connsiteX1" fmla="*/ 1336431 w 2836985"/>
              <a:gd name="connsiteY1" fmla="*/ 328246 h 949569"/>
              <a:gd name="connsiteX2" fmla="*/ 2836985 w 2836985"/>
              <a:gd name="connsiteY2" fmla="*/ 0 h 949569"/>
            </a:gdLst>
            <a:ahLst/>
            <a:cxnLst>
              <a:cxn ang="0">
                <a:pos x="connsiteX0" y="connsiteY0"/>
              </a:cxn>
              <a:cxn ang="0">
                <a:pos x="connsiteX1" y="connsiteY1"/>
              </a:cxn>
              <a:cxn ang="0">
                <a:pos x="connsiteX2" y="connsiteY2"/>
              </a:cxn>
            </a:cxnLst>
            <a:rect l="l" t="t" r="r" b="b"/>
            <a:pathLst>
              <a:path w="2836985" h="949569">
                <a:moveTo>
                  <a:pt x="0" y="949569"/>
                </a:moveTo>
                <a:cubicBezTo>
                  <a:pt x="431800" y="718038"/>
                  <a:pt x="863600" y="486507"/>
                  <a:pt x="1336431" y="328246"/>
                </a:cubicBezTo>
                <a:cubicBezTo>
                  <a:pt x="1809262" y="169984"/>
                  <a:pt x="2323123" y="84992"/>
                  <a:pt x="2836985" y="0"/>
                </a:cubicBezTo>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19B04970-7A39-E081-8E06-9F40E5040CAC}"/>
              </a:ext>
            </a:extLst>
          </p:cNvPr>
          <p:cNvSpPr txBox="1"/>
          <p:nvPr/>
        </p:nvSpPr>
        <p:spPr>
          <a:xfrm>
            <a:off x="4724408" y="5392615"/>
            <a:ext cx="3727931"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The proposed solution has inbuilt capability for backing up and restoring the solution based on a scheduled basis based on IBM Spectrum Fusion (SF). The backups are stored in UOB provided Object Storage</a:t>
            </a:r>
          </a:p>
        </p:txBody>
      </p:sp>
      <p:sp>
        <p:nvSpPr>
          <p:cNvPr id="10" name="Freeform 9">
            <a:extLst>
              <a:ext uri="{FF2B5EF4-FFF2-40B4-BE49-F238E27FC236}">
                <a16:creationId xmlns:a16="http://schemas.microsoft.com/office/drawing/2014/main" id="{D9DD0F16-018E-FBD8-CDE2-BEF0BE4EF625}"/>
              </a:ext>
            </a:extLst>
          </p:cNvPr>
          <p:cNvSpPr/>
          <p:nvPr/>
        </p:nvSpPr>
        <p:spPr>
          <a:xfrm>
            <a:off x="6988561" y="4044462"/>
            <a:ext cx="455758" cy="1336430"/>
          </a:xfrm>
          <a:custGeom>
            <a:avLst/>
            <a:gdLst>
              <a:gd name="connsiteX0" fmla="*/ 0 w 455758"/>
              <a:gd name="connsiteY0" fmla="*/ 1336430 h 1336430"/>
              <a:gd name="connsiteX1" fmla="*/ 445477 w 455758"/>
              <a:gd name="connsiteY1" fmla="*/ 633046 h 1336430"/>
              <a:gd name="connsiteX2" fmla="*/ 269631 w 455758"/>
              <a:gd name="connsiteY2" fmla="*/ 0 h 1336430"/>
            </a:gdLst>
            <a:ahLst/>
            <a:cxnLst>
              <a:cxn ang="0">
                <a:pos x="connsiteX0" y="connsiteY0"/>
              </a:cxn>
              <a:cxn ang="0">
                <a:pos x="connsiteX1" y="connsiteY1"/>
              </a:cxn>
              <a:cxn ang="0">
                <a:pos x="connsiteX2" y="connsiteY2"/>
              </a:cxn>
            </a:cxnLst>
            <a:rect l="l" t="t" r="r" b="b"/>
            <a:pathLst>
              <a:path w="455758" h="1336430">
                <a:moveTo>
                  <a:pt x="0" y="1336430"/>
                </a:moveTo>
                <a:cubicBezTo>
                  <a:pt x="200269" y="1096107"/>
                  <a:pt x="400539" y="855784"/>
                  <a:pt x="445477" y="633046"/>
                </a:cubicBezTo>
                <a:cubicBezTo>
                  <a:pt x="490416" y="410308"/>
                  <a:pt x="380023" y="205154"/>
                  <a:pt x="269631" y="0"/>
                </a:cubicBezTo>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654383AB-DD6E-1141-AFC5-BFC9EE85BD0B}"/>
              </a:ext>
            </a:extLst>
          </p:cNvPr>
          <p:cNvSpPr txBox="1"/>
          <p:nvPr/>
        </p:nvSpPr>
        <p:spPr>
          <a:xfrm>
            <a:off x="7738258" y="3395888"/>
            <a:ext cx="1834352" cy="76944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UOB Provided Object Storage accessible across Production and DR Networks</a:t>
            </a:r>
          </a:p>
        </p:txBody>
      </p:sp>
      <p:sp>
        <p:nvSpPr>
          <p:cNvPr id="14" name="TextBox 13">
            <a:extLst>
              <a:ext uri="{FF2B5EF4-FFF2-40B4-BE49-F238E27FC236}">
                <a16:creationId xmlns:a16="http://schemas.microsoft.com/office/drawing/2014/main" id="{01DC6E16-21E8-8273-837B-B5E75AD14325}"/>
              </a:ext>
            </a:extLst>
          </p:cNvPr>
          <p:cNvSpPr txBox="1"/>
          <p:nvPr/>
        </p:nvSpPr>
        <p:spPr>
          <a:xfrm>
            <a:off x="8393723" y="5413304"/>
            <a:ext cx="3727931"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SF can restore CP4D on to a remote cluster based on the last backup (RPO) to meet the RTO requirements of 48 hours. Based on the DR requirements, the proposal provides a Cold Instance to save on license cost</a:t>
            </a:r>
          </a:p>
        </p:txBody>
      </p:sp>
      <p:sp>
        <p:nvSpPr>
          <p:cNvPr id="15" name="Freeform 14">
            <a:extLst>
              <a:ext uri="{FF2B5EF4-FFF2-40B4-BE49-F238E27FC236}">
                <a16:creationId xmlns:a16="http://schemas.microsoft.com/office/drawing/2014/main" id="{919AD670-3E58-B66B-44A2-5731AA48D195}"/>
              </a:ext>
            </a:extLst>
          </p:cNvPr>
          <p:cNvSpPr/>
          <p:nvPr/>
        </p:nvSpPr>
        <p:spPr>
          <a:xfrm flipH="1">
            <a:off x="9782475" y="4076874"/>
            <a:ext cx="455758" cy="1336430"/>
          </a:xfrm>
          <a:custGeom>
            <a:avLst/>
            <a:gdLst>
              <a:gd name="connsiteX0" fmla="*/ 0 w 455758"/>
              <a:gd name="connsiteY0" fmla="*/ 1336430 h 1336430"/>
              <a:gd name="connsiteX1" fmla="*/ 445477 w 455758"/>
              <a:gd name="connsiteY1" fmla="*/ 633046 h 1336430"/>
              <a:gd name="connsiteX2" fmla="*/ 269631 w 455758"/>
              <a:gd name="connsiteY2" fmla="*/ 0 h 1336430"/>
            </a:gdLst>
            <a:ahLst/>
            <a:cxnLst>
              <a:cxn ang="0">
                <a:pos x="connsiteX0" y="connsiteY0"/>
              </a:cxn>
              <a:cxn ang="0">
                <a:pos x="connsiteX1" y="connsiteY1"/>
              </a:cxn>
              <a:cxn ang="0">
                <a:pos x="connsiteX2" y="connsiteY2"/>
              </a:cxn>
            </a:cxnLst>
            <a:rect l="l" t="t" r="r" b="b"/>
            <a:pathLst>
              <a:path w="455758" h="1336430">
                <a:moveTo>
                  <a:pt x="0" y="1336430"/>
                </a:moveTo>
                <a:cubicBezTo>
                  <a:pt x="200269" y="1096107"/>
                  <a:pt x="400539" y="855784"/>
                  <a:pt x="445477" y="633046"/>
                </a:cubicBezTo>
                <a:cubicBezTo>
                  <a:pt x="490416" y="410308"/>
                  <a:pt x="380023" y="205154"/>
                  <a:pt x="269631" y="0"/>
                </a:cubicBezTo>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Arrow: Curved Down 1">
            <a:extLst>
              <a:ext uri="{FF2B5EF4-FFF2-40B4-BE49-F238E27FC236}">
                <a16:creationId xmlns:a16="http://schemas.microsoft.com/office/drawing/2014/main" id="{039F9D92-2081-0F16-FB6C-426C4CFFA6C3}"/>
              </a:ext>
            </a:extLst>
          </p:cNvPr>
          <p:cNvSpPr/>
          <p:nvPr/>
        </p:nvSpPr>
        <p:spPr>
          <a:xfrm>
            <a:off x="6745858" y="2261820"/>
            <a:ext cx="3743864" cy="105323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EC2CE7FD-A8C7-0AE1-3DF8-C5EADB3EBE00}"/>
              </a:ext>
            </a:extLst>
          </p:cNvPr>
          <p:cNvSpPr txBox="1"/>
          <p:nvPr/>
        </p:nvSpPr>
        <p:spPr>
          <a:xfrm>
            <a:off x="8055526" y="1826628"/>
            <a:ext cx="132138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dirty="0">
                <a:ln>
                  <a:noFill/>
                </a:ln>
                <a:solidFill>
                  <a:srgbClr val="730209"/>
                </a:solidFill>
                <a:effectLst/>
                <a:uLnTx/>
                <a:uFillTx/>
                <a:latin typeface="Arial" panose="020B0604020202020204"/>
                <a:ea typeface="+mn-ea"/>
                <a:cs typeface="+mn-cs"/>
              </a:rPr>
              <a:t>Spectrum Fusion* backup and restore</a:t>
            </a:r>
          </a:p>
        </p:txBody>
      </p:sp>
      <p:sp>
        <p:nvSpPr>
          <p:cNvPr id="4" name="Freeform 3">
            <a:extLst>
              <a:ext uri="{FF2B5EF4-FFF2-40B4-BE49-F238E27FC236}">
                <a16:creationId xmlns:a16="http://schemas.microsoft.com/office/drawing/2014/main" id="{421D61D0-905E-64B0-1FE2-85D7CECAD626}"/>
              </a:ext>
            </a:extLst>
          </p:cNvPr>
          <p:cNvSpPr/>
          <p:nvPr/>
        </p:nvSpPr>
        <p:spPr>
          <a:xfrm>
            <a:off x="7596554" y="4443046"/>
            <a:ext cx="1934308" cy="269720"/>
          </a:xfrm>
          <a:custGeom>
            <a:avLst/>
            <a:gdLst>
              <a:gd name="connsiteX0" fmla="*/ 0 w 1934308"/>
              <a:gd name="connsiteY0" fmla="*/ 23446 h 269720"/>
              <a:gd name="connsiteX1" fmla="*/ 1043354 w 1934308"/>
              <a:gd name="connsiteY1" fmla="*/ 269631 h 269720"/>
              <a:gd name="connsiteX2" fmla="*/ 1934308 w 1934308"/>
              <a:gd name="connsiteY2" fmla="*/ 0 h 269720"/>
            </a:gdLst>
            <a:ahLst/>
            <a:cxnLst>
              <a:cxn ang="0">
                <a:pos x="connsiteX0" y="connsiteY0"/>
              </a:cxn>
              <a:cxn ang="0">
                <a:pos x="connsiteX1" y="connsiteY1"/>
              </a:cxn>
              <a:cxn ang="0">
                <a:pos x="connsiteX2" y="connsiteY2"/>
              </a:cxn>
            </a:cxnLst>
            <a:rect l="l" t="t" r="r" b="b"/>
            <a:pathLst>
              <a:path w="1934308" h="269720">
                <a:moveTo>
                  <a:pt x="0" y="23446"/>
                </a:moveTo>
                <a:cubicBezTo>
                  <a:pt x="360484" y="148492"/>
                  <a:pt x="720969" y="273539"/>
                  <a:pt x="1043354" y="269631"/>
                </a:cubicBezTo>
                <a:cubicBezTo>
                  <a:pt x="1365739" y="265723"/>
                  <a:pt x="1650023" y="132861"/>
                  <a:pt x="1934308" y="0"/>
                </a:cubicBezTo>
              </a:path>
            </a:pathLst>
          </a:custGeom>
          <a:noFill/>
          <a:ln>
            <a:solidFill>
              <a:schemeClr val="accent4"/>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F826D68A-62CE-E6EC-AC45-2A920FB1C90D}"/>
              </a:ext>
            </a:extLst>
          </p:cNvPr>
          <p:cNvSpPr txBox="1"/>
          <p:nvPr/>
        </p:nvSpPr>
        <p:spPr>
          <a:xfrm>
            <a:off x="7701340" y="4706894"/>
            <a:ext cx="1724735"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Models Deployed through CI/CD Pipeline</a:t>
            </a:r>
          </a:p>
        </p:txBody>
      </p:sp>
      <p:sp>
        <p:nvSpPr>
          <p:cNvPr id="17" name="TextBox 16">
            <a:extLst>
              <a:ext uri="{FF2B5EF4-FFF2-40B4-BE49-F238E27FC236}">
                <a16:creationId xmlns:a16="http://schemas.microsoft.com/office/drawing/2014/main" id="{13CF5C4C-2C77-F68F-C2C5-5AD5B951B1A3}"/>
              </a:ext>
            </a:extLst>
          </p:cNvPr>
          <p:cNvSpPr txBox="1"/>
          <p:nvPr/>
        </p:nvSpPr>
        <p:spPr>
          <a:xfrm>
            <a:off x="4419599" y="6564847"/>
            <a:ext cx="251543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*Product renamed to IBM Storage Fusion</a:t>
            </a:r>
          </a:p>
        </p:txBody>
      </p:sp>
    </p:spTree>
    <p:extLst>
      <p:ext uri="{BB962C8B-B14F-4D97-AF65-F5344CB8AC3E}">
        <p14:creationId xmlns:p14="http://schemas.microsoft.com/office/powerpoint/2010/main" val="25525382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b="1" dirty="0"/>
              <a:t>Infrastructure – Business continuity (Storage, Backup, Restore and DR)</a:t>
            </a:r>
          </a:p>
        </p:txBody>
      </p:sp>
      <p:pic>
        <p:nvPicPr>
          <p:cNvPr id="21" name="Picture 20">
            <a:extLst>
              <a:ext uri="{FF2B5EF4-FFF2-40B4-BE49-F238E27FC236}">
                <a16:creationId xmlns:a16="http://schemas.microsoft.com/office/drawing/2014/main" id="{B1A597AD-1C8E-B0B3-4691-0C55951C66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97505" y="1445178"/>
            <a:ext cx="5008166" cy="5246231"/>
          </a:xfrm>
          <a:prstGeom prst="rect">
            <a:avLst/>
          </a:prstGeom>
        </p:spPr>
      </p:pic>
      <p:pic>
        <p:nvPicPr>
          <p:cNvPr id="23" name="Picture 22">
            <a:extLst>
              <a:ext uri="{FF2B5EF4-FFF2-40B4-BE49-F238E27FC236}">
                <a16:creationId xmlns:a16="http://schemas.microsoft.com/office/drawing/2014/main" id="{D966AE89-686E-1BB9-A0E7-E6302D869A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9241" y="1821271"/>
            <a:ext cx="4287825" cy="4587827"/>
          </a:xfrm>
          <a:prstGeom prst="rect">
            <a:avLst/>
          </a:prstGeom>
        </p:spPr>
      </p:pic>
      <p:sp>
        <p:nvSpPr>
          <p:cNvPr id="2" name="Rectangle 1">
            <a:extLst>
              <a:ext uri="{FF2B5EF4-FFF2-40B4-BE49-F238E27FC236}">
                <a16:creationId xmlns:a16="http://schemas.microsoft.com/office/drawing/2014/main" id="{C5C73D1B-88FC-C865-BB02-6F2FDD15B692}"/>
              </a:ext>
            </a:extLst>
          </p:cNvPr>
          <p:cNvSpPr/>
          <p:nvPr/>
        </p:nvSpPr>
        <p:spPr>
          <a:xfrm>
            <a:off x="883977" y="6049989"/>
            <a:ext cx="3024831" cy="442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Rectangle 3">
            <a:extLst>
              <a:ext uri="{FF2B5EF4-FFF2-40B4-BE49-F238E27FC236}">
                <a16:creationId xmlns:a16="http://schemas.microsoft.com/office/drawing/2014/main" id="{BA1F5B3F-8E64-EBC8-CA32-590C31C822D3}"/>
              </a:ext>
            </a:extLst>
          </p:cNvPr>
          <p:cNvSpPr/>
          <p:nvPr/>
        </p:nvSpPr>
        <p:spPr>
          <a:xfrm>
            <a:off x="786133" y="1481302"/>
            <a:ext cx="2625969" cy="679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IBM Spectrum Fusion*</a:t>
            </a:r>
          </a:p>
        </p:txBody>
      </p:sp>
      <p:sp>
        <p:nvSpPr>
          <p:cNvPr id="5" name="TextBox 4">
            <a:extLst>
              <a:ext uri="{FF2B5EF4-FFF2-40B4-BE49-F238E27FC236}">
                <a16:creationId xmlns:a16="http://schemas.microsoft.com/office/drawing/2014/main" id="{77292901-E43B-65C9-196A-B1D0DAA7171F}"/>
              </a:ext>
            </a:extLst>
          </p:cNvPr>
          <p:cNvSpPr txBox="1"/>
          <p:nvPr/>
        </p:nvSpPr>
        <p:spPr>
          <a:xfrm>
            <a:off x="4419599" y="6564847"/>
            <a:ext cx="251543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*Product renamed to IBM Storage Fusion</a:t>
            </a:r>
          </a:p>
        </p:txBody>
      </p:sp>
    </p:spTree>
    <p:extLst>
      <p:ext uri="{BB962C8B-B14F-4D97-AF65-F5344CB8AC3E}">
        <p14:creationId xmlns:p14="http://schemas.microsoft.com/office/powerpoint/2010/main" val="5235299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25501B-8703-30AA-55EB-05C408D221F5}"/>
              </a:ext>
            </a:extLst>
          </p:cNvPr>
          <p:cNvSpPr>
            <a:spLocks noGrp="1"/>
          </p:cNvSpPr>
          <p:nvPr>
            <p:ph type="title"/>
          </p:nvPr>
        </p:nvSpPr>
        <p:spPr/>
        <p:txBody>
          <a:bodyPr/>
          <a:lstStyle/>
          <a:p>
            <a:r>
              <a:rPr lang="en-US" b="1" dirty="0"/>
              <a:t>IBM Spectrum Fusion* – </a:t>
            </a:r>
            <a:r>
              <a:rPr lang="en-SG" b="1" dirty="0"/>
              <a:t>Flexible Deployment Options</a:t>
            </a:r>
          </a:p>
        </p:txBody>
      </p:sp>
      <p:pic>
        <p:nvPicPr>
          <p:cNvPr id="4" name="Picture 3">
            <a:extLst>
              <a:ext uri="{FF2B5EF4-FFF2-40B4-BE49-F238E27FC236}">
                <a16:creationId xmlns:a16="http://schemas.microsoft.com/office/drawing/2014/main" id="{8F73D94F-6BE8-9086-E671-B2952C4878E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78675" y="3483388"/>
            <a:ext cx="1026998" cy="298762"/>
          </a:xfrm>
          <a:prstGeom prst="rect">
            <a:avLst/>
          </a:prstGeom>
        </p:spPr>
      </p:pic>
      <p:pic>
        <p:nvPicPr>
          <p:cNvPr id="7" name="Picture 6">
            <a:extLst>
              <a:ext uri="{FF2B5EF4-FFF2-40B4-BE49-F238E27FC236}">
                <a16:creationId xmlns:a16="http://schemas.microsoft.com/office/drawing/2014/main" id="{B641B7B3-7B78-7A98-D76F-C44F5DD3EFD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28496" y="3097970"/>
            <a:ext cx="1069598" cy="1069598"/>
          </a:xfrm>
          <a:prstGeom prst="rect">
            <a:avLst/>
          </a:prstGeom>
        </p:spPr>
      </p:pic>
      <p:grpSp>
        <p:nvGrpSpPr>
          <p:cNvPr id="8" name="Group 7">
            <a:extLst>
              <a:ext uri="{FF2B5EF4-FFF2-40B4-BE49-F238E27FC236}">
                <a16:creationId xmlns:a16="http://schemas.microsoft.com/office/drawing/2014/main" id="{1E4BB3F8-3472-693E-FFEB-1E7D1C7A2AF9}"/>
              </a:ext>
            </a:extLst>
          </p:cNvPr>
          <p:cNvGrpSpPr/>
          <p:nvPr/>
        </p:nvGrpSpPr>
        <p:grpSpPr>
          <a:xfrm>
            <a:off x="2998151" y="4210046"/>
            <a:ext cx="808236" cy="896032"/>
            <a:chOff x="7165829" y="3174404"/>
            <a:chExt cx="403087" cy="420292"/>
          </a:xfrm>
        </p:grpSpPr>
        <p:pic>
          <p:nvPicPr>
            <p:cNvPr id="9" name="Graphic 8">
              <a:extLst>
                <a:ext uri="{FF2B5EF4-FFF2-40B4-BE49-F238E27FC236}">
                  <a16:creationId xmlns:a16="http://schemas.microsoft.com/office/drawing/2014/main" id="{65362B30-FA99-66D4-3ECE-A8E477184AC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19827" y="3174404"/>
              <a:ext cx="304800" cy="304800"/>
            </a:xfrm>
            <a:prstGeom prst="rect">
              <a:avLst/>
            </a:prstGeom>
          </p:spPr>
        </p:pic>
        <p:sp>
          <p:nvSpPr>
            <p:cNvPr id="10" name="TextBox 9">
              <a:extLst>
                <a:ext uri="{FF2B5EF4-FFF2-40B4-BE49-F238E27FC236}">
                  <a16:creationId xmlns:a16="http://schemas.microsoft.com/office/drawing/2014/main" id="{3163D407-CDF2-989A-A788-906A2DE6C3F9}"/>
                </a:ext>
              </a:extLst>
            </p:cNvPr>
            <p:cNvSpPr txBox="1"/>
            <p:nvPr/>
          </p:nvSpPr>
          <p:spPr>
            <a:xfrm>
              <a:off x="7165829" y="3479204"/>
              <a:ext cx="403087" cy="115492"/>
            </a:xfrm>
            <a:prstGeom prst="rect">
              <a:avLst/>
            </a:prstGeom>
            <a:noFill/>
          </p:spPr>
          <p:txBody>
            <a:bodyPr wrap="none" rtlCol="0">
              <a:spAutoFit/>
            </a:bodyPr>
            <a:lstStyle/>
            <a:p>
              <a:pPr marL="0" marR="0" lvl="0" indent="0" algn="ctr" defTabSz="91450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Bare Metal</a:t>
              </a:r>
            </a:p>
          </p:txBody>
        </p:sp>
      </p:grpSp>
      <p:sp>
        <p:nvSpPr>
          <p:cNvPr id="16" name="TextBox 15">
            <a:extLst>
              <a:ext uri="{FF2B5EF4-FFF2-40B4-BE49-F238E27FC236}">
                <a16:creationId xmlns:a16="http://schemas.microsoft.com/office/drawing/2014/main" id="{EE202D82-8BD4-52B5-7CFC-CD787072EE8B}"/>
              </a:ext>
            </a:extLst>
          </p:cNvPr>
          <p:cNvSpPr txBox="1"/>
          <p:nvPr/>
        </p:nvSpPr>
        <p:spPr>
          <a:xfrm>
            <a:off x="3717577" y="1750975"/>
            <a:ext cx="3181351" cy="420564"/>
          </a:xfrm>
          <a:prstGeom prst="rect">
            <a:avLst/>
          </a:prstGeom>
          <a:noFill/>
        </p:spPr>
        <p:txBody>
          <a:bodyPr wrap="square">
            <a:spAutoFit/>
          </a:bodyPr>
          <a:lstStyle/>
          <a:p>
            <a:pPr marL="0" marR="0" lvl="0" indent="0" algn="ctr" defTabSz="914415" rtl="0" eaLnBrk="1" fontAlgn="auto" latinLnBrk="0" hangingPunct="1">
              <a:lnSpc>
                <a:spcPct val="100000"/>
              </a:lnSpc>
              <a:spcBef>
                <a:spcPts val="0"/>
              </a:spcBef>
              <a:spcAft>
                <a:spcPts val="0"/>
              </a:spcAft>
              <a:buClrTx/>
              <a:buSzTx/>
              <a:buFontTx/>
              <a:buNone/>
              <a:tabLst/>
              <a:defRPr/>
            </a:pPr>
            <a:r>
              <a:rPr kumimoji="0" lang="en-US" sz="2133" b="1" i="0" u="none" strike="noStrike" kern="0" cap="none" spc="0" normalizeH="0" baseline="0" noProof="0" dirty="0">
                <a:ln>
                  <a:noFill/>
                </a:ln>
                <a:solidFill>
                  <a:srgbClr val="000000"/>
                </a:solidFill>
                <a:effectLst/>
                <a:uLnTx/>
                <a:uFillTx/>
                <a:latin typeface="IBM Plex Sans Regular"/>
                <a:ea typeface="+mn-ea"/>
                <a:cs typeface="Arial" panose="020B0604020202020204" pitchFamily="34" charset="0"/>
              </a:rPr>
              <a:t>IBM Spectrum Fusion</a:t>
            </a:r>
            <a:endParaRPr kumimoji="0" lang="en-US" sz="1333" b="0" i="0" u="none" strike="noStrike" kern="1200" cap="none" spc="0" normalizeH="0" baseline="0" noProof="0" dirty="0">
              <a:ln>
                <a:noFill/>
              </a:ln>
              <a:solidFill>
                <a:srgbClr val="000000"/>
              </a:solidFill>
              <a:effectLst/>
              <a:uLnTx/>
              <a:uFillTx/>
              <a:latin typeface="IBM Plex Sans Regular"/>
              <a:ea typeface="+mn-ea"/>
              <a:cs typeface="+mn-cs"/>
            </a:endParaRPr>
          </a:p>
        </p:txBody>
      </p:sp>
      <p:sp>
        <p:nvSpPr>
          <p:cNvPr id="24" name="TextBox 23">
            <a:extLst>
              <a:ext uri="{FF2B5EF4-FFF2-40B4-BE49-F238E27FC236}">
                <a16:creationId xmlns:a16="http://schemas.microsoft.com/office/drawing/2014/main" id="{F8BED0CD-664D-32B7-7151-24351E3329F3}"/>
              </a:ext>
            </a:extLst>
          </p:cNvPr>
          <p:cNvSpPr txBox="1"/>
          <p:nvPr/>
        </p:nvSpPr>
        <p:spPr>
          <a:xfrm>
            <a:off x="6968261" y="2978137"/>
            <a:ext cx="1441100" cy="287323"/>
          </a:xfrm>
          <a:prstGeom prst="rect">
            <a:avLst/>
          </a:prstGeom>
          <a:noFill/>
        </p:spPr>
        <p:txBody>
          <a:bodyPr wrap="none" lIns="0" tIns="0" rIns="0" bIns="0" rtlCol="0">
            <a:spAutoFit/>
          </a:bodyPr>
          <a:lstStyle/>
          <a:p>
            <a:pPr marL="0" marR="0" lvl="0" indent="0" algn="l" defTabSz="914507" rtl="0" eaLnBrk="1" fontAlgn="auto" latinLnBrk="0" hangingPunct="1">
              <a:lnSpc>
                <a:spcPct val="100000"/>
              </a:lnSpc>
              <a:spcBef>
                <a:spcPts val="0"/>
              </a:spcBef>
              <a:spcAft>
                <a:spcPts val="1800"/>
              </a:spcAft>
              <a:buClrTx/>
              <a:buSzTx/>
              <a:buFontTx/>
              <a:buNone/>
              <a:tabLst/>
              <a:defRPr/>
            </a:pPr>
            <a:r>
              <a:rPr kumimoji="0" lang="en-US" sz="1867" b="0" i="0" u="none" strike="noStrike" kern="1200" cap="none" spc="0" normalizeH="0" baseline="0" noProof="0" dirty="0">
                <a:ln>
                  <a:noFill/>
                </a:ln>
                <a:solidFill>
                  <a:srgbClr val="000000"/>
                </a:solidFill>
                <a:effectLst/>
                <a:uLnTx/>
                <a:uFillTx/>
                <a:latin typeface="IBM Plex Sans Light"/>
                <a:ea typeface="+mn-ea"/>
                <a:cs typeface="+mn-cs"/>
              </a:rPr>
              <a:t>Coming soon!</a:t>
            </a:r>
          </a:p>
        </p:txBody>
      </p:sp>
      <p:pic>
        <p:nvPicPr>
          <p:cNvPr id="26" name="Picture 2">
            <a:extLst>
              <a:ext uri="{FF2B5EF4-FFF2-40B4-BE49-F238E27FC236}">
                <a16:creationId xmlns:a16="http://schemas.microsoft.com/office/drawing/2014/main" id="{69748D57-7446-D9BA-5C7D-BB2D13D6B03E}"/>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475808" y="4306536"/>
            <a:ext cx="876186" cy="2666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See the source image">
            <a:extLst>
              <a:ext uri="{FF2B5EF4-FFF2-40B4-BE49-F238E27FC236}">
                <a16:creationId xmlns:a16="http://schemas.microsoft.com/office/drawing/2014/main" id="{D3F54F3C-8CDB-3CCB-9489-DEE0E0C0BEB7}"/>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4355724" y="3409414"/>
            <a:ext cx="630448" cy="41338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E1A07A91-777F-1471-F027-00AE7E464CD5}"/>
              </a:ext>
            </a:extLst>
          </p:cNvPr>
          <p:cNvGrpSpPr/>
          <p:nvPr/>
        </p:nvGrpSpPr>
        <p:grpSpPr>
          <a:xfrm>
            <a:off x="5463028" y="4153097"/>
            <a:ext cx="894100" cy="617608"/>
            <a:chOff x="7276523" y="3496150"/>
            <a:chExt cx="894216" cy="617688"/>
          </a:xfrm>
        </p:grpSpPr>
        <p:pic>
          <p:nvPicPr>
            <p:cNvPr id="29" name="Picture 4" descr="Maximo for Aviation | IBM Maximo as a Service (MaaS)">
              <a:extLst>
                <a:ext uri="{FF2B5EF4-FFF2-40B4-BE49-F238E27FC236}">
                  <a16:creationId xmlns:a16="http://schemas.microsoft.com/office/drawing/2014/main" id="{CA2A6D69-7933-440D-255D-36838699853B}"/>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276523" y="3496150"/>
              <a:ext cx="894216" cy="54855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33C809F-4A77-4233-409B-AC2BB6E70BB3}"/>
                </a:ext>
              </a:extLst>
            </p:cNvPr>
            <p:cNvSpPr txBox="1"/>
            <p:nvPr/>
          </p:nvSpPr>
          <p:spPr>
            <a:xfrm>
              <a:off x="7339437" y="3767569"/>
              <a:ext cx="809918" cy="346269"/>
            </a:xfrm>
            <a:prstGeom prst="rect">
              <a:avLst/>
            </a:prstGeom>
            <a:noFill/>
          </p:spPr>
          <p:txBody>
            <a:bodyPr wrap="none" lIns="91428" tIns="91428" rIns="91428" bIns="91428" rtlCol="0">
              <a:spAutoFit/>
            </a:bodyPr>
            <a:lstStyle/>
            <a:p>
              <a:pPr marL="0" marR="0" lvl="0" indent="0" algn="l" defTabSz="914507" rtl="0" eaLnBrk="1" fontAlgn="auto" latinLnBrk="0" hangingPunct="1">
                <a:lnSpc>
                  <a:spcPct val="100000"/>
                </a:lnSpc>
                <a:spcBef>
                  <a:spcPts val="1100"/>
                </a:spcBef>
                <a:spcAft>
                  <a:spcPts val="0"/>
                </a:spcAft>
                <a:buClrTx/>
                <a:buSzTx/>
                <a:buFontTx/>
                <a:buNone/>
                <a:tabLst/>
                <a:defRPr/>
              </a:pPr>
              <a:r>
                <a:rPr kumimoji="0" lang="en-US" sz="1050" b="0" i="0" u="none" strike="noStrike" kern="1200" cap="none" spc="0" normalizeH="0" baseline="0" noProof="0" dirty="0">
                  <a:ln>
                    <a:noFill/>
                  </a:ln>
                  <a:solidFill>
                    <a:srgbClr val="A56EFF"/>
                  </a:solidFill>
                  <a:effectLst/>
                  <a:uLnTx/>
                  <a:uFillTx/>
                  <a:latin typeface="IBM Plex Sans Light"/>
                  <a:ea typeface="IBM Plex Sans" charset="0"/>
                  <a:cs typeface="IBM Plex Sans" charset="0"/>
                </a:rPr>
                <a:t>IBM Cloud</a:t>
              </a:r>
            </a:p>
          </p:txBody>
        </p:sp>
      </p:grpSp>
      <p:pic>
        <p:nvPicPr>
          <p:cNvPr id="31" name="Picture 4" descr="See the source image">
            <a:extLst>
              <a:ext uri="{FF2B5EF4-FFF2-40B4-BE49-F238E27FC236}">
                <a16:creationId xmlns:a16="http://schemas.microsoft.com/office/drawing/2014/main" id="{2DB7D710-437B-636E-6B97-B4A1FBC3DDFC}"/>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7429926" y="4055513"/>
            <a:ext cx="573715" cy="5236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See the source image">
            <a:extLst>
              <a:ext uri="{FF2B5EF4-FFF2-40B4-BE49-F238E27FC236}">
                <a16:creationId xmlns:a16="http://schemas.microsoft.com/office/drawing/2014/main" id="{AB7E6BAF-2732-5C1D-7BD0-F25E1964A0A7}"/>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7086270" y="4569786"/>
            <a:ext cx="1322903" cy="239964"/>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88EE50F3-D00A-C4F4-9A9C-1968A0E7FF39}"/>
              </a:ext>
            </a:extLst>
          </p:cNvPr>
          <p:cNvGrpSpPr/>
          <p:nvPr/>
        </p:nvGrpSpPr>
        <p:grpSpPr>
          <a:xfrm>
            <a:off x="7082742" y="3292754"/>
            <a:ext cx="1211947" cy="692984"/>
            <a:chOff x="8065275" y="3358631"/>
            <a:chExt cx="3795077" cy="2191365"/>
          </a:xfrm>
        </p:grpSpPr>
        <p:pic>
          <p:nvPicPr>
            <p:cNvPr id="34" name="Picture 33">
              <a:extLst>
                <a:ext uri="{FF2B5EF4-FFF2-40B4-BE49-F238E27FC236}">
                  <a16:creationId xmlns:a16="http://schemas.microsoft.com/office/drawing/2014/main" id="{83D09CDD-6569-BEE3-BB7C-7A5DFF2E6EEC}"/>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8065275" y="3358631"/>
              <a:ext cx="3795077" cy="1729123"/>
            </a:xfrm>
            <a:prstGeom prst="rect">
              <a:avLst/>
            </a:prstGeom>
          </p:spPr>
        </p:pic>
        <p:sp>
          <p:nvSpPr>
            <p:cNvPr id="35" name="TextBox 34">
              <a:extLst>
                <a:ext uri="{FF2B5EF4-FFF2-40B4-BE49-F238E27FC236}">
                  <a16:creationId xmlns:a16="http://schemas.microsoft.com/office/drawing/2014/main" id="{A88AD21C-BD42-D496-9265-9E94D9F930D0}"/>
                </a:ext>
              </a:extLst>
            </p:cNvPr>
            <p:cNvSpPr txBox="1"/>
            <p:nvPr/>
          </p:nvSpPr>
          <p:spPr>
            <a:xfrm>
              <a:off x="8375470" y="4747059"/>
              <a:ext cx="3067994" cy="802937"/>
            </a:xfrm>
            <a:prstGeom prst="rect">
              <a:avLst/>
            </a:prstGeom>
            <a:noFill/>
          </p:spPr>
          <p:txBody>
            <a:bodyPr wrap="none" rtlCol="0">
              <a:spAutoFit/>
            </a:body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Google Cloud</a:t>
              </a:r>
            </a:p>
          </p:txBody>
        </p:sp>
      </p:grpSp>
      <p:sp>
        <p:nvSpPr>
          <p:cNvPr id="2" name="TextBox 1">
            <a:extLst>
              <a:ext uri="{FF2B5EF4-FFF2-40B4-BE49-F238E27FC236}">
                <a16:creationId xmlns:a16="http://schemas.microsoft.com/office/drawing/2014/main" id="{43FE6823-7602-0605-3EFE-2F21600457DC}"/>
              </a:ext>
            </a:extLst>
          </p:cNvPr>
          <p:cNvSpPr txBox="1"/>
          <p:nvPr/>
        </p:nvSpPr>
        <p:spPr>
          <a:xfrm>
            <a:off x="4419599" y="6564847"/>
            <a:ext cx="251543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*Product renamed to IBM Storage Fusion</a:t>
            </a:r>
          </a:p>
        </p:txBody>
      </p:sp>
    </p:spTree>
    <p:extLst>
      <p:ext uri="{BB962C8B-B14F-4D97-AF65-F5344CB8AC3E}">
        <p14:creationId xmlns:p14="http://schemas.microsoft.com/office/powerpoint/2010/main" val="266324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492725-5B0C-AC16-B4F2-0DDBE9E0671D}"/>
              </a:ext>
            </a:extLst>
          </p:cNvPr>
          <p:cNvSpPr>
            <a:spLocks noGrp="1"/>
          </p:cNvSpPr>
          <p:nvPr>
            <p:ph type="title"/>
          </p:nvPr>
        </p:nvSpPr>
        <p:spPr/>
        <p:txBody>
          <a:bodyPr/>
          <a:lstStyle/>
          <a:p>
            <a:r>
              <a:rPr lang="en-US" b="1" dirty="0"/>
              <a:t>IBM Spectrum* Fusion Value Proposition</a:t>
            </a:r>
            <a:endParaRPr lang="en-SG" b="1" dirty="0"/>
          </a:p>
        </p:txBody>
      </p:sp>
      <p:sp>
        <p:nvSpPr>
          <p:cNvPr id="4" name="Rectangle: Rounded Corners 3">
            <a:extLst>
              <a:ext uri="{FF2B5EF4-FFF2-40B4-BE49-F238E27FC236}">
                <a16:creationId xmlns:a16="http://schemas.microsoft.com/office/drawing/2014/main" id="{50095307-08BF-7BC6-9CC6-97C103CFAA1C}"/>
              </a:ext>
            </a:extLst>
          </p:cNvPr>
          <p:cNvSpPr/>
          <p:nvPr/>
        </p:nvSpPr>
        <p:spPr bwMode="auto">
          <a:xfrm>
            <a:off x="1160398" y="1483389"/>
            <a:ext cx="10551842" cy="1412940"/>
          </a:xfrm>
          <a:prstGeom prst="roundRect">
            <a:avLst>
              <a:gd name="adj" fmla="val 8747"/>
            </a:avLst>
          </a:prstGeom>
          <a:noFill/>
          <a:ln w="19050">
            <a:noFill/>
            <a:headEnd type="none" w="med" len="med"/>
            <a:tailEnd type="none" w="med" len="med"/>
          </a:ln>
          <a:effectLst/>
          <a:scene3d>
            <a:camera prst="obliqueTopRight"/>
            <a:lightRig rig="threePt" dir="t"/>
          </a:scene3d>
          <a:sp3d extrusionH="190500"/>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Speed</a:t>
            </a:r>
            <a:br>
              <a:rPr kumimoji="0" lang="en-US" sz="1333" b="1"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br>
            <a:endParaRPr kumimoji="0" lang="en-US" sz="1333" b="1" i="0" u="none" strike="noStrike" kern="1200" cap="none" spc="0" normalizeH="0" baseline="0" noProof="0" dirty="0">
              <a:ln>
                <a:noFill/>
              </a:ln>
              <a:solidFill>
                <a:srgbClr val="000000"/>
              </a:solidFill>
              <a:effectLst/>
              <a:uLnTx/>
              <a:uFillTx/>
              <a:latin typeface="IBM Plex Sans Light"/>
              <a:ea typeface="IBM Plex Sans" charset="0"/>
              <a:cs typeface="IBM Plex Sans" charset="0"/>
            </a:endParaRPr>
          </a:p>
          <a:p>
            <a:pPr marL="154482" marR="0" lvl="0" indent="-154482" algn="l" defTabSz="914438"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33"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Get apps from pilot to production faster</a:t>
            </a:r>
          </a:p>
          <a:p>
            <a:pPr marL="154482" marR="0" lvl="0" indent="-154482" algn="l" defTabSz="914438"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33"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Shorten DevOps delivery times</a:t>
            </a:r>
          </a:p>
          <a:p>
            <a:pPr marL="154482" marR="0" lvl="0" indent="-154482" algn="l" defTabSz="914438"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33"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Accelerate time-to-value</a:t>
            </a:r>
          </a:p>
          <a:p>
            <a:pPr marL="154482" marR="0" lvl="0" indent="-154482" algn="l" defTabSz="914438"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33"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Deliver sustained, predictable high performance</a:t>
            </a:r>
          </a:p>
        </p:txBody>
      </p:sp>
      <p:sp>
        <p:nvSpPr>
          <p:cNvPr id="5" name="Rectangle: Rounded Corners 4">
            <a:extLst>
              <a:ext uri="{FF2B5EF4-FFF2-40B4-BE49-F238E27FC236}">
                <a16:creationId xmlns:a16="http://schemas.microsoft.com/office/drawing/2014/main" id="{4F1E50D0-A564-F8CE-C651-48F11A8A4CB6}"/>
              </a:ext>
            </a:extLst>
          </p:cNvPr>
          <p:cNvSpPr/>
          <p:nvPr/>
        </p:nvSpPr>
        <p:spPr bwMode="auto">
          <a:xfrm>
            <a:off x="1250833" y="3780209"/>
            <a:ext cx="4404486" cy="1412940"/>
          </a:xfrm>
          <a:prstGeom prst="roundRect">
            <a:avLst>
              <a:gd name="adj" fmla="val 8747"/>
            </a:avLst>
          </a:prstGeom>
          <a:noFill/>
          <a:ln w="19050">
            <a:noFill/>
            <a:headEnd type="none" w="med" len="med"/>
            <a:tailEnd type="none" w="med" len="med"/>
          </a:ln>
          <a:effectLst/>
          <a:scene3d>
            <a:camera prst="obliqueTopRight"/>
            <a:lightRig rig="threePt" dir="t"/>
          </a:scene3d>
          <a:sp3d extrusionH="190500"/>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Agility/Efficiency</a:t>
            </a:r>
            <a:br>
              <a:rPr kumimoji="0" lang="en-US" sz="1333" b="1"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br>
            <a:endParaRPr kumimoji="0" lang="en-US" sz="1333" b="1" i="0" u="none" strike="noStrike" kern="1200" cap="none" spc="0" normalizeH="0" baseline="0" noProof="0" dirty="0">
              <a:ln>
                <a:noFill/>
              </a:ln>
              <a:solidFill>
                <a:srgbClr val="000000"/>
              </a:solidFill>
              <a:effectLst/>
              <a:uLnTx/>
              <a:uFillTx/>
              <a:latin typeface="IBM Plex Sans Light"/>
              <a:ea typeface="IBM Plex Sans" charset="0"/>
              <a:cs typeface="IBM Plex Sans" charset="0"/>
            </a:endParaRPr>
          </a:p>
          <a:p>
            <a:pPr marL="154482" marR="0" lvl="0" indent="-154482" algn="l" defTabSz="914438"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33"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Reduce operational overhead</a:t>
            </a:r>
          </a:p>
          <a:p>
            <a:pPr marL="154482" marR="0" lvl="0" indent="-154482" algn="l" defTabSz="914438"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33"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Self-service storage provisioning</a:t>
            </a:r>
          </a:p>
          <a:p>
            <a:pPr marL="154482" marR="0" lvl="0" indent="-154482" algn="l" defTabSz="914438"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33"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Self-service backup and restore</a:t>
            </a:r>
          </a:p>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333" b="1" i="0" u="none" strike="noStrike" kern="1200" cap="none" spc="0" normalizeH="0" baseline="0" noProof="0" dirty="0">
              <a:ln>
                <a:noFill/>
              </a:ln>
              <a:solidFill>
                <a:srgbClr val="000000"/>
              </a:solidFill>
              <a:effectLst/>
              <a:uLnTx/>
              <a:uFillTx/>
              <a:latin typeface="IBM Plex Sans Light"/>
              <a:ea typeface="IBM Plex Sans" charset="0"/>
              <a:cs typeface="IBM Plex Sans" charset="0"/>
            </a:endParaRPr>
          </a:p>
        </p:txBody>
      </p:sp>
      <p:sp>
        <p:nvSpPr>
          <p:cNvPr id="7" name="Rectangle: Rounded Corners 6">
            <a:extLst>
              <a:ext uri="{FF2B5EF4-FFF2-40B4-BE49-F238E27FC236}">
                <a16:creationId xmlns:a16="http://schemas.microsoft.com/office/drawing/2014/main" id="{4A4114B8-7FC0-D32B-B3E8-FA55CECDFD7B}"/>
              </a:ext>
            </a:extLst>
          </p:cNvPr>
          <p:cNvSpPr/>
          <p:nvPr/>
        </p:nvSpPr>
        <p:spPr bwMode="auto">
          <a:xfrm>
            <a:off x="6410963" y="1483389"/>
            <a:ext cx="4404486" cy="1412940"/>
          </a:xfrm>
          <a:prstGeom prst="roundRect">
            <a:avLst>
              <a:gd name="adj" fmla="val 8747"/>
            </a:avLst>
          </a:prstGeom>
          <a:noFill/>
          <a:ln w="19050">
            <a:noFill/>
            <a:headEnd type="none" w="med" len="med"/>
            <a:tailEnd type="none" w="med" len="med"/>
          </a:ln>
          <a:effectLst/>
          <a:scene3d>
            <a:camera prst="obliqueTopRight"/>
            <a:lightRig rig="threePt" dir="t"/>
          </a:scene3d>
          <a:sp3d extrusionH="190500"/>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Flexibility</a:t>
            </a:r>
            <a:br>
              <a:rPr kumimoji="0" lang="en-US" sz="1333"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br>
            <a:endParaRPr kumimoji="0" lang="en-US" sz="1333" b="0" i="0" u="none" strike="noStrike" kern="1200" cap="none" spc="0" normalizeH="0" baseline="0" noProof="0" dirty="0">
              <a:ln>
                <a:noFill/>
              </a:ln>
              <a:solidFill>
                <a:srgbClr val="000000"/>
              </a:solidFill>
              <a:effectLst/>
              <a:uLnTx/>
              <a:uFillTx/>
              <a:latin typeface="IBM Plex Sans Light"/>
              <a:ea typeface="IBM Plex Sans" charset="0"/>
              <a:cs typeface="IBM Plex Sans" charset="0"/>
            </a:endParaRPr>
          </a:p>
          <a:p>
            <a:pPr marL="154482" marR="0" lvl="0" indent="-154482" algn="l" defTabSz="914438"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33"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Fully (and easily) configurable data services options</a:t>
            </a:r>
          </a:p>
          <a:p>
            <a:pPr marL="154482" marR="0" lvl="0" indent="-154482" algn="l" defTabSz="914438"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33"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Future-proof, infrastructure-agnostic data services</a:t>
            </a:r>
          </a:p>
          <a:p>
            <a:pPr marL="154482" marR="0" lvl="0" indent="-154482" algn="l" defTabSz="914438"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Secure, resilient, plug and play platform</a:t>
            </a:r>
            <a:endParaRPr kumimoji="0" lang="en-US" sz="1333" b="0" i="0" u="none" strike="noStrike" kern="1200" cap="none" spc="0" normalizeH="0" baseline="0" noProof="0" dirty="0">
              <a:ln>
                <a:noFill/>
              </a:ln>
              <a:solidFill>
                <a:srgbClr val="000000"/>
              </a:solidFill>
              <a:effectLst/>
              <a:uLnTx/>
              <a:uFillTx/>
              <a:latin typeface="IBM Plex Sans Light"/>
              <a:ea typeface="IBM Plex Sans" charset="0"/>
              <a:cs typeface="IBM Plex Sans" charset="0"/>
            </a:endParaRPr>
          </a:p>
          <a:p>
            <a:pPr marL="154482" marR="0" lvl="0" indent="-154482" algn="l" defTabSz="914438"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33"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Edge-to-core-to-cloud support</a:t>
            </a:r>
          </a:p>
        </p:txBody>
      </p:sp>
      <p:pic>
        <p:nvPicPr>
          <p:cNvPr id="8" name="Graphic 7">
            <a:extLst>
              <a:ext uri="{FF2B5EF4-FFF2-40B4-BE49-F238E27FC236}">
                <a16:creationId xmlns:a16="http://schemas.microsoft.com/office/drawing/2014/main" id="{3276F9B3-F4C5-BD34-B9CB-AAF24CE4FC2C}"/>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761" y="2008396"/>
            <a:ext cx="362926" cy="362926"/>
          </a:xfrm>
          <a:prstGeom prst="rect">
            <a:avLst/>
          </a:prstGeom>
          <a:effectLst>
            <a:outerShdw blurRad="50800" dist="38100" dir="2700000" algn="tl" rotWithShape="0">
              <a:prstClr val="black">
                <a:alpha val="40000"/>
              </a:prstClr>
            </a:outerShdw>
          </a:effectLst>
        </p:spPr>
      </p:pic>
      <p:pic>
        <p:nvPicPr>
          <p:cNvPr id="10" name="Graphic 9">
            <a:extLst>
              <a:ext uri="{FF2B5EF4-FFF2-40B4-BE49-F238E27FC236}">
                <a16:creationId xmlns:a16="http://schemas.microsoft.com/office/drawing/2014/main" id="{FE3999D6-28B1-A2DF-F5AF-CDF30519496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0196" y="4340712"/>
            <a:ext cx="362926" cy="362926"/>
          </a:xfrm>
          <a:prstGeom prst="rect">
            <a:avLst/>
          </a:prstGeom>
          <a:effectLst>
            <a:outerShdw blurRad="50800" dist="38100" dir="2700000" algn="tl" rotWithShape="0">
              <a:prstClr val="black">
                <a:alpha val="40000"/>
              </a:prstClr>
            </a:outerShdw>
          </a:effectLst>
        </p:spPr>
      </p:pic>
      <p:pic>
        <p:nvPicPr>
          <p:cNvPr id="11" name="Graphic 10">
            <a:extLst>
              <a:ext uri="{FF2B5EF4-FFF2-40B4-BE49-F238E27FC236}">
                <a16:creationId xmlns:a16="http://schemas.microsoft.com/office/drawing/2014/main" id="{D4DD002E-4030-CF2D-9AC1-9656A5933436}"/>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831884" y="2048963"/>
            <a:ext cx="362926" cy="362926"/>
          </a:xfrm>
          <a:prstGeom prst="rect">
            <a:avLst/>
          </a:prstGeom>
          <a:effectLst>
            <a:outerShdw blurRad="50800" dist="38100" dir="2700000" algn="tl" rotWithShape="0">
              <a:prstClr val="black">
                <a:alpha val="40000"/>
              </a:prstClr>
            </a:outerShdw>
          </a:effectLst>
        </p:spPr>
      </p:pic>
      <p:sp>
        <p:nvSpPr>
          <p:cNvPr id="12" name="Rectangle: Rounded Corners 43">
            <a:extLst>
              <a:ext uri="{FF2B5EF4-FFF2-40B4-BE49-F238E27FC236}">
                <a16:creationId xmlns:a16="http://schemas.microsoft.com/office/drawing/2014/main" id="{8673D2B4-A73A-1143-8847-A05355CE80BF}"/>
              </a:ext>
            </a:extLst>
          </p:cNvPr>
          <p:cNvSpPr/>
          <p:nvPr/>
        </p:nvSpPr>
        <p:spPr bwMode="auto">
          <a:xfrm>
            <a:off x="6410963" y="3542135"/>
            <a:ext cx="4695388" cy="1832475"/>
          </a:xfrm>
          <a:prstGeom prst="roundRect">
            <a:avLst>
              <a:gd name="adj" fmla="val 8747"/>
            </a:avLst>
          </a:prstGeom>
          <a:noFill/>
          <a:ln w="19050">
            <a:noFill/>
            <a:headEnd type="none" w="med" len="med"/>
            <a:tailEnd type="none" w="med" len="med"/>
          </a:ln>
          <a:effectLst/>
          <a:scene3d>
            <a:camera prst="obliqueTopRight"/>
            <a:lightRig rig="threePt" dir="t"/>
          </a:scene3d>
          <a:sp3d extrusionH="190500"/>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Protection</a:t>
            </a:r>
            <a:br>
              <a:rPr kumimoji="0" lang="en-US" sz="1333" b="1"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br>
            <a:endParaRPr kumimoji="0" lang="en-US" sz="1333" b="1" i="0" u="none" strike="noStrike" kern="1200" cap="none" spc="0" normalizeH="0" baseline="0" noProof="0" dirty="0">
              <a:ln>
                <a:noFill/>
              </a:ln>
              <a:solidFill>
                <a:srgbClr val="000000"/>
              </a:solidFill>
              <a:effectLst/>
              <a:uLnTx/>
              <a:uFillTx/>
              <a:latin typeface="IBM Plex Sans Light"/>
              <a:ea typeface="IBM Plex Sans" charset="0"/>
              <a:cs typeface="IBM Plex Sans" charset="0"/>
            </a:endParaRPr>
          </a:p>
          <a:p>
            <a:pPr marL="154482" marR="0" lvl="0" indent="-154482" algn="l" defTabSz="914438"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33"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Integrated Data Protection, High Availability, Metro and Regional Disaster Recovery</a:t>
            </a:r>
          </a:p>
          <a:p>
            <a:pPr marL="154482" marR="0" lvl="0" indent="-154482" algn="l" defTabSz="914438"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33"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Fusion is the </a:t>
            </a:r>
            <a:r>
              <a:rPr kumimoji="0" lang="en-US" sz="1333" b="1"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ONLY</a:t>
            </a:r>
            <a:r>
              <a:rPr kumimoji="0" lang="en-US" sz="1333"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 platform that delivers non-disruptive, application-aware, automated backup &amp; recovery for CP4D + new innovation coming in ‘23</a:t>
            </a:r>
          </a:p>
        </p:txBody>
      </p:sp>
      <p:pic>
        <p:nvPicPr>
          <p:cNvPr id="13" name="Graphic 12">
            <a:extLst>
              <a:ext uri="{FF2B5EF4-FFF2-40B4-BE49-F238E27FC236}">
                <a16:creationId xmlns:a16="http://schemas.microsoft.com/office/drawing/2014/main" id="{7E27A198-8217-9A6D-BAAC-38F01107D8F4}"/>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831884" y="4123753"/>
            <a:ext cx="362926" cy="362926"/>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BD4C807F-98ED-0EE2-F86A-EA8E71EA323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106351" y="3237080"/>
            <a:ext cx="758802" cy="284551"/>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45A82215-AA54-29E5-FC89-08AC01836BE4}"/>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225660" y="2397206"/>
            <a:ext cx="520180" cy="489581"/>
          </a:xfrm>
          <a:prstGeom prst="rect">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B077A788-3D5E-26B8-53FC-1C9B073EFBB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134787" y="1459046"/>
            <a:ext cx="701929" cy="587866"/>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436DC0EA-A825-EF57-7796-DBA7BF0AD8D3}"/>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147557" y="3871925"/>
            <a:ext cx="676391" cy="284551"/>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9A0FBE8B-3795-59DA-155D-D0BC8F8137CF}"/>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065774" y="5169891"/>
            <a:ext cx="839956" cy="425164"/>
          </a:xfrm>
          <a:prstGeom prst="rect">
            <a:avLst/>
          </a:prstGeom>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75323941-919B-21E2-B340-E5D899401CBB}"/>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1197819" y="5945350"/>
            <a:ext cx="575866" cy="571895"/>
          </a:xfrm>
          <a:prstGeom prst="rect">
            <a:avLst/>
          </a:prstGeom>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72CB79A7-AE2C-4005-BFDE-49E868B232CD}"/>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1168114" y="4506771"/>
            <a:ext cx="635276" cy="312826"/>
          </a:xfrm>
          <a:prstGeom prst="rect">
            <a:avLst/>
          </a:prstGeom>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9692699C-6C6D-AEB1-5EE4-C3341536FEBC}"/>
              </a:ext>
            </a:extLst>
          </p:cNvPr>
          <p:cNvSpPr txBox="1"/>
          <p:nvPr/>
        </p:nvSpPr>
        <p:spPr>
          <a:xfrm>
            <a:off x="4419599" y="6564847"/>
            <a:ext cx="251543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*Product renamed to IBM Storage Fusion</a:t>
            </a:r>
          </a:p>
        </p:txBody>
      </p:sp>
    </p:spTree>
    <p:extLst>
      <p:ext uri="{BB962C8B-B14F-4D97-AF65-F5344CB8AC3E}">
        <p14:creationId xmlns:p14="http://schemas.microsoft.com/office/powerpoint/2010/main" val="31315042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2145B2-8FA5-4DB9-1551-B5F985E80F77}"/>
              </a:ext>
            </a:extLst>
          </p:cNvPr>
          <p:cNvSpPr>
            <a:spLocks noGrp="1"/>
          </p:cNvSpPr>
          <p:nvPr>
            <p:ph type="title"/>
          </p:nvPr>
        </p:nvSpPr>
        <p:spPr/>
        <p:txBody>
          <a:bodyPr/>
          <a:lstStyle/>
          <a:p>
            <a:r>
              <a:rPr lang="en-US" dirty="0"/>
              <a:t>IBM Spectrum Fusion* – Infrastructure Overview with Storage Fusion</a:t>
            </a:r>
            <a:endParaRPr lang="en-SG" dirty="0"/>
          </a:p>
        </p:txBody>
      </p:sp>
      <p:sp>
        <p:nvSpPr>
          <p:cNvPr id="11" name="Can 8">
            <a:extLst>
              <a:ext uri="{FF2B5EF4-FFF2-40B4-BE49-F238E27FC236}">
                <a16:creationId xmlns:a16="http://schemas.microsoft.com/office/drawing/2014/main" id="{405F89C2-A946-CF7E-2641-DEBD35B95FC3}"/>
              </a:ext>
            </a:extLst>
          </p:cNvPr>
          <p:cNvSpPr/>
          <p:nvPr/>
        </p:nvSpPr>
        <p:spPr>
          <a:xfrm>
            <a:off x="3715059" y="5724014"/>
            <a:ext cx="3294186" cy="597391"/>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UOB’s Enterprise Systems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LDAP</a:t>
            </a:r>
          </a:p>
        </p:txBody>
      </p:sp>
      <p:pic>
        <p:nvPicPr>
          <p:cNvPr id="14" name="Graphic 13" descr="Users with solid fill">
            <a:extLst>
              <a:ext uri="{FF2B5EF4-FFF2-40B4-BE49-F238E27FC236}">
                <a16:creationId xmlns:a16="http://schemas.microsoft.com/office/drawing/2014/main" id="{73E3B027-5C7D-8AC1-B671-3EDB148C535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655208" y="3308267"/>
            <a:ext cx="832339" cy="832339"/>
          </a:xfrm>
          <a:prstGeom prst="rect">
            <a:avLst/>
          </a:prstGeom>
        </p:spPr>
      </p:pic>
      <p:sp>
        <p:nvSpPr>
          <p:cNvPr id="15" name="TextBox 14">
            <a:extLst>
              <a:ext uri="{FF2B5EF4-FFF2-40B4-BE49-F238E27FC236}">
                <a16:creationId xmlns:a16="http://schemas.microsoft.com/office/drawing/2014/main" id="{A19075DC-6752-35BC-76C1-0FAC9D6FD298}"/>
              </a:ext>
            </a:extLst>
          </p:cNvPr>
          <p:cNvSpPr txBox="1"/>
          <p:nvPr/>
        </p:nvSpPr>
        <p:spPr>
          <a:xfrm>
            <a:off x="1524506" y="3952495"/>
            <a:ext cx="1093742"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User</a:t>
            </a:r>
            <a:b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Single sign-on (LDAP) </a:t>
            </a:r>
          </a:p>
        </p:txBody>
      </p:sp>
      <p:cxnSp>
        <p:nvCxnSpPr>
          <p:cNvPr id="17" name="Straight Arrow Connector 16">
            <a:extLst>
              <a:ext uri="{FF2B5EF4-FFF2-40B4-BE49-F238E27FC236}">
                <a16:creationId xmlns:a16="http://schemas.microsoft.com/office/drawing/2014/main" id="{BAB5CC59-DD0D-FDC4-884A-A840BF0DE323}"/>
              </a:ext>
            </a:extLst>
          </p:cNvPr>
          <p:cNvCxnSpPr>
            <a:cxnSpLocks/>
          </p:cNvCxnSpPr>
          <p:nvPr/>
        </p:nvCxnSpPr>
        <p:spPr>
          <a:xfrm>
            <a:off x="2225746" y="4042798"/>
            <a:ext cx="754179" cy="0"/>
          </a:xfrm>
          <a:prstGeom prst="straightConnector1">
            <a:avLst/>
          </a:prstGeom>
          <a:ln>
            <a:solidFill>
              <a:schemeClr val="accent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A87891A0-348B-0BF3-E404-54D3CC6035EA}"/>
              </a:ext>
            </a:extLst>
          </p:cNvPr>
          <p:cNvSpPr/>
          <p:nvPr/>
        </p:nvSpPr>
        <p:spPr>
          <a:xfrm>
            <a:off x="2991898" y="2331996"/>
            <a:ext cx="4809867" cy="3246024"/>
          </a:xfrm>
          <a:prstGeom prst="roundRect">
            <a:avLst/>
          </a:prstGeom>
          <a:noFill/>
          <a:ln w="19050" cap="flat" cmpd="sng" algn="ctr">
            <a:solidFill>
              <a:srgbClr val="325C80">
                <a:shade val="50000"/>
              </a:srgbClr>
            </a:solidFill>
            <a:prstDash val="solid"/>
            <a:miter lim="800000"/>
          </a:ln>
          <a:effectLst/>
        </p:spPr>
        <p:txBody>
          <a:bodyPr rtlCol="0" anchor="ctr"/>
          <a:lstStyle/>
          <a:p>
            <a:pPr marL="0" marR="0" lvl="0" indent="0" algn="ctr" defTabSz="685966" rtl="0" eaLnBrk="1" fontAlgn="auto" latinLnBrk="0" hangingPunct="1">
              <a:lnSpc>
                <a:spcPct val="100000"/>
              </a:lnSpc>
              <a:spcBef>
                <a:spcPts val="0"/>
              </a:spcBef>
              <a:spcAft>
                <a:spcPts val="0"/>
              </a:spcAft>
              <a:buClrTx/>
              <a:buSzTx/>
              <a:buFontTx/>
              <a:buNone/>
              <a:tabLst/>
              <a:defRPr/>
            </a:pPr>
            <a:endParaRPr kumimoji="0" lang="en-SG" sz="900" b="0" i="0" u="none" strike="noStrike" kern="0" cap="none" spc="0" normalizeH="0" baseline="0" noProof="0" dirty="0">
              <a:ln>
                <a:noFill/>
              </a:ln>
              <a:solidFill>
                <a:srgbClr val="000000"/>
              </a:solidFill>
              <a:effectLst/>
              <a:uLnTx/>
              <a:uFillTx/>
              <a:latin typeface="Arial"/>
              <a:ea typeface="ＭＳ Ｐゴシック"/>
              <a:cs typeface="+mn-cs"/>
            </a:endParaRPr>
          </a:p>
        </p:txBody>
      </p:sp>
      <p:pic>
        <p:nvPicPr>
          <p:cNvPr id="46" name="Picture 45" descr="Shape&#10;&#10;Description automatically generated with medium confidence">
            <a:extLst>
              <a:ext uri="{FF2B5EF4-FFF2-40B4-BE49-F238E27FC236}">
                <a16:creationId xmlns:a16="http://schemas.microsoft.com/office/drawing/2014/main" id="{685ADDED-4812-D3AE-A85D-68C169D001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09442" y="2464803"/>
            <a:ext cx="895351" cy="307214"/>
          </a:xfrm>
          <a:prstGeom prst="rect">
            <a:avLst/>
          </a:prstGeom>
        </p:spPr>
      </p:pic>
      <p:sp>
        <p:nvSpPr>
          <p:cNvPr id="47" name="TextBox 46">
            <a:extLst>
              <a:ext uri="{FF2B5EF4-FFF2-40B4-BE49-F238E27FC236}">
                <a16:creationId xmlns:a16="http://schemas.microsoft.com/office/drawing/2014/main" id="{91D207A4-4BD9-DE90-D6EF-B305F3F5BD19}"/>
              </a:ext>
            </a:extLst>
          </p:cNvPr>
          <p:cNvSpPr txBox="1"/>
          <p:nvPr/>
        </p:nvSpPr>
        <p:spPr>
          <a:xfrm>
            <a:off x="3739196" y="4105728"/>
            <a:ext cx="3215813" cy="307777"/>
          </a:xfrm>
          <a:prstGeom prst="rect">
            <a:avLst/>
          </a:prstGeom>
          <a:solidFill>
            <a:srgbClr val="4178BE"/>
          </a:solidFill>
        </p:spPr>
        <p:txBody>
          <a:bodyPr wrap="square" rtlCol="0">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Arial" panose="020B0604020202020204"/>
                <a:ea typeface="ＭＳ Ｐゴシック"/>
                <a:cs typeface="+mn-cs"/>
              </a:rPr>
              <a:t>   IBM Spectrum Fusion</a:t>
            </a:r>
          </a:p>
        </p:txBody>
      </p:sp>
      <p:sp>
        <p:nvSpPr>
          <p:cNvPr id="48" name="Rectangle: Rounded Corners 47">
            <a:extLst>
              <a:ext uri="{FF2B5EF4-FFF2-40B4-BE49-F238E27FC236}">
                <a16:creationId xmlns:a16="http://schemas.microsoft.com/office/drawing/2014/main" id="{9FC1FB69-A822-43E6-1DBA-0CECA2C030A7}"/>
              </a:ext>
            </a:extLst>
          </p:cNvPr>
          <p:cNvSpPr/>
          <p:nvPr/>
        </p:nvSpPr>
        <p:spPr bwMode="auto">
          <a:xfrm>
            <a:off x="4282020" y="5157626"/>
            <a:ext cx="495094" cy="217286"/>
          </a:xfrm>
          <a:prstGeom prst="roundRect">
            <a:avLst/>
          </a:prstGeom>
          <a:noFill/>
          <a:ln w="19050" cap="flat" cmpd="sng" algn="ctr">
            <a:solidFill>
              <a:srgbClr val="1D3649"/>
            </a:solid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l" defTabSz="914378"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rial"/>
                <a:ea typeface="ＭＳ Ｐゴシック"/>
                <a:cs typeface="+mn-cs"/>
              </a:rPr>
              <a:t>Master </a:t>
            </a:r>
            <a:endParaRPr kumimoji="0" lang="en-SG" sz="800" b="1"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49" name="Rectangle: Rounded Corners 48">
            <a:extLst>
              <a:ext uri="{FF2B5EF4-FFF2-40B4-BE49-F238E27FC236}">
                <a16:creationId xmlns:a16="http://schemas.microsoft.com/office/drawing/2014/main" id="{BA8A301E-C2DA-DD47-6B1D-D3CEE035DCD3}"/>
              </a:ext>
            </a:extLst>
          </p:cNvPr>
          <p:cNvSpPr/>
          <p:nvPr/>
        </p:nvSpPr>
        <p:spPr bwMode="auto">
          <a:xfrm>
            <a:off x="4781685" y="5157625"/>
            <a:ext cx="495094" cy="217286"/>
          </a:xfrm>
          <a:prstGeom prst="roundRect">
            <a:avLst/>
          </a:prstGeom>
          <a:noFill/>
          <a:ln w="19050" cap="flat" cmpd="sng" algn="ctr">
            <a:solidFill>
              <a:srgbClr val="1D3649"/>
            </a:solid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l" defTabSz="914378"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rial"/>
                <a:ea typeface="ＭＳ Ｐゴシック"/>
                <a:cs typeface="+mn-cs"/>
              </a:rPr>
              <a:t>Master </a:t>
            </a:r>
            <a:endParaRPr kumimoji="0" lang="en-SG" sz="800" b="1"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50" name="Rectangle: Rounded Corners 49">
            <a:extLst>
              <a:ext uri="{FF2B5EF4-FFF2-40B4-BE49-F238E27FC236}">
                <a16:creationId xmlns:a16="http://schemas.microsoft.com/office/drawing/2014/main" id="{EA2C69FD-6F30-700B-372A-A214E7899610}"/>
              </a:ext>
            </a:extLst>
          </p:cNvPr>
          <p:cNvSpPr/>
          <p:nvPr/>
        </p:nvSpPr>
        <p:spPr bwMode="auto">
          <a:xfrm>
            <a:off x="5827113" y="5157625"/>
            <a:ext cx="569664" cy="215948"/>
          </a:xfrm>
          <a:prstGeom prst="roundRect">
            <a:avLst/>
          </a:prstGeom>
          <a:noFill/>
          <a:ln w="19050" cap="flat" cmpd="sng" algn="ctr">
            <a:solidFill>
              <a:srgbClr val="0062FF"/>
            </a:solid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l" defTabSz="914378"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rial"/>
                <a:ea typeface="ＭＳ Ｐゴシック"/>
                <a:cs typeface="+mn-cs"/>
              </a:rPr>
              <a:t>Worker </a:t>
            </a:r>
            <a:endParaRPr kumimoji="0" lang="en-SG" sz="800" b="1"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51" name="Rectangle: Rounded Corners 50">
            <a:extLst>
              <a:ext uri="{FF2B5EF4-FFF2-40B4-BE49-F238E27FC236}">
                <a16:creationId xmlns:a16="http://schemas.microsoft.com/office/drawing/2014/main" id="{F17F5AE7-1DCF-2BF1-010B-361190BF5634}"/>
              </a:ext>
            </a:extLst>
          </p:cNvPr>
          <p:cNvSpPr/>
          <p:nvPr/>
        </p:nvSpPr>
        <p:spPr bwMode="auto">
          <a:xfrm>
            <a:off x="5270160" y="5159909"/>
            <a:ext cx="569664" cy="215948"/>
          </a:xfrm>
          <a:prstGeom prst="roundRect">
            <a:avLst/>
          </a:prstGeom>
          <a:noFill/>
          <a:ln w="19050" cap="flat" cmpd="sng" algn="ctr">
            <a:solidFill>
              <a:srgbClr val="0062FF"/>
            </a:solid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l" defTabSz="914378"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rial"/>
                <a:ea typeface="ＭＳ Ｐゴシック"/>
                <a:cs typeface="+mn-cs"/>
              </a:rPr>
              <a:t>Worker </a:t>
            </a:r>
            <a:endParaRPr kumimoji="0" lang="en-SG" sz="800" b="1"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52" name="Rectangle: Rounded Corners 51">
            <a:extLst>
              <a:ext uri="{FF2B5EF4-FFF2-40B4-BE49-F238E27FC236}">
                <a16:creationId xmlns:a16="http://schemas.microsoft.com/office/drawing/2014/main" id="{C43DB2BD-3068-BD36-4D32-E364F1D99129}"/>
              </a:ext>
            </a:extLst>
          </p:cNvPr>
          <p:cNvSpPr/>
          <p:nvPr/>
        </p:nvSpPr>
        <p:spPr bwMode="auto">
          <a:xfrm>
            <a:off x="6385345" y="5154057"/>
            <a:ext cx="569664" cy="215948"/>
          </a:xfrm>
          <a:prstGeom prst="roundRect">
            <a:avLst/>
          </a:prstGeom>
          <a:noFill/>
          <a:ln w="19050" cap="flat" cmpd="sng" algn="ctr">
            <a:solidFill>
              <a:srgbClr val="0062FF"/>
            </a:solid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l" defTabSz="914378"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rial"/>
                <a:ea typeface="ＭＳ Ｐゴシック"/>
                <a:cs typeface="+mn-cs"/>
              </a:rPr>
              <a:t>Worker </a:t>
            </a:r>
            <a:endParaRPr kumimoji="0" lang="en-SG" sz="800" b="1"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53" name="Rectangle: Rounded Corners 52">
            <a:extLst>
              <a:ext uri="{FF2B5EF4-FFF2-40B4-BE49-F238E27FC236}">
                <a16:creationId xmlns:a16="http://schemas.microsoft.com/office/drawing/2014/main" id="{5654EF2E-00CC-D274-257B-01002D45E1E7}"/>
              </a:ext>
            </a:extLst>
          </p:cNvPr>
          <p:cNvSpPr/>
          <p:nvPr/>
        </p:nvSpPr>
        <p:spPr bwMode="auto">
          <a:xfrm>
            <a:off x="3775264" y="5157627"/>
            <a:ext cx="495094" cy="217286"/>
          </a:xfrm>
          <a:prstGeom prst="roundRect">
            <a:avLst/>
          </a:prstGeom>
          <a:noFill/>
          <a:ln w="19050" cap="flat" cmpd="sng" algn="ctr">
            <a:solidFill>
              <a:srgbClr val="1D3649"/>
            </a:solid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l" defTabSz="914378"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rial"/>
                <a:ea typeface="ＭＳ Ｐゴシック"/>
                <a:cs typeface="+mn-cs"/>
              </a:rPr>
              <a:t>Master </a:t>
            </a:r>
            <a:endParaRPr kumimoji="0" lang="en-SG" sz="800" b="1"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54" name="TextBox 53">
            <a:extLst>
              <a:ext uri="{FF2B5EF4-FFF2-40B4-BE49-F238E27FC236}">
                <a16:creationId xmlns:a16="http://schemas.microsoft.com/office/drawing/2014/main" id="{8E8A647D-F672-FC58-E80B-727C3F8ECC6D}"/>
              </a:ext>
            </a:extLst>
          </p:cNvPr>
          <p:cNvSpPr txBox="1"/>
          <p:nvPr/>
        </p:nvSpPr>
        <p:spPr>
          <a:xfrm>
            <a:off x="3739196" y="3144378"/>
            <a:ext cx="3215923" cy="276999"/>
          </a:xfrm>
          <a:prstGeom prst="rect">
            <a:avLst/>
          </a:prstGeom>
          <a:solidFill>
            <a:srgbClr val="C0E6FF">
              <a:lumMod val="75000"/>
            </a:srgbClr>
          </a:solidFill>
          <a:ln w="19050">
            <a:solidFill>
              <a:srgbClr val="1D3649"/>
            </a:solidFill>
          </a:ln>
        </p:spPr>
        <p:txBody>
          <a:bodyPr wrap="square" rtlCol="0">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SG" sz="1200" b="1" i="0" u="none" strike="noStrike" kern="0" cap="none" spc="0" normalizeH="0" baseline="0" noProof="0" dirty="0">
                <a:ln>
                  <a:noFill/>
                </a:ln>
                <a:solidFill>
                  <a:srgbClr val="FFFFFF"/>
                </a:solidFill>
                <a:effectLst/>
                <a:uLnTx/>
                <a:uFillTx/>
                <a:latin typeface="Arial" panose="020B0604020202020204"/>
                <a:ea typeface="ＭＳ Ｐゴシック"/>
                <a:cs typeface="+mn-cs"/>
              </a:rPr>
              <a:t>CP4D</a:t>
            </a:r>
            <a:endParaRPr kumimoji="0" lang="en-US" sz="1600" b="1" i="0" u="none" strike="noStrike" kern="0" cap="none" spc="0" normalizeH="0" baseline="0" noProof="0" dirty="0">
              <a:ln>
                <a:noFill/>
              </a:ln>
              <a:solidFill>
                <a:srgbClr val="FFFFFF"/>
              </a:solidFill>
              <a:effectLst/>
              <a:uLnTx/>
              <a:uFillTx/>
              <a:latin typeface="Arial" panose="020B0604020202020204"/>
              <a:ea typeface="ＭＳ Ｐゴシック"/>
              <a:cs typeface="+mn-cs"/>
            </a:endParaRPr>
          </a:p>
        </p:txBody>
      </p:sp>
      <p:pic>
        <p:nvPicPr>
          <p:cNvPr id="55" name="Graphic 54">
            <a:extLst>
              <a:ext uri="{FF2B5EF4-FFF2-40B4-BE49-F238E27FC236}">
                <a16:creationId xmlns:a16="http://schemas.microsoft.com/office/drawing/2014/main" id="{338DE697-B42C-59C8-997E-7CE8005035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40094" y="4107354"/>
            <a:ext cx="309310" cy="309310"/>
          </a:xfrm>
          <a:prstGeom prst="rect">
            <a:avLst/>
          </a:prstGeom>
          <a:effectLst>
            <a:outerShdw blurRad="50800" dist="38100" dir="2700000" algn="tl" rotWithShape="0">
              <a:prstClr val="black">
                <a:alpha val="40000"/>
              </a:prstClr>
            </a:outerShdw>
          </a:effectLst>
        </p:spPr>
      </p:pic>
      <p:pic>
        <p:nvPicPr>
          <p:cNvPr id="56" name="Picture 55" descr="Shape&#10;&#10;Description automatically generated with medium confidence">
            <a:extLst>
              <a:ext uri="{FF2B5EF4-FFF2-40B4-BE49-F238E27FC236}">
                <a16:creationId xmlns:a16="http://schemas.microsoft.com/office/drawing/2014/main" id="{159179E4-604C-529A-9020-381DB3B023D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50473" y="4506493"/>
            <a:ext cx="1131099" cy="381001"/>
          </a:xfrm>
          <a:prstGeom prst="rect">
            <a:avLst/>
          </a:prstGeom>
        </p:spPr>
      </p:pic>
      <p:sp>
        <p:nvSpPr>
          <p:cNvPr id="57" name="Rectangle 56">
            <a:extLst>
              <a:ext uri="{FF2B5EF4-FFF2-40B4-BE49-F238E27FC236}">
                <a16:creationId xmlns:a16="http://schemas.microsoft.com/office/drawing/2014/main" id="{87E0E594-050B-8A84-186E-C57CDC1B4103}"/>
              </a:ext>
            </a:extLst>
          </p:cNvPr>
          <p:cNvSpPr/>
          <p:nvPr/>
        </p:nvSpPr>
        <p:spPr bwMode="auto">
          <a:xfrm>
            <a:off x="3739196" y="4456142"/>
            <a:ext cx="3215813" cy="505533"/>
          </a:xfrm>
          <a:prstGeom prst="rect">
            <a:avLst/>
          </a:prstGeom>
          <a:noFill/>
          <a:ln w="19050" cap="flat" cmpd="sng" algn="ctr">
            <a:solidFill>
              <a:srgbClr val="FF0000"/>
            </a:solid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l" defTabSz="914378" rtl="0" eaLnBrk="1" fontAlgn="base" latinLnBrk="0" hangingPunct="1">
              <a:lnSpc>
                <a:spcPct val="90000"/>
              </a:lnSpc>
              <a:spcBef>
                <a:spcPct val="0"/>
              </a:spcBef>
              <a:spcAft>
                <a:spcPct val="0"/>
              </a:spcAft>
              <a:buClrTx/>
              <a:buSzTx/>
              <a:buFontTx/>
              <a:buNone/>
              <a:tabLst/>
              <a:defRPr/>
            </a:pPr>
            <a:endParaRPr kumimoji="0" lang="en-SG" sz="1400" b="0" i="0" u="none" strike="noStrike" kern="0" cap="none" spc="0" normalizeH="0" baseline="0" noProof="0" dirty="0">
              <a:ln>
                <a:noFill/>
              </a:ln>
              <a:solidFill>
                <a:srgbClr val="FFFFFF"/>
              </a:solidFill>
              <a:effectLst/>
              <a:uLnTx/>
              <a:uFillTx/>
              <a:latin typeface="Arial"/>
              <a:ea typeface="ＭＳ Ｐゴシック"/>
              <a:cs typeface="+mn-cs"/>
            </a:endParaRPr>
          </a:p>
        </p:txBody>
      </p:sp>
      <p:sp>
        <p:nvSpPr>
          <p:cNvPr id="58" name="Rectangle: Rounded Corners 57">
            <a:extLst>
              <a:ext uri="{FF2B5EF4-FFF2-40B4-BE49-F238E27FC236}">
                <a16:creationId xmlns:a16="http://schemas.microsoft.com/office/drawing/2014/main" id="{DE8EE7FE-DA69-C175-2D8E-FCE69193D9D2}"/>
              </a:ext>
            </a:extLst>
          </p:cNvPr>
          <p:cNvSpPr/>
          <p:nvPr/>
        </p:nvSpPr>
        <p:spPr bwMode="auto">
          <a:xfrm>
            <a:off x="4969532" y="4589431"/>
            <a:ext cx="569664" cy="215948"/>
          </a:xfrm>
          <a:prstGeom prst="roundRect">
            <a:avLst/>
          </a:prstGeom>
          <a:noFill/>
          <a:ln w="19050" cap="flat" cmpd="sng" algn="ctr">
            <a:solidFill>
              <a:srgbClr val="0062FF"/>
            </a:solid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rial"/>
                <a:ea typeface="ＭＳ Ｐゴシック"/>
                <a:cs typeface="+mn-cs"/>
              </a:rPr>
              <a:t>ODF </a:t>
            </a:r>
            <a:endParaRPr kumimoji="0" lang="en-SG" sz="800" b="1"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59" name="Rectangle: Rounded Corners 58">
            <a:extLst>
              <a:ext uri="{FF2B5EF4-FFF2-40B4-BE49-F238E27FC236}">
                <a16:creationId xmlns:a16="http://schemas.microsoft.com/office/drawing/2014/main" id="{045F25A3-154D-D644-D557-C0AE2BDF2D1B}"/>
              </a:ext>
            </a:extLst>
          </p:cNvPr>
          <p:cNvSpPr/>
          <p:nvPr/>
        </p:nvSpPr>
        <p:spPr bwMode="auto">
          <a:xfrm>
            <a:off x="5556050" y="4589430"/>
            <a:ext cx="569664" cy="215948"/>
          </a:xfrm>
          <a:prstGeom prst="roundRect">
            <a:avLst/>
          </a:prstGeom>
          <a:noFill/>
          <a:ln w="19050" cap="flat" cmpd="sng" algn="ctr">
            <a:solidFill>
              <a:srgbClr val="0062FF"/>
            </a:solid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rial"/>
                <a:ea typeface="ＭＳ Ｐゴシック"/>
                <a:cs typeface="+mn-cs"/>
              </a:rPr>
              <a:t>ODF </a:t>
            </a:r>
            <a:endParaRPr kumimoji="0" lang="en-SG" sz="800" b="1"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60" name="Rectangle: Rounded Corners 59">
            <a:extLst>
              <a:ext uri="{FF2B5EF4-FFF2-40B4-BE49-F238E27FC236}">
                <a16:creationId xmlns:a16="http://schemas.microsoft.com/office/drawing/2014/main" id="{5D36FECC-6983-D89C-743D-0AF34A454FBD}"/>
              </a:ext>
            </a:extLst>
          </p:cNvPr>
          <p:cNvSpPr/>
          <p:nvPr/>
        </p:nvSpPr>
        <p:spPr bwMode="auto">
          <a:xfrm>
            <a:off x="6171055" y="4589431"/>
            <a:ext cx="569664" cy="215948"/>
          </a:xfrm>
          <a:prstGeom prst="roundRect">
            <a:avLst/>
          </a:prstGeom>
          <a:noFill/>
          <a:ln w="19050" cap="flat" cmpd="sng" algn="ctr">
            <a:solidFill>
              <a:srgbClr val="0062FF"/>
            </a:solid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rial"/>
                <a:ea typeface="ＭＳ Ｐゴシック"/>
                <a:cs typeface="+mn-cs"/>
              </a:rPr>
              <a:t>ODF </a:t>
            </a:r>
            <a:endParaRPr kumimoji="0" lang="en-SG" sz="800" b="1"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63" name="Cylinder 62">
            <a:extLst>
              <a:ext uri="{FF2B5EF4-FFF2-40B4-BE49-F238E27FC236}">
                <a16:creationId xmlns:a16="http://schemas.microsoft.com/office/drawing/2014/main" id="{FD1CFDE7-D696-848B-0EF6-7E2ABFC1E92F}"/>
              </a:ext>
            </a:extLst>
          </p:cNvPr>
          <p:cNvSpPr/>
          <p:nvPr/>
        </p:nvSpPr>
        <p:spPr bwMode="auto">
          <a:xfrm>
            <a:off x="5274389" y="4720729"/>
            <a:ext cx="220969" cy="124176"/>
          </a:xfrm>
          <a:prstGeom prst="can">
            <a:avLst/>
          </a:prstGeom>
          <a:gradFill rotWithShape="1">
            <a:gsLst>
              <a:gs pos="0">
                <a:srgbClr val="8A40FB">
                  <a:tint val="50000"/>
                  <a:satMod val="300000"/>
                </a:srgbClr>
              </a:gs>
              <a:gs pos="35000">
                <a:srgbClr val="8A40FB">
                  <a:tint val="37000"/>
                  <a:satMod val="300000"/>
                </a:srgbClr>
              </a:gs>
              <a:gs pos="100000">
                <a:srgbClr val="8A40FB">
                  <a:tint val="15000"/>
                  <a:satMod val="350000"/>
                </a:srgbClr>
              </a:gs>
            </a:gsLst>
            <a:lin ang="16200000" scaled="1"/>
          </a:gradFill>
          <a:ln w="9525" cap="flat" cmpd="sng" algn="ctr">
            <a:solidFill>
              <a:srgbClr val="8A40F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27000" tIns="27000" rIns="27000" bIns="27000" numCol="1" rtlCol="0" anchor="t" anchorCtr="0" compatLnSpc="1">
            <a:prstTxWarp prst="textNoShape">
              <a:avLst/>
            </a:prstTxWarp>
          </a:bodyPr>
          <a:lstStyle/>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SG" sz="1050" b="0" i="0" u="none" strike="noStrike" kern="0" cap="none" spc="0" normalizeH="0" baseline="0" noProof="0" dirty="0">
              <a:ln>
                <a:noFill/>
              </a:ln>
              <a:solidFill>
                <a:srgbClr val="FFFFFF"/>
              </a:solidFill>
              <a:effectLst/>
              <a:uLnTx/>
              <a:uFillTx/>
              <a:latin typeface="Arial Regular"/>
              <a:ea typeface="ＭＳ Ｐゴシック"/>
              <a:cs typeface="+mn-cs"/>
              <a:sym typeface="Arial"/>
            </a:endParaRPr>
          </a:p>
        </p:txBody>
      </p:sp>
      <p:sp>
        <p:nvSpPr>
          <p:cNvPr id="64" name="Cylinder 63">
            <a:extLst>
              <a:ext uri="{FF2B5EF4-FFF2-40B4-BE49-F238E27FC236}">
                <a16:creationId xmlns:a16="http://schemas.microsoft.com/office/drawing/2014/main" id="{31444012-8D5F-761D-3416-3B5E2C03E8BF}"/>
              </a:ext>
            </a:extLst>
          </p:cNvPr>
          <p:cNvSpPr/>
          <p:nvPr/>
        </p:nvSpPr>
        <p:spPr bwMode="auto">
          <a:xfrm>
            <a:off x="5880251" y="4711784"/>
            <a:ext cx="220969" cy="124176"/>
          </a:xfrm>
          <a:prstGeom prst="can">
            <a:avLst/>
          </a:prstGeom>
          <a:gradFill rotWithShape="1">
            <a:gsLst>
              <a:gs pos="0">
                <a:srgbClr val="8A40FB">
                  <a:tint val="50000"/>
                  <a:satMod val="300000"/>
                </a:srgbClr>
              </a:gs>
              <a:gs pos="35000">
                <a:srgbClr val="8A40FB">
                  <a:tint val="37000"/>
                  <a:satMod val="300000"/>
                </a:srgbClr>
              </a:gs>
              <a:gs pos="100000">
                <a:srgbClr val="8A40FB">
                  <a:tint val="15000"/>
                  <a:satMod val="350000"/>
                </a:srgbClr>
              </a:gs>
            </a:gsLst>
            <a:lin ang="16200000" scaled="1"/>
          </a:gradFill>
          <a:ln w="9525" cap="flat" cmpd="sng" algn="ctr">
            <a:solidFill>
              <a:srgbClr val="8A40F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27000" tIns="27000" rIns="27000" bIns="27000" numCol="1" rtlCol="0" anchor="t" anchorCtr="0" compatLnSpc="1">
            <a:prstTxWarp prst="textNoShape">
              <a:avLst/>
            </a:prstTxWarp>
          </a:bodyPr>
          <a:lstStyle/>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SG" sz="1050" b="0" i="0" u="none" strike="noStrike" kern="0" cap="none" spc="0" normalizeH="0" baseline="0" noProof="0" dirty="0">
              <a:ln>
                <a:noFill/>
              </a:ln>
              <a:solidFill>
                <a:srgbClr val="FFFFFF"/>
              </a:solidFill>
              <a:effectLst/>
              <a:uLnTx/>
              <a:uFillTx/>
              <a:latin typeface="Arial Regular"/>
              <a:ea typeface="ＭＳ Ｐゴシック"/>
              <a:cs typeface="+mn-cs"/>
              <a:sym typeface="Arial"/>
            </a:endParaRPr>
          </a:p>
        </p:txBody>
      </p:sp>
      <p:sp>
        <p:nvSpPr>
          <p:cNvPr id="65" name="Cylinder 64">
            <a:extLst>
              <a:ext uri="{FF2B5EF4-FFF2-40B4-BE49-F238E27FC236}">
                <a16:creationId xmlns:a16="http://schemas.microsoft.com/office/drawing/2014/main" id="{F50A56E9-9BF7-47F1-F910-537F48458F5C}"/>
              </a:ext>
            </a:extLst>
          </p:cNvPr>
          <p:cNvSpPr/>
          <p:nvPr/>
        </p:nvSpPr>
        <p:spPr bwMode="auto">
          <a:xfrm>
            <a:off x="6501704" y="4711784"/>
            <a:ext cx="220969" cy="124176"/>
          </a:xfrm>
          <a:prstGeom prst="can">
            <a:avLst/>
          </a:prstGeom>
          <a:gradFill rotWithShape="1">
            <a:gsLst>
              <a:gs pos="0">
                <a:srgbClr val="8A40FB">
                  <a:tint val="50000"/>
                  <a:satMod val="300000"/>
                </a:srgbClr>
              </a:gs>
              <a:gs pos="35000">
                <a:srgbClr val="8A40FB">
                  <a:tint val="37000"/>
                  <a:satMod val="300000"/>
                </a:srgbClr>
              </a:gs>
              <a:gs pos="100000">
                <a:srgbClr val="8A40FB">
                  <a:tint val="15000"/>
                  <a:satMod val="350000"/>
                </a:srgbClr>
              </a:gs>
            </a:gsLst>
            <a:lin ang="16200000" scaled="1"/>
          </a:gradFill>
          <a:ln w="9525" cap="flat" cmpd="sng" algn="ctr">
            <a:solidFill>
              <a:srgbClr val="8A40F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27000" tIns="27000" rIns="27000" bIns="27000" numCol="1" rtlCol="0" anchor="t" anchorCtr="0" compatLnSpc="1">
            <a:prstTxWarp prst="textNoShape">
              <a:avLst/>
            </a:prstTxWarp>
          </a:bodyPr>
          <a:lstStyle/>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SG" sz="1050" b="0" i="0" u="none" strike="noStrike" kern="0" cap="none" spc="0" normalizeH="0" baseline="0" noProof="0" dirty="0">
              <a:ln>
                <a:noFill/>
              </a:ln>
              <a:solidFill>
                <a:srgbClr val="FFFFFF"/>
              </a:solidFill>
              <a:effectLst/>
              <a:uLnTx/>
              <a:uFillTx/>
              <a:latin typeface="Arial Regular"/>
              <a:ea typeface="ＭＳ Ｐゴシック"/>
              <a:cs typeface="+mn-cs"/>
              <a:sym typeface="Arial"/>
            </a:endParaRPr>
          </a:p>
        </p:txBody>
      </p:sp>
      <p:sp>
        <p:nvSpPr>
          <p:cNvPr id="67" name="TextBox 66">
            <a:extLst>
              <a:ext uri="{FF2B5EF4-FFF2-40B4-BE49-F238E27FC236}">
                <a16:creationId xmlns:a16="http://schemas.microsoft.com/office/drawing/2014/main" id="{E2FED17C-FDCB-5FF1-6651-991B34B5B0E8}"/>
              </a:ext>
            </a:extLst>
          </p:cNvPr>
          <p:cNvSpPr txBox="1"/>
          <p:nvPr/>
        </p:nvSpPr>
        <p:spPr>
          <a:xfrm>
            <a:off x="7619752" y="3239740"/>
            <a:ext cx="1117136" cy="307777"/>
          </a:xfrm>
          <a:prstGeom prst="rect">
            <a:avLst/>
          </a:prstGeom>
          <a:solidFill>
            <a:srgbClr val="FFFFFF"/>
          </a:solidFill>
        </p:spPr>
        <p:txBody>
          <a:bodyPr wrap="square" lIns="0" tIns="0" rIns="0" bIns="0"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SG" sz="1000" b="0" i="0" u="none" strike="noStrike" kern="0" cap="none" spc="0" normalizeH="0" baseline="0" noProof="0" dirty="0">
                <a:ln>
                  <a:noFill/>
                </a:ln>
                <a:solidFill>
                  <a:srgbClr val="1D3649"/>
                </a:solidFill>
                <a:effectLst/>
                <a:uLnTx/>
                <a:uFillTx/>
                <a:latin typeface="Arial" panose="020B0604020202020204"/>
                <a:ea typeface="ＭＳ Ｐゴシック"/>
                <a:cs typeface="+mn-cs"/>
              </a:rPr>
              <a:t>Daily Incremental Backup</a:t>
            </a:r>
          </a:p>
        </p:txBody>
      </p:sp>
      <p:sp>
        <p:nvSpPr>
          <p:cNvPr id="71" name="Rectangle: Rounded Corners 70">
            <a:extLst>
              <a:ext uri="{FF2B5EF4-FFF2-40B4-BE49-F238E27FC236}">
                <a16:creationId xmlns:a16="http://schemas.microsoft.com/office/drawing/2014/main" id="{D58F3D97-AED1-0868-14E6-B6B1279079D1}"/>
              </a:ext>
            </a:extLst>
          </p:cNvPr>
          <p:cNvSpPr/>
          <p:nvPr/>
        </p:nvSpPr>
        <p:spPr>
          <a:xfrm>
            <a:off x="8018053" y="2498286"/>
            <a:ext cx="1117136" cy="567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UOB provided S3 storage</a:t>
            </a:r>
            <a:endParaRPr kumimoji="0" lang="en-SG" sz="11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cxnSp>
        <p:nvCxnSpPr>
          <p:cNvPr id="73" name="Connector: Curved 72">
            <a:extLst>
              <a:ext uri="{FF2B5EF4-FFF2-40B4-BE49-F238E27FC236}">
                <a16:creationId xmlns:a16="http://schemas.microsoft.com/office/drawing/2014/main" id="{776B49F4-A5D6-5BA3-CAE5-0059A6DCBC35}"/>
              </a:ext>
            </a:extLst>
          </p:cNvPr>
          <p:cNvCxnSpPr>
            <a:cxnSpLocks/>
            <a:stCxn id="47" idx="3"/>
            <a:endCxn id="71" idx="1"/>
          </p:cNvCxnSpPr>
          <p:nvPr/>
        </p:nvCxnSpPr>
        <p:spPr>
          <a:xfrm flipV="1">
            <a:off x="6955009" y="2781810"/>
            <a:ext cx="1063044" cy="1477807"/>
          </a:xfrm>
          <a:prstGeom prst="curvedConnector3">
            <a:avLst>
              <a:gd name="adj1" fmla="val 50000"/>
            </a:avLst>
          </a:prstGeom>
          <a:noFill/>
          <a:ln w="19050" cap="flat" cmpd="sng" algn="ctr">
            <a:solidFill>
              <a:srgbClr val="325C80"/>
            </a:solidFill>
            <a:prstDash val="solid"/>
            <a:miter lim="800000"/>
            <a:tailEnd type="triangle"/>
          </a:ln>
          <a:effectLst/>
        </p:spPr>
      </p:cxnSp>
      <p:sp>
        <p:nvSpPr>
          <p:cNvPr id="88" name="Arrow: Right 87">
            <a:extLst>
              <a:ext uri="{FF2B5EF4-FFF2-40B4-BE49-F238E27FC236}">
                <a16:creationId xmlns:a16="http://schemas.microsoft.com/office/drawing/2014/main" id="{E71BB5C9-9787-9D57-91A4-A3CC1FD5D554}"/>
              </a:ext>
            </a:extLst>
          </p:cNvPr>
          <p:cNvSpPr/>
          <p:nvPr/>
        </p:nvSpPr>
        <p:spPr>
          <a:xfrm>
            <a:off x="6866581" y="4546237"/>
            <a:ext cx="818253" cy="350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panose="020B0604020202020204"/>
                <a:ea typeface="+mn-ea"/>
                <a:cs typeface="+mn-cs"/>
              </a:rPr>
              <a:t>Scale out</a:t>
            </a:r>
            <a:endParaRPr kumimoji="0" lang="en-SG" sz="9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9" name="Arrow: Right 88">
            <a:extLst>
              <a:ext uri="{FF2B5EF4-FFF2-40B4-BE49-F238E27FC236}">
                <a16:creationId xmlns:a16="http://schemas.microsoft.com/office/drawing/2014/main" id="{5C60B0D8-A29E-AF34-677D-CDC1D1A72941}"/>
              </a:ext>
            </a:extLst>
          </p:cNvPr>
          <p:cNvSpPr/>
          <p:nvPr/>
        </p:nvSpPr>
        <p:spPr>
          <a:xfrm>
            <a:off x="6866580" y="5067306"/>
            <a:ext cx="818253" cy="350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panose="020B0604020202020204"/>
                <a:ea typeface="+mn-ea"/>
                <a:cs typeface="+mn-cs"/>
              </a:rPr>
              <a:t>Scale out</a:t>
            </a:r>
            <a:endParaRPr kumimoji="0" lang="en-SG" sz="9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120" name="Group 119">
            <a:extLst>
              <a:ext uri="{FF2B5EF4-FFF2-40B4-BE49-F238E27FC236}">
                <a16:creationId xmlns:a16="http://schemas.microsoft.com/office/drawing/2014/main" id="{3E893D61-5951-4BD6-BCFA-D65D1D37281F}"/>
              </a:ext>
            </a:extLst>
          </p:cNvPr>
          <p:cNvGrpSpPr/>
          <p:nvPr/>
        </p:nvGrpSpPr>
        <p:grpSpPr>
          <a:xfrm>
            <a:off x="5703994" y="2842355"/>
            <a:ext cx="980960" cy="244212"/>
            <a:chOff x="6728988" y="2852439"/>
            <a:chExt cx="875542" cy="244212"/>
          </a:xfrm>
        </p:grpSpPr>
        <p:sp>
          <p:nvSpPr>
            <p:cNvPr id="92" name="Flowchart: Magnetic Disk 91">
              <a:extLst>
                <a:ext uri="{FF2B5EF4-FFF2-40B4-BE49-F238E27FC236}">
                  <a16:creationId xmlns:a16="http://schemas.microsoft.com/office/drawing/2014/main" id="{0744E7DF-912A-3574-34B4-E6896741455A}"/>
                </a:ext>
              </a:extLst>
            </p:cNvPr>
            <p:cNvSpPr/>
            <p:nvPr/>
          </p:nvSpPr>
          <p:spPr>
            <a:xfrm>
              <a:off x="6728988" y="2852439"/>
              <a:ext cx="394022" cy="242236"/>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t>PVC</a:t>
              </a:r>
              <a:endParaRPr kumimoji="0" lang="en-SG" sz="8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3" name="Flowchart: Magnetic Disk 92">
              <a:extLst>
                <a:ext uri="{FF2B5EF4-FFF2-40B4-BE49-F238E27FC236}">
                  <a16:creationId xmlns:a16="http://schemas.microsoft.com/office/drawing/2014/main" id="{C23BA813-355C-0B93-7869-EE57C330723D}"/>
                </a:ext>
              </a:extLst>
            </p:cNvPr>
            <p:cNvSpPr/>
            <p:nvPr/>
          </p:nvSpPr>
          <p:spPr>
            <a:xfrm>
              <a:off x="7172434" y="2854415"/>
              <a:ext cx="432096" cy="242236"/>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Arial" panose="020B0604020202020204"/>
                  <a:ea typeface="+mn-ea"/>
                  <a:cs typeface="+mn-cs"/>
                </a:rPr>
                <a:t>OBC</a:t>
              </a:r>
              <a:endParaRPr kumimoji="0" lang="en-SG" sz="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39" name="Group 138">
            <a:extLst>
              <a:ext uri="{FF2B5EF4-FFF2-40B4-BE49-F238E27FC236}">
                <a16:creationId xmlns:a16="http://schemas.microsoft.com/office/drawing/2014/main" id="{E4B10A2D-C8B6-2709-E089-84B56F25F3DE}"/>
              </a:ext>
            </a:extLst>
          </p:cNvPr>
          <p:cNvGrpSpPr/>
          <p:nvPr/>
        </p:nvGrpSpPr>
        <p:grpSpPr>
          <a:xfrm>
            <a:off x="3739196" y="3515402"/>
            <a:ext cx="3215813" cy="567484"/>
            <a:chOff x="6851577" y="1645753"/>
            <a:chExt cx="1740393" cy="567484"/>
          </a:xfrm>
        </p:grpSpPr>
        <p:sp>
          <p:nvSpPr>
            <p:cNvPr id="129" name="Rectangle: Rounded Corners 128">
              <a:extLst>
                <a:ext uri="{FF2B5EF4-FFF2-40B4-BE49-F238E27FC236}">
                  <a16:creationId xmlns:a16="http://schemas.microsoft.com/office/drawing/2014/main" id="{86496597-EB86-268D-C96C-F3692C302517}"/>
                </a:ext>
              </a:extLst>
            </p:cNvPr>
            <p:cNvSpPr/>
            <p:nvPr/>
          </p:nvSpPr>
          <p:spPr>
            <a:xfrm>
              <a:off x="6851577" y="1645753"/>
              <a:ext cx="1740393" cy="567484"/>
            </a:xfrm>
            <a:prstGeom prst="roundRect">
              <a:avLst/>
            </a:prstGeom>
            <a:solidFill>
              <a:srgbClr val="4178BE"/>
            </a:solidFill>
            <a:ln w="19050" cap="flat" cmpd="sng" algn="ctr">
              <a:solidFill>
                <a:srgbClr val="325C80">
                  <a:shade val="50000"/>
                </a:srgbClr>
              </a:solidFill>
              <a:prstDash val="solid"/>
              <a:miter lim="800000"/>
            </a:ln>
            <a:effectLst/>
          </p:spPr>
          <p:txBody>
            <a:bodyPr rtlCol="0" anchor="ctr"/>
            <a:lstStyle/>
            <a:p>
              <a:pPr marL="0" marR="0" lvl="0" indent="0" algn="ctr" defTabSz="685966" rtl="0" eaLnBrk="1" fontAlgn="auto" latinLnBrk="0" hangingPunct="1">
                <a:lnSpc>
                  <a:spcPct val="100000"/>
                </a:lnSpc>
                <a:spcBef>
                  <a:spcPts val="0"/>
                </a:spcBef>
                <a:spcAft>
                  <a:spcPts val="0"/>
                </a:spcAft>
                <a:buClrTx/>
                <a:buSzTx/>
                <a:buFontTx/>
                <a:buNone/>
                <a:tabLst/>
                <a:defRPr/>
              </a:pPr>
              <a:endParaRPr kumimoji="0" lang="en-SG" sz="9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119" name="TextBox 118">
              <a:extLst>
                <a:ext uri="{FF2B5EF4-FFF2-40B4-BE49-F238E27FC236}">
                  <a16:creationId xmlns:a16="http://schemas.microsoft.com/office/drawing/2014/main" id="{0FE43DE2-6FCC-C6EC-C963-C642B45DB287}"/>
                </a:ext>
              </a:extLst>
            </p:cNvPr>
            <p:cNvSpPr txBox="1"/>
            <p:nvPr/>
          </p:nvSpPr>
          <p:spPr>
            <a:xfrm>
              <a:off x="7061950" y="1689346"/>
              <a:ext cx="1408941" cy="507831"/>
            </a:xfrm>
            <a:prstGeom prst="rect">
              <a:avLst/>
            </a:prstGeom>
            <a:noFill/>
          </p:spPr>
          <p:txBody>
            <a:bodyPr wrap="square" lIns="0" tIns="0" rIns="0" bIns="0" rtlCol="0">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SG" sz="1200" b="1" i="0" u="none" strike="noStrike" kern="0" cap="none" spc="0" normalizeH="0" baseline="0" noProof="0" dirty="0">
                  <a:ln>
                    <a:noFill/>
                  </a:ln>
                  <a:solidFill>
                    <a:srgbClr val="FFFFFF"/>
                  </a:solidFill>
                  <a:effectLst/>
                  <a:uLnTx/>
                  <a:uFillTx/>
                  <a:latin typeface="Arial" panose="020B0604020202020204"/>
                  <a:ea typeface="ＭＳ Ｐゴシック"/>
                  <a:cs typeface="+mn-cs"/>
                </a:rPr>
                <a:t>Self-Service</a:t>
              </a:r>
              <a:r>
                <a:rPr kumimoji="0" lang="en-SG" sz="900" b="0" i="0" u="none" strike="noStrike" kern="0" cap="none" spc="0" normalizeH="0" baseline="0" noProof="0" dirty="0">
                  <a:ln>
                    <a:noFill/>
                  </a:ln>
                  <a:solidFill>
                    <a:srgbClr val="FFFFFF"/>
                  </a:solidFill>
                  <a:effectLst/>
                  <a:uLnTx/>
                  <a:uFillTx/>
                  <a:latin typeface="Arial" panose="020B0604020202020204"/>
                  <a:ea typeface="ＭＳ Ｐゴシック"/>
                  <a:cs typeface="+mn-cs"/>
                </a:rPr>
                <a:t> </a:t>
              </a:r>
            </a:p>
            <a:p>
              <a:pPr marL="171450" marR="0" lvl="0" indent="-171450" algn="l" defTabSz="68596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050" b="0" i="0" u="none" strike="noStrike" kern="0" cap="none" spc="0" normalizeH="0" baseline="0" noProof="0" dirty="0">
                  <a:ln>
                    <a:noFill/>
                  </a:ln>
                  <a:solidFill>
                    <a:srgbClr val="FFFFFF"/>
                  </a:solidFill>
                  <a:effectLst/>
                  <a:uLnTx/>
                  <a:uFillTx/>
                  <a:latin typeface="Arial" panose="020B0604020202020204"/>
                  <a:ea typeface="ＭＳ Ｐゴシック"/>
                  <a:cs typeface="+mn-cs"/>
                </a:rPr>
                <a:t>Storage Provisioning</a:t>
              </a:r>
            </a:p>
            <a:p>
              <a:pPr marL="171450" marR="0" lvl="0" indent="-171450" algn="l" defTabSz="68596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050" b="0" i="0" u="none" strike="noStrike" kern="0" cap="none" spc="0" normalizeH="0" baseline="0" noProof="0" dirty="0">
                  <a:ln>
                    <a:noFill/>
                  </a:ln>
                  <a:solidFill>
                    <a:srgbClr val="FFFFFF"/>
                  </a:solidFill>
                  <a:effectLst/>
                  <a:uLnTx/>
                  <a:uFillTx/>
                  <a:latin typeface="Arial" panose="020B0604020202020204"/>
                  <a:ea typeface="ＭＳ Ｐゴシック"/>
                  <a:cs typeface="+mn-cs"/>
                </a:rPr>
                <a:t>Backup and restore</a:t>
              </a:r>
            </a:p>
          </p:txBody>
        </p:sp>
      </p:grpSp>
      <p:pic>
        <p:nvPicPr>
          <p:cNvPr id="4" name="Picture 3">
            <a:extLst>
              <a:ext uri="{FF2B5EF4-FFF2-40B4-BE49-F238E27FC236}">
                <a16:creationId xmlns:a16="http://schemas.microsoft.com/office/drawing/2014/main" id="{BB9C9AF9-59AA-5279-417E-B1C6E6B6C27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629417" y="3041303"/>
            <a:ext cx="1575817" cy="1436519"/>
          </a:xfrm>
          <a:prstGeom prst="rect">
            <a:avLst/>
          </a:prstGeom>
        </p:spPr>
      </p:pic>
      <p:sp>
        <p:nvSpPr>
          <p:cNvPr id="7" name="Arrow: Curved Down 6">
            <a:extLst>
              <a:ext uri="{FF2B5EF4-FFF2-40B4-BE49-F238E27FC236}">
                <a16:creationId xmlns:a16="http://schemas.microsoft.com/office/drawing/2014/main" id="{8747943B-6F79-82FD-7AB3-C68E983B999E}"/>
              </a:ext>
            </a:extLst>
          </p:cNvPr>
          <p:cNvSpPr/>
          <p:nvPr/>
        </p:nvSpPr>
        <p:spPr>
          <a:xfrm>
            <a:off x="6864956" y="1923327"/>
            <a:ext cx="3743864" cy="105323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8F902496-1E77-6440-E59F-40E51984758F}"/>
              </a:ext>
            </a:extLst>
          </p:cNvPr>
          <p:cNvSpPr txBox="1"/>
          <p:nvPr/>
        </p:nvSpPr>
        <p:spPr>
          <a:xfrm>
            <a:off x="8076193" y="1448836"/>
            <a:ext cx="1553223"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dirty="0">
                <a:ln>
                  <a:noFill/>
                </a:ln>
                <a:solidFill>
                  <a:srgbClr val="730209"/>
                </a:solidFill>
                <a:effectLst/>
                <a:uLnTx/>
                <a:uFillTx/>
                <a:latin typeface="Arial" panose="020B0604020202020204"/>
                <a:ea typeface="+mn-ea"/>
                <a:cs typeface="+mn-cs"/>
              </a:rPr>
              <a:t>Spectrum Fusion daily backup and restore</a:t>
            </a:r>
          </a:p>
        </p:txBody>
      </p:sp>
      <p:sp>
        <p:nvSpPr>
          <p:cNvPr id="2" name="TextBox 1">
            <a:extLst>
              <a:ext uri="{FF2B5EF4-FFF2-40B4-BE49-F238E27FC236}">
                <a16:creationId xmlns:a16="http://schemas.microsoft.com/office/drawing/2014/main" id="{36A44BD3-0549-53B9-BF39-7679C8275211}"/>
              </a:ext>
            </a:extLst>
          </p:cNvPr>
          <p:cNvSpPr txBox="1"/>
          <p:nvPr/>
        </p:nvSpPr>
        <p:spPr>
          <a:xfrm>
            <a:off x="4419599" y="6564847"/>
            <a:ext cx="251543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*Product renamed to IBM Storage Fusion</a:t>
            </a:r>
          </a:p>
        </p:txBody>
      </p:sp>
    </p:spTree>
    <p:extLst>
      <p:ext uri="{BB962C8B-B14F-4D97-AF65-F5344CB8AC3E}">
        <p14:creationId xmlns:p14="http://schemas.microsoft.com/office/powerpoint/2010/main" val="731773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CBB66C-0173-277B-9902-51F97647FE4F}"/>
              </a:ext>
            </a:extLst>
          </p:cNvPr>
          <p:cNvSpPr>
            <a:spLocks noGrp="1"/>
          </p:cNvSpPr>
          <p:nvPr>
            <p:ph idx="1"/>
          </p:nvPr>
        </p:nvSpPr>
        <p:spPr/>
        <p:txBody>
          <a:bodyPr/>
          <a:lstStyle/>
          <a:p>
            <a:pPr marL="285750" indent="-285750" defTabSz="1219139">
              <a:buFont typeface="Arial" panose="020B0604020202020204" pitchFamily="34" charset="0"/>
              <a:buChar char="•"/>
              <a:defRPr/>
            </a:pPr>
            <a:r>
              <a:rPr lang="en-US" sz="1600" dirty="0">
                <a:latin typeface="+mn-lt"/>
              </a:rPr>
              <a:t>Simple to deploy, scale and operate</a:t>
            </a:r>
          </a:p>
          <a:p>
            <a:pPr marL="285750" indent="-285750" defTabSz="1219139">
              <a:buFont typeface="Arial" panose="020B0604020202020204" pitchFamily="34" charset="0"/>
              <a:buChar char="•"/>
              <a:defRPr/>
            </a:pPr>
            <a:r>
              <a:rPr lang="en-US" sz="1600" dirty="0">
                <a:latin typeface="+mn-lt"/>
              </a:rPr>
              <a:t>Advanced OpenShift Data Foundation included to provide block, file and object storage for all OpenShift application storage requirements</a:t>
            </a:r>
          </a:p>
          <a:p>
            <a:pPr marL="285750" indent="-285750" defTabSz="1219139">
              <a:buFont typeface="Arial" panose="020B0604020202020204" pitchFamily="34" charset="0"/>
              <a:buChar char="•"/>
              <a:defRPr/>
            </a:pPr>
            <a:r>
              <a:rPr lang="en-US" sz="1600" dirty="0">
                <a:latin typeface="+mn-lt"/>
              </a:rPr>
              <a:t>Self-service provisioning of block, file and object storage</a:t>
            </a:r>
          </a:p>
          <a:p>
            <a:pPr marL="285750" indent="-285750" defTabSz="1219139">
              <a:buFont typeface="Arial" panose="020B0604020202020204" pitchFamily="34" charset="0"/>
              <a:buChar char="•"/>
              <a:defRPr/>
            </a:pPr>
            <a:r>
              <a:rPr lang="en-US" sz="1600" dirty="0">
                <a:latin typeface="+mn-lt"/>
              </a:rPr>
              <a:t>Integrated Storage Fusion data services</a:t>
            </a:r>
          </a:p>
          <a:p>
            <a:pPr marL="285750" indent="-285750" defTabSz="1219139">
              <a:buFont typeface="Arial" panose="020B0604020202020204" pitchFamily="34" charset="0"/>
              <a:buChar char="•"/>
              <a:defRPr/>
            </a:pPr>
            <a:r>
              <a:rPr lang="en-US" sz="1600" dirty="0">
                <a:latin typeface="+mn-lt"/>
              </a:rPr>
              <a:t>Application consistent backup for CP4D</a:t>
            </a:r>
          </a:p>
          <a:p>
            <a:pPr marL="285750" indent="-285750" defTabSz="1219139">
              <a:buFont typeface="Arial" panose="020B0604020202020204" pitchFamily="34" charset="0"/>
              <a:buChar char="•"/>
              <a:defRPr/>
            </a:pPr>
            <a:r>
              <a:rPr lang="en-US" sz="1600" dirty="0">
                <a:latin typeface="+mn-lt"/>
              </a:rPr>
              <a:t>Daily backup and restore to another OpenShift cluster as DR</a:t>
            </a:r>
          </a:p>
          <a:p>
            <a:pPr marL="285750" indent="-285750" defTabSz="1219139">
              <a:buFont typeface="Arial" panose="020B0604020202020204" pitchFamily="34" charset="0"/>
              <a:buChar char="•"/>
              <a:defRPr/>
            </a:pPr>
            <a:r>
              <a:rPr lang="en-US" sz="1600" dirty="0">
                <a:latin typeface="+mn-lt"/>
              </a:rPr>
              <a:t>Application consistent and crash consistent backup for other applications</a:t>
            </a:r>
          </a:p>
          <a:p>
            <a:pPr defTabSz="1219139">
              <a:defRPr/>
            </a:pPr>
            <a:endParaRPr lang="en-US" sz="1600" dirty="0">
              <a:latin typeface="+mn-lt"/>
            </a:endParaRPr>
          </a:p>
          <a:p>
            <a:endParaRPr lang="en-SG" sz="1600" dirty="0"/>
          </a:p>
        </p:txBody>
      </p:sp>
      <p:sp>
        <p:nvSpPr>
          <p:cNvPr id="3" name="Title 2">
            <a:extLst>
              <a:ext uri="{FF2B5EF4-FFF2-40B4-BE49-F238E27FC236}">
                <a16:creationId xmlns:a16="http://schemas.microsoft.com/office/drawing/2014/main" id="{6009DB35-55CD-6005-FFE4-193AD078DA86}"/>
              </a:ext>
            </a:extLst>
          </p:cNvPr>
          <p:cNvSpPr>
            <a:spLocks noGrp="1"/>
          </p:cNvSpPr>
          <p:nvPr>
            <p:ph type="title"/>
          </p:nvPr>
        </p:nvSpPr>
        <p:spPr/>
        <p:txBody>
          <a:bodyPr/>
          <a:lstStyle/>
          <a:p>
            <a:r>
              <a:rPr lang="en-US" dirty="0"/>
              <a:t>IBM Spectrum Fusion – </a:t>
            </a:r>
            <a:r>
              <a:rPr lang="en-SG" dirty="0"/>
              <a:t>Highlights</a:t>
            </a:r>
          </a:p>
        </p:txBody>
      </p:sp>
    </p:spTree>
    <p:extLst>
      <p:ext uri="{BB962C8B-B14F-4D97-AF65-F5344CB8AC3E}">
        <p14:creationId xmlns:p14="http://schemas.microsoft.com/office/powerpoint/2010/main" val="23686726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515E9-853A-B1CC-7D11-A5F9BF3E77C6}"/>
              </a:ext>
            </a:extLst>
          </p:cNvPr>
          <p:cNvSpPr>
            <a:spLocks noGrp="1"/>
          </p:cNvSpPr>
          <p:nvPr>
            <p:ph idx="1"/>
          </p:nvPr>
        </p:nvSpPr>
        <p:spPr/>
        <p:txBody>
          <a:bodyPr/>
          <a:lstStyle/>
          <a:p>
            <a:r>
              <a:rPr lang="en-US" sz="1600" dirty="0"/>
              <a:t>Watson Studio provides audit logging capabilities in the collaboration workspace known as Projects. When creating a project, the </a:t>
            </a:r>
            <a:r>
              <a:rPr lang="en-US" sz="1600" b="1" dirty="0">
                <a:solidFill>
                  <a:schemeClr val="bg2"/>
                </a:solidFill>
              </a:rPr>
              <a:t>project administrator</a:t>
            </a:r>
            <a:r>
              <a:rPr lang="en-US" sz="1600" b="1" dirty="0"/>
              <a:t> </a:t>
            </a:r>
            <a:r>
              <a:rPr lang="en-US" sz="1600" dirty="0"/>
              <a:t>can set the project to log activity. Logs can then be </a:t>
            </a:r>
            <a:r>
              <a:rPr lang="en-US" sz="1600" dirty="0">
                <a:solidFill>
                  <a:schemeClr val="bg2"/>
                </a:solidFill>
              </a:rPr>
              <a:t>downloaded</a:t>
            </a:r>
            <a:r>
              <a:rPr lang="en-US" sz="1600" dirty="0"/>
              <a:t> and </a:t>
            </a:r>
            <a:r>
              <a:rPr lang="en-US" sz="1600" dirty="0">
                <a:solidFill>
                  <a:schemeClr val="bg2"/>
                </a:solidFill>
              </a:rPr>
              <a:t>exported</a:t>
            </a:r>
            <a:r>
              <a:rPr lang="en-US" sz="1600" dirty="0"/>
              <a:t> for analysis (as CSV file).</a:t>
            </a:r>
          </a:p>
        </p:txBody>
      </p:sp>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b="1" dirty="0"/>
              <a:t>B1.6.7: Audit Trail – Project Logging</a:t>
            </a:r>
          </a:p>
        </p:txBody>
      </p:sp>
      <p:pic>
        <p:nvPicPr>
          <p:cNvPr id="4" name="Picture 3">
            <a:extLst>
              <a:ext uri="{FF2B5EF4-FFF2-40B4-BE49-F238E27FC236}">
                <a16:creationId xmlns:a16="http://schemas.microsoft.com/office/drawing/2014/main" id="{00C950D3-08DE-F415-26C0-289F01B861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97225" y="2116493"/>
            <a:ext cx="2312579" cy="1732876"/>
          </a:xfrm>
          <a:prstGeom prst="rect">
            <a:avLst/>
          </a:prstGeom>
        </p:spPr>
      </p:pic>
      <p:sp>
        <p:nvSpPr>
          <p:cNvPr id="5" name="TextBox 4">
            <a:extLst>
              <a:ext uri="{FF2B5EF4-FFF2-40B4-BE49-F238E27FC236}">
                <a16:creationId xmlns:a16="http://schemas.microsoft.com/office/drawing/2014/main" id="{1FE0C67A-B0C6-A11F-45FE-7EDBF3E3A1CC}"/>
              </a:ext>
            </a:extLst>
          </p:cNvPr>
          <p:cNvSpPr txBox="1"/>
          <p:nvPr/>
        </p:nvSpPr>
        <p:spPr>
          <a:xfrm>
            <a:off x="530042" y="2464375"/>
            <a:ext cx="6957802" cy="2769989"/>
          </a:xfrm>
          <a:prstGeom prst="rect">
            <a:avLst/>
          </a:prstGeom>
          <a:solidFill>
            <a:schemeClr val="accent6"/>
          </a:solidFill>
        </p:spPr>
        <p:txBody>
          <a:bodyPr wrap="none" rtlCol="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161616"/>
                </a:solidFill>
                <a:effectLst/>
                <a:uLnTx/>
                <a:uFillTx/>
                <a:latin typeface="Arial" panose="020B0604020202020204"/>
                <a:ea typeface="+mn-ea"/>
                <a:cs typeface="+mn-cs"/>
              </a:rPr>
              <a:t>Tracked activities: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deleting data assets (of type CSV, XSL and TXT)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deleting or updating connections (local and global)</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data assets added to the project from a catalogue</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deleting Data Refinery flows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deleting SPSS models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deleting notebooks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deleting environment runtime definitions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deleting notebook or Data Refinery jobs (both on-demand and scheduled jobs)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Updating the project description from the </a:t>
            </a:r>
            <a:r>
              <a:rPr kumimoji="0" lang="en-AU" sz="1400" b="1" i="0" u="none" strike="noStrike" kern="1200" cap="none" spc="0" normalizeH="0" baseline="0" noProof="0" dirty="0">
                <a:ln>
                  <a:noFill/>
                </a:ln>
                <a:solidFill>
                  <a:srgbClr val="161616"/>
                </a:solidFill>
                <a:effectLst/>
                <a:uLnTx/>
                <a:uFillTx/>
                <a:latin typeface="inherit"/>
                <a:ea typeface="+mn-ea"/>
                <a:cs typeface="+mn-cs"/>
              </a:rPr>
              <a:t>Settings</a:t>
            </a:r>
            <a:r>
              <a:rPr kumimoji="0" lang="en-AU" sz="1400" b="0" i="0" u="none" strike="noStrike" kern="1200" cap="none" spc="0" normalizeH="0" baseline="0" noProof="0" dirty="0">
                <a:ln>
                  <a:noFill/>
                </a:ln>
                <a:solidFill>
                  <a:srgbClr val="161616"/>
                </a:solidFill>
                <a:effectLst/>
                <a:uLnTx/>
                <a:uFillTx/>
                <a:latin typeface="inherit"/>
                <a:ea typeface="+mn-ea"/>
                <a:cs typeface="+mn-cs"/>
              </a:rPr>
              <a:t> page of the project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deleting project collaborators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changing the role of project collaborators</a:t>
            </a:r>
          </a:p>
        </p:txBody>
      </p:sp>
      <p:pic>
        <p:nvPicPr>
          <p:cNvPr id="8" name="Picture 7">
            <a:extLst>
              <a:ext uri="{FF2B5EF4-FFF2-40B4-BE49-F238E27FC236}">
                <a16:creationId xmlns:a16="http://schemas.microsoft.com/office/drawing/2014/main" id="{20669987-668C-F43C-1811-1C2EC14EAE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0042" y="5676532"/>
            <a:ext cx="11508598" cy="642938"/>
          </a:xfrm>
          <a:prstGeom prst="rect">
            <a:avLst/>
          </a:prstGeom>
        </p:spPr>
      </p:pic>
      <p:sp>
        <p:nvSpPr>
          <p:cNvPr id="9" name="TextBox 8">
            <a:extLst>
              <a:ext uri="{FF2B5EF4-FFF2-40B4-BE49-F238E27FC236}">
                <a16:creationId xmlns:a16="http://schemas.microsoft.com/office/drawing/2014/main" id="{575D2A63-E65B-5A30-1CCB-BCA6D38C7074}"/>
              </a:ext>
            </a:extLst>
          </p:cNvPr>
          <p:cNvSpPr txBox="1"/>
          <p:nvPr/>
        </p:nvSpPr>
        <p:spPr>
          <a:xfrm>
            <a:off x="530042" y="5273715"/>
            <a:ext cx="14798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Sample Log:</a:t>
            </a:r>
          </a:p>
        </p:txBody>
      </p:sp>
      <p:pic>
        <p:nvPicPr>
          <p:cNvPr id="10" name="Picture 9">
            <a:extLst>
              <a:ext uri="{FF2B5EF4-FFF2-40B4-BE49-F238E27FC236}">
                <a16:creationId xmlns:a16="http://schemas.microsoft.com/office/drawing/2014/main" id="{B2C61B11-BFCD-91C3-2594-532F723BA3C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98382" y="3989584"/>
            <a:ext cx="2230362" cy="1613030"/>
          </a:xfrm>
          <a:prstGeom prst="rect">
            <a:avLst/>
          </a:prstGeom>
        </p:spPr>
      </p:pic>
    </p:spTree>
    <p:extLst>
      <p:ext uri="{BB962C8B-B14F-4D97-AF65-F5344CB8AC3E}">
        <p14:creationId xmlns:p14="http://schemas.microsoft.com/office/powerpoint/2010/main" val="41599099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515E9-853A-B1CC-7D11-A5F9BF3E77C6}"/>
              </a:ext>
            </a:extLst>
          </p:cNvPr>
          <p:cNvSpPr>
            <a:spLocks noGrp="1"/>
          </p:cNvSpPr>
          <p:nvPr>
            <p:ph idx="1"/>
          </p:nvPr>
        </p:nvSpPr>
        <p:spPr>
          <a:xfrm>
            <a:off x="363257" y="1562100"/>
            <a:ext cx="3919804" cy="4574540"/>
          </a:xfrm>
        </p:spPr>
        <p:txBody>
          <a:bodyPr/>
          <a:lstStyle/>
          <a:p>
            <a:pPr algn="l" fontAlgn="base"/>
            <a:r>
              <a:rPr lang="en-AU" b="0" i="0" dirty="0">
                <a:solidFill>
                  <a:srgbClr val="161616"/>
                </a:solidFill>
                <a:effectLst/>
                <a:latin typeface="IBM Plex Sans" panose="020B0503050203000203" pitchFamily="34" charset="0"/>
              </a:rPr>
              <a:t>You can configure </a:t>
            </a:r>
            <a:r>
              <a:rPr lang="en-AU" b="0" i="0" dirty="0">
                <a:solidFill>
                  <a:srgbClr val="161616"/>
                </a:solidFill>
                <a:effectLst/>
                <a:latin typeface="inherit"/>
              </a:rPr>
              <a:t>IBM® Cloud Pak for Data</a:t>
            </a:r>
            <a:r>
              <a:rPr lang="en-AU" b="0" i="0" dirty="0">
                <a:solidFill>
                  <a:srgbClr val="161616"/>
                </a:solidFill>
                <a:effectLst/>
                <a:latin typeface="IBM Plex Sans" panose="020B0503050203000203" pitchFamily="34" charset="0"/>
              </a:rPr>
              <a:t> to forward audit records to a security information and event management (SIEM) solution, such as </a:t>
            </a:r>
            <a:r>
              <a:rPr lang="en-AU" b="0" i="0" dirty="0">
                <a:solidFill>
                  <a:srgbClr val="161616"/>
                </a:solidFill>
                <a:effectLst/>
                <a:latin typeface="inherit"/>
              </a:rPr>
              <a:t>Splunk</a:t>
            </a:r>
            <a:r>
              <a:rPr lang="en-AU" b="0" i="0" dirty="0">
                <a:solidFill>
                  <a:srgbClr val="161616"/>
                </a:solidFill>
                <a:effectLst/>
                <a:latin typeface="IBM Plex Sans" panose="020B0503050203000203" pitchFamily="34" charset="0"/>
              </a:rPr>
              <a:t>, </a:t>
            </a:r>
            <a:r>
              <a:rPr lang="en-AU" b="0" i="0" dirty="0" err="1">
                <a:solidFill>
                  <a:srgbClr val="161616"/>
                </a:solidFill>
                <a:effectLst/>
                <a:latin typeface="inherit"/>
              </a:rPr>
              <a:t>LogDNA</a:t>
            </a:r>
            <a:r>
              <a:rPr lang="en-AU" b="0" i="0" dirty="0">
                <a:solidFill>
                  <a:srgbClr val="161616"/>
                </a:solidFill>
                <a:effectLst/>
                <a:latin typeface="IBM Plex Sans" panose="020B0503050203000203" pitchFamily="34" charset="0"/>
              </a:rPr>
              <a:t>, or </a:t>
            </a:r>
            <a:r>
              <a:rPr lang="en-AU" b="0" i="0" dirty="0" err="1">
                <a:solidFill>
                  <a:srgbClr val="161616"/>
                </a:solidFill>
                <a:effectLst/>
                <a:latin typeface="IBM Plex Sans" panose="020B0503050203000203" pitchFamily="34" charset="0"/>
              </a:rPr>
              <a:t>QRadar</a:t>
            </a:r>
            <a:r>
              <a:rPr lang="en-AU" b="0" i="0" dirty="0">
                <a:solidFill>
                  <a:srgbClr val="161616"/>
                </a:solidFill>
                <a:effectLst/>
                <a:latin typeface="IBM Plex Sans" panose="020B0503050203000203" pitchFamily="34" charset="0"/>
              </a:rPr>
              <a:t>®.</a:t>
            </a:r>
            <a:endParaRPr lang="en-AU" dirty="0"/>
          </a:p>
          <a:p>
            <a:pPr algn="l" fontAlgn="base"/>
            <a:endParaRPr lang="en-AU" b="0" i="0" dirty="0">
              <a:solidFill>
                <a:srgbClr val="161616"/>
              </a:solidFill>
              <a:effectLst/>
              <a:latin typeface="IBM Plex Sans" panose="020B0503050203000203" pitchFamily="34" charset="0"/>
            </a:endParaRPr>
          </a:p>
          <a:p>
            <a:pPr algn="l" fontAlgn="base"/>
            <a:r>
              <a:rPr lang="en-AU" b="0" i="0" dirty="0">
                <a:solidFill>
                  <a:srgbClr val="161616"/>
                </a:solidFill>
                <a:effectLst/>
                <a:latin typeface="IBM Plex Sans" panose="020B0503050203000203" pitchFamily="34" charset="0"/>
              </a:rPr>
              <a:t>The Audit Logging Service uses </a:t>
            </a:r>
            <a:r>
              <a:rPr lang="en-AU" b="0" i="0" u="none" strike="noStrike" dirty="0">
                <a:solidFill>
                  <a:srgbClr val="0F62FE"/>
                </a:solidFill>
                <a:effectLst/>
                <a:latin typeface="inherit"/>
                <a:hlinkClick r:id="rId2" tooltip="(Opens in a new tab or window)"/>
              </a:rPr>
              <a:t>Fluentd output plugins</a:t>
            </a:r>
            <a:r>
              <a:rPr lang="en-AU" b="0" i="0" dirty="0">
                <a:solidFill>
                  <a:srgbClr val="161616"/>
                </a:solidFill>
                <a:effectLst/>
                <a:latin typeface="IBM Plex Sans" panose="020B0503050203000203" pitchFamily="34" charset="0"/>
              </a:rPr>
              <a:t> to forward and export audit records. </a:t>
            </a:r>
          </a:p>
          <a:p>
            <a:pPr algn="l" fontAlgn="base"/>
            <a:endParaRPr lang="en-AU" dirty="0">
              <a:solidFill>
                <a:srgbClr val="161616"/>
              </a:solidFill>
            </a:endParaRPr>
          </a:p>
          <a:p>
            <a:pPr algn="l" fontAlgn="base"/>
            <a:r>
              <a:rPr lang="en-AU" b="0" i="0" dirty="0">
                <a:solidFill>
                  <a:srgbClr val="161616"/>
                </a:solidFill>
                <a:effectLst/>
                <a:latin typeface="IBM Plex Sans" panose="020B0503050203000203" pitchFamily="34" charset="0"/>
              </a:rPr>
              <a:t>When you enable the Audit Logging Service, you specify the external SIEM system that you want to forward the audit records to. The Audit Logging Service explicitly supports the following SIEM solutions:</a:t>
            </a:r>
          </a:p>
          <a:p>
            <a:pPr marL="457200" indent="-457200" algn="l" fontAlgn="base">
              <a:buFont typeface="Arial" panose="020B0604020202020204" pitchFamily="34" charset="0"/>
              <a:buChar char="•"/>
            </a:pPr>
            <a:r>
              <a:rPr lang="en-AU" b="0" i="0" dirty="0">
                <a:solidFill>
                  <a:srgbClr val="161616"/>
                </a:solidFill>
                <a:effectLst/>
                <a:latin typeface="inherit"/>
              </a:rPr>
              <a:t>Splunk</a:t>
            </a:r>
            <a:endParaRPr lang="en-AU" dirty="0">
              <a:solidFill>
                <a:srgbClr val="161616"/>
              </a:solidFill>
            </a:endParaRPr>
          </a:p>
          <a:p>
            <a:pPr marL="457200" indent="-457200" algn="l" fontAlgn="base">
              <a:buFont typeface="Arial" panose="020B0604020202020204" pitchFamily="34" charset="0"/>
              <a:buChar char="•"/>
            </a:pPr>
            <a:r>
              <a:rPr lang="en-AU" b="0" i="0" dirty="0" err="1">
                <a:solidFill>
                  <a:srgbClr val="161616"/>
                </a:solidFill>
                <a:effectLst/>
                <a:latin typeface="inherit"/>
              </a:rPr>
              <a:t>LogDNA</a:t>
            </a:r>
            <a:endParaRPr lang="en-AU" b="0" i="0" dirty="0">
              <a:solidFill>
                <a:srgbClr val="161616"/>
              </a:solidFill>
              <a:effectLst/>
              <a:latin typeface="inherit"/>
            </a:endParaRPr>
          </a:p>
          <a:p>
            <a:pPr marL="457200" indent="-457200" algn="l" fontAlgn="base">
              <a:buFont typeface="Arial" panose="020B0604020202020204" pitchFamily="34" charset="0"/>
              <a:buChar char="•"/>
            </a:pPr>
            <a:r>
              <a:rPr lang="en-AU" b="0" i="0" dirty="0" err="1">
                <a:solidFill>
                  <a:srgbClr val="161616"/>
                </a:solidFill>
                <a:effectLst/>
                <a:latin typeface="IBM Plex Sans" panose="020B0503050203000203" pitchFamily="34" charset="0"/>
              </a:rPr>
              <a:t>QRadar</a:t>
            </a:r>
            <a:r>
              <a:rPr lang="en-AU" b="0" i="0" dirty="0">
                <a:solidFill>
                  <a:srgbClr val="161616"/>
                </a:solidFill>
                <a:effectLst/>
                <a:latin typeface="IBM Plex Sans" panose="020B0503050203000203" pitchFamily="34" charset="0"/>
              </a:rPr>
              <a:t>®</a:t>
            </a:r>
            <a:br>
              <a:rPr lang="en-AU" dirty="0"/>
            </a:br>
            <a:br>
              <a:rPr lang="en-AU" dirty="0"/>
            </a:br>
            <a:endParaRPr lang="en-US" dirty="0"/>
          </a:p>
        </p:txBody>
      </p:sp>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b="1" dirty="0"/>
              <a:t>B1.6.8: Audit Trail – Export Logs</a:t>
            </a:r>
          </a:p>
        </p:txBody>
      </p:sp>
      <p:pic>
        <p:nvPicPr>
          <p:cNvPr id="6" name="Picture 5" descr="Diagram&#10;&#10;Description automatically generated">
            <a:extLst>
              <a:ext uri="{FF2B5EF4-FFF2-40B4-BE49-F238E27FC236}">
                <a16:creationId xmlns:a16="http://schemas.microsoft.com/office/drawing/2014/main" id="{E0C3D76C-3911-724E-0AF1-874FDA2EF25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56284" y="2514157"/>
            <a:ext cx="7275754" cy="3716703"/>
          </a:xfrm>
          <a:prstGeom prst="rect">
            <a:avLst/>
          </a:prstGeom>
        </p:spPr>
      </p:pic>
      <p:sp>
        <p:nvSpPr>
          <p:cNvPr id="11" name="TextBox 10">
            <a:extLst>
              <a:ext uri="{FF2B5EF4-FFF2-40B4-BE49-F238E27FC236}">
                <a16:creationId xmlns:a16="http://schemas.microsoft.com/office/drawing/2014/main" id="{2D55DD39-929B-EC52-980B-2BEE92D4BAF8}"/>
              </a:ext>
            </a:extLst>
          </p:cNvPr>
          <p:cNvSpPr txBox="1"/>
          <p:nvPr/>
        </p:nvSpPr>
        <p:spPr>
          <a:xfrm>
            <a:off x="4877841" y="1562100"/>
            <a:ext cx="34163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Sample integration with Splunk:</a:t>
            </a:r>
          </a:p>
        </p:txBody>
      </p:sp>
    </p:spTree>
    <p:extLst>
      <p:ext uri="{BB962C8B-B14F-4D97-AF65-F5344CB8AC3E}">
        <p14:creationId xmlns:p14="http://schemas.microsoft.com/office/powerpoint/2010/main" val="20234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324859-9592-BE62-0B2E-0FF85B862EE7}"/>
              </a:ext>
            </a:extLst>
          </p:cNvPr>
          <p:cNvSpPr>
            <a:spLocks noGrp="1"/>
          </p:cNvSpPr>
          <p:nvPr>
            <p:ph idx="1"/>
          </p:nvPr>
        </p:nvSpPr>
        <p:spPr/>
        <p:txBody>
          <a:bodyPr/>
          <a:lstStyle/>
          <a:p>
            <a:r>
              <a:rPr lang="en-SG" b="1" dirty="0"/>
              <a:t>Prerequisite for Kerberos authentication</a:t>
            </a:r>
          </a:p>
          <a:p>
            <a:r>
              <a:rPr lang="en-SG" dirty="0"/>
              <a:t>To use Kerberos authentication, the data source must be configured for Kerberos and the service that you plan to use the connection in must support Kerberos. For information, see </a:t>
            </a:r>
            <a:r>
              <a:rPr lang="en-SG" dirty="0">
                <a:hlinkClick r:id="rId2"/>
              </a:rPr>
              <a:t>Enabling platform connections to use Kerberos authentication</a:t>
            </a:r>
            <a:r>
              <a:rPr lang="en-SG" dirty="0"/>
              <a:t>.</a:t>
            </a:r>
          </a:p>
          <a:p>
            <a:r>
              <a:rPr lang="en-SG" b="1" dirty="0"/>
              <a:t>Create a connection to Apache Hive</a:t>
            </a:r>
          </a:p>
          <a:p>
            <a:r>
              <a:rPr lang="en-SG" dirty="0"/>
              <a:t>To create the connection asset, you need these connection details:</a:t>
            </a:r>
          </a:p>
          <a:p>
            <a:pPr>
              <a:buFont typeface="Arial" panose="020B0604020202020204" pitchFamily="34" charset="0"/>
              <a:buChar char="•"/>
            </a:pPr>
            <a:r>
              <a:rPr lang="en-SG" dirty="0"/>
              <a:t>Database name</a:t>
            </a:r>
          </a:p>
          <a:p>
            <a:pPr>
              <a:buFont typeface="Arial" panose="020B0604020202020204" pitchFamily="34" charset="0"/>
              <a:buChar char="•"/>
            </a:pPr>
            <a:r>
              <a:rPr lang="en-SG" dirty="0"/>
              <a:t>Hostname or IP address</a:t>
            </a:r>
          </a:p>
          <a:p>
            <a:pPr>
              <a:buFont typeface="Arial" panose="020B0604020202020204" pitchFamily="34" charset="0"/>
              <a:buChar char="•"/>
            </a:pPr>
            <a:r>
              <a:rPr lang="en-SG" dirty="0"/>
              <a:t>Port number</a:t>
            </a:r>
          </a:p>
          <a:p>
            <a:pPr>
              <a:buFont typeface="Arial" panose="020B0604020202020204" pitchFamily="34" charset="0"/>
              <a:buChar char="•"/>
            </a:pPr>
            <a:r>
              <a:rPr lang="en-SG" dirty="0"/>
              <a:t>HTTP path (Optional): The path of the endpoint such as the gateway, default, or hive if the server is configured for the HTTP transport mode.</a:t>
            </a:r>
          </a:p>
          <a:p>
            <a:pPr>
              <a:buFont typeface="Arial" panose="020B0604020202020204" pitchFamily="34" charset="0"/>
              <a:buChar char="•"/>
            </a:pPr>
            <a:r>
              <a:rPr lang="en-SG" dirty="0"/>
              <a:t>SSL certificate (if required by the database server)</a:t>
            </a:r>
          </a:p>
          <a:p>
            <a:r>
              <a:rPr lang="en-SG" b="1" dirty="0"/>
              <a:t>Authentication method</a:t>
            </a:r>
          </a:p>
          <a:p>
            <a:r>
              <a:rPr lang="en-SG" dirty="0"/>
              <a:t>You can choose </a:t>
            </a:r>
            <a:r>
              <a:rPr lang="en-SG" b="1" dirty="0"/>
              <a:t>Kerberos credentials</a:t>
            </a:r>
            <a:r>
              <a:rPr lang="en-SG" dirty="0"/>
              <a:t> or </a:t>
            </a:r>
            <a:r>
              <a:rPr lang="en-SG" b="1" dirty="0"/>
              <a:t>Username and password</a:t>
            </a:r>
            <a:r>
              <a:rPr lang="en-SG" dirty="0"/>
              <a:t>. </a:t>
            </a:r>
            <a:br>
              <a:rPr lang="en-SG" dirty="0"/>
            </a:br>
            <a:r>
              <a:rPr lang="en-SG" dirty="0"/>
              <a:t>For </a:t>
            </a:r>
            <a:r>
              <a:rPr lang="en-SG" b="1" dirty="0"/>
              <a:t>Kerberos credentials</a:t>
            </a:r>
            <a:r>
              <a:rPr lang="en-SG" dirty="0"/>
              <a:t>, you must complete the </a:t>
            </a:r>
            <a:r>
              <a:rPr lang="en-SG" dirty="0">
                <a:hlinkClick r:id="rId3"/>
              </a:rPr>
              <a:t>prerequisite for Kerberos authentication</a:t>
            </a:r>
            <a:r>
              <a:rPr lang="en-SG" dirty="0"/>
              <a:t> and you need the following connection details:</a:t>
            </a:r>
          </a:p>
          <a:p>
            <a:pPr>
              <a:buFont typeface="Arial" panose="020B0604020202020204" pitchFamily="34" charset="0"/>
              <a:buChar char="•"/>
            </a:pPr>
            <a:r>
              <a:rPr lang="en-SG" dirty="0"/>
              <a:t>Service principal name (SPN) that is configured for the data source</a:t>
            </a:r>
          </a:p>
          <a:p>
            <a:pPr>
              <a:buFont typeface="Arial" panose="020B0604020202020204" pitchFamily="34" charset="0"/>
              <a:buChar char="•"/>
            </a:pPr>
            <a:r>
              <a:rPr lang="en-SG" dirty="0"/>
              <a:t>User principal name to connect to the </a:t>
            </a:r>
            <a:r>
              <a:rPr lang="en-SG" dirty="0" err="1"/>
              <a:t>Kerberized</a:t>
            </a:r>
            <a:r>
              <a:rPr lang="en-SG" dirty="0"/>
              <a:t> data source</a:t>
            </a:r>
          </a:p>
          <a:p>
            <a:pPr>
              <a:buFont typeface="Arial" panose="020B0604020202020204" pitchFamily="34" charset="0"/>
              <a:buChar char="•"/>
            </a:pPr>
            <a:r>
              <a:rPr lang="en-SG" dirty="0"/>
              <a:t>The </a:t>
            </a:r>
            <a:r>
              <a:rPr lang="en-SG" dirty="0" err="1"/>
              <a:t>keytab</a:t>
            </a:r>
            <a:r>
              <a:rPr lang="en-SG" dirty="0"/>
              <a:t> file for the user principal name that is used to authenticate to the Key Distribution </a:t>
            </a:r>
            <a:r>
              <a:rPr lang="en-SG" dirty="0" err="1"/>
              <a:t>Center</a:t>
            </a:r>
            <a:r>
              <a:rPr lang="en-SG" dirty="0"/>
              <a:t> (KDC)</a:t>
            </a:r>
          </a:p>
          <a:p>
            <a:endParaRPr lang="en-US" dirty="0"/>
          </a:p>
        </p:txBody>
      </p:sp>
      <p:sp>
        <p:nvSpPr>
          <p:cNvPr id="3" name="Title 2">
            <a:extLst>
              <a:ext uri="{FF2B5EF4-FFF2-40B4-BE49-F238E27FC236}">
                <a16:creationId xmlns:a16="http://schemas.microsoft.com/office/drawing/2014/main" id="{9E0C4267-AA68-87E5-D9AA-9F8F5A8DA3D5}"/>
              </a:ext>
            </a:extLst>
          </p:cNvPr>
          <p:cNvSpPr>
            <a:spLocks noGrp="1"/>
          </p:cNvSpPr>
          <p:nvPr>
            <p:ph type="title"/>
          </p:nvPr>
        </p:nvSpPr>
        <p:spPr/>
        <p:txBody>
          <a:bodyPr/>
          <a:lstStyle/>
          <a:p>
            <a:r>
              <a:rPr lang="en-US" b="1" dirty="0"/>
              <a:t>Kerberos Integration steps- Hive</a:t>
            </a:r>
          </a:p>
        </p:txBody>
      </p:sp>
    </p:spTree>
    <p:extLst>
      <p:ext uri="{BB962C8B-B14F-4D97-AF65-F5344CB8AC3E}">
        <p14:creationId xmlns:p14="http://schemas.microsoft.com/office/powerpoint/2010/main" val="9387721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515E9-853A-B1CC-7D11-A5F9BF3E77C6}"/>
              </a:ext>
            </a:extLst>
          </p:cNvPr>
          <p:cNvSpPr>
            <a:spLocks noGrp="1"/>
          </p:cNvSpPr>
          <p:nvPr>
            <p:ph idx="1"/>
          </p:nvPr>
        </p:nvSpPr>
        <p:spPr>
          <a:xfrm>
            <a:off x="290103" y="1327034"/>
            <a:ext cx="3973216" cy="4574540"/>
          </a:xfrm>
        </p:spPr>
        <p:txBody>
          <a:bodyPr/>
          <a:lstStyle/>
          <a:p>
            <a:r>
              <a:rPr lang="en-SG" sz="1800" b="1" dirty="0"/>
              <a:t>Environments:</a:t>
            </a:r>
          </a:p>
          <a:p>
            <a:endParaRPr lang="en-SG" sz="1800" b="1" dirty="0"/>
          </a:p>
          <a:p>
            <a:pPr marL="233363" lvl="1" indent="-233363">
              <a:buFont typeface="Arial" panose="020B0604020202020204" pitchFamily="34" charset="0"/>
              <a:buChar char="•"/>
            </a:pPr>
            <a:r>
              <a:rPr lang="en-SG" sz="1800" u="sng" dirty="0">
                <a:solidFill>
                  <a:schemeClr val="bg2"/>
                </a:solidFill>
                <a:latin typeface="+mn-lt"/>
                <a:ea typeface="+mn-ea"/>
                <a:cs typeface="+mn-cs"/>
              </a:rPr>
              <a:t>Hybrid Cloud</a:t>
            </a:r>
            <a:r>
              <a:rPr lang="en-SG" sz="1800" dirty="0">
                <a:solidFill>
                  <a:schemeClr val="tx1"/>
                </a:solidFill>
                <a:latin typeface="+mn-lt"/>
                <a:ea typeface="+mn-ea"/>
                <a:cs typeface="+mn-cs"/>
              </a:rPr>
              <a:t> – Cloud native &amp; microservices based, distributed compute, and scaling with OpenShift</a:t>
            </a:r>
            <a:br>
              <a:rPr lang="en-SG" sz="1800" dirty="0">
                <a:solidFill>
                  <a:schemeClr val="tx1"/>
                </a:solidFill>
                <a:latin typeface="+mn-lt"/>
                <a:ea typeface="+mn-ea"/>
                <a:cs typeface="+mn-cs"/>
              </a:rPr>
            </a:br>
            <a:endParaRPr lang="en-SG" dirty="0">
              <a:latin typeface="+mn-lt"/>
            </a:endParaRPr>
          </a:p>
          <a:p>
            <a:pPr marL="233363" lvl="1" indent="-233363">
              <a:buFont typeface="Arial" panose="020B0604020202020204" pitchFamily="34" charset="0"/>
              <a:buChar char="•"/>
            </a:pPr>
            <a:r>
              <a:rPr lang="en-SG" sz="1800" dirty="0">
                <a:solidFill>
                  <a:schemeClr val="tx1"/>
                </a:solidFill>
                <a:latin typeface="+mn-lt"/>
                <a:ea typeface="+mn-ea"/>
                <a:cs typeface="+mn-cs"/>
              </a:rPr>
              <a:t>Plug and Play with </a:t>
            </a:r>
            <a:r>
              <a:rPr lang="en-SG" sz="1800" u="sng" dirty="0">
                <a:solidFill>
                  <a:schemeClr val="bg2"/>
                </a:solidFill>
                <a:latin typeface="+mn-lt"/>
                <a:ea typeface="+mn-ea"/>
                <a:cs typeface="+mn-cs"/>
              </a:rPr>
              <a:t>addon services</a:t>
            </a:r>
            <a:br>
              <a:rPr lang="en-SG" sz="1800" dirty="0">
                <a:solidFill>
                  <a:schemeClr val="tx1"/>
                </a:solidFill>
                <a:latin typeface="+mn-lt"/>
                <a:ea typeface="+mn-ea"/>
                <a:cs typeface="+mn-cs"/>
              </a:rPr>
            </a:br>
            <a:endParaRPr lang="en-SG" sz="1800" dirty="0">
              <a:solidFill>
                <a:schemeClr val="tx1"/>
              </a:solidFill>
              <a:latin typeface="+mn-lt"/>
              <a:ea typeface="+mn-ea"/>
              <a:cs typeface="+mn-cs"/>
            </a:endParaRPr>
          </a:p>
          <a:p>
            <a:pPr marL="233363" lvl="1" indent="-233363">
              <a:buFont typeface="Arial" panose="020B0604020202020204" pitchFamily="34" charset="0"/>
              <a:buChar char="•"/>
            </a:pPr>
            <a:r>
              <a:rPr lang="en-SG" sz="1800" dirty="0">
                <a:solidFill>
                  <a:schemeClr val="tx1"/>
                </a:solidFill>
                <a:latin typeface="+mn-lt"/>
                <a:ea typeface="+mn-ea"/>
                <a:cs typeface="+mn-cs"/>
                <a:hlinkClick r:id="rId3"/>
              </a:rPr>
              <a:t>Multi-tenancy</a:t>
            </a:r>
            <a:r>
              <a:rPr lang="en-SG" sz="1800" dirty="0">
                <a:solidFill>
                  <a:schemeClr val="tx1"/>
                </a:solidFill>
                <a:latin typeface="+mn-lt"/>
                <a:ea typeface="+mn-ea"/>
                <a:cs typeface="+mn-cs"/>
              </a:rPr>
              <a:t> supported at physical</a:t>
            </a:r>
            <a:br>
              <a:rPr lang="en-SG" sz="1800" dirty="0">
                <a:solidFill>
                  <a:schemeClr val="tx1"/>
                </a:solidFill>
                <a:latin typeface="+mn-lt"/>
                <a:ea typeface="+mn-ea"/>
                <a:cs typeface="+mn-cs"/>
              </a:rPr>
            </a:br>
            <a:r>
              <a:rPr lang="en-SG" sz="1800" dirty="0">
                <a:solidFill>
                  <a:schemeClr val="tx1"/>
                </a:solidFill>
                <a:latin typeface="+mn-lt"/>
                <a:ea typeface="+mn-ea"/>
                <a:cs typeface="+mn-cs"/>
              </a:rPr>
              <a:t>and logical levels</a:t>
            </a:r>
          </a:p>
          <a:p>
            <a:pPr marL="233363" lvl="1" indent="-233363">
              <a:buFont typeface="Arial" panose="020B0604020202020204" pitchFamily="34" charset="0"/>
              <a:buChar char="•"/>
            </a:pPr>
            <a:endParaRPr lang="en-SG" sz="1800" dirty="0">
              <a:solidFill>
                <a:schemeClr val="tx1"/>
              </a:solidFill>
              <a:latin typeface="+mn-lt"/>
              <a:ea typeface="+mn-ea"/>
              <a:cs typeface="+mn-cs"/>
            </a:endParaRPr>
          </a:p>
          <a:p>
            <a:pPr marL="233363" lvl="1" indent="-233363">
              <a:buFont typeface="Arial" panose="020B0604020202020204" pitchFamily="34" charset="0"/>
              <a:buChar char="•"/>
            </a:pPr>
            <a:r>
              <a:rPr lang="en-SG" sz="1800" dirty="0">
                <a:solidFill>
                  <a:schemeClr val="tx1"/>
                </a:solidFill>
                <a:latin typeface="+mn-lt"/>
                <a:ea typeface="+mn-ea"/>
                <a:cs typeface="+mn-cs"/>
              </a:rPr>
              <a:t>Package &amp; library </a:t>
            </a:r>
            <a:r>
              <a:rPr lang="en-SG" sz="1800" dirty="0" err="1">
                <a:solidFill>
                  <a:schemeClr val="tx1"/>
                </a:solidFill>
                <a:latin typeface="+mn-lt"/>
                <a:ea typeface="+mn-ea"/>
                <a:cs typeface="+mn-cs"/>
              </a:rPr>
              <a:t>lifecyle</a:t>
            </a:r>
            <a:r>
              <a:rPr lang="en-SG" sz="1800" dirty="0">
                <a:solidFill>
                  <a:schemeClr val="tx1"/>
                </a:solidFill>
                <a:latin typeface="+mn-lt"/>
                <a:ea typeface="+mn-ea"/>
                <a:cs typeface="+mn-cs"/>
              </a:rPr>
              <a:t> management supported through </a:t>
            </a:r>
            <a:r>
              <a:rPr lang="en-SG" sz="1800" dirty="0">
                <a:solidFill>
                  <a:schemeClr val="tx1"/>
                </a:solidFill>
                <a:latin typeface="+mn-lt"/>
                <a:ea typeface="+mn-ea"/>
                <a:cs typeface="+mn-cs"/>
                <a:hlinkClick r:id="rId4"/>
              </a:rPr>
              <a:t>Anaconda Repo</a:t>
            </a:r>
            <a:endParaRPr lang="en-SG" sz="1800" dirty="0">
              <a:solidFill>
                <a:schemeClr val="tx1"/>
              </a:solidFill>
              <a:latin typeface="+mn-lt"/>
              <a:ea typeface="+mn-ea"/>
              <a:cs typeface="+mn-cs"/>
            </a:endParaRPr>
          </a:p>
        </p:txBody>
      </p:sp>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b="1" dirty="0"/>
              <a:t>Model Environments / Runtimes / Scalability</a:t>
            </a:r>
          </a:p>
        </p:txBody>
      </p:sp>
      <p:cxnSp>
        <p:nvCxnSpPr>
          <p:cNvPr id="5" name="Straight Connector 4">
            <a:extLst>
              <a:ext uri="{FF2B5EF4-FFF2-40B4-BE49-F238E27FC236}">
                <a16:creationId xmlns:a16="http://schemas.microsoft.com/office/drawing/2014/main" id="{2EB45045-9D47-E9DB-627B-34893356BE96}"/>
              </a:ext>
            </a:extLst>
          </p:cNvPr>
          <p:cNvCxnSpPr/>
          <p:nvPr/>
        </p:nvCxnSpPr>
        <p:spPr>
          <a:xfrm>
            <a:off x="4232301" y="1824874"/>
            <a:ext cx="0" cy="4076700"/>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EE21A34-D7B3-DB3D-7511-704D93D5FD0C}"/>
              </a:ext>
            </a:extLst>
          </p:cNvPr>
          <p:cNvCxnSpPr/>
          <p:nvPr/>
        </p:nvCxnSpPr>
        <p:spPr>
          <a:xfrm>
            <a:off x="8362179" y="1686791"/>
            <a:ext cx="0" cy="4076700"/>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Content Placeholder 1">
            <a:extLst>
              <a:ext uri="{FF2B5EF4-FFF2-40B4-BE49-F238E27FC236}">
                <a16:creationId xmlns:a16="http://schemas.microsoft.com/office/drawing/2014/main" id="{2CF8773D-6F72-FB3D-28DC-23E608602379}"/>
              </a:ext>
            </a:extLst>
          </p:cNvPr>
          <p:cNvSpPr txBox="1">
            <a:spLocks/>
          </p:cNvSpPr>
          <p:nvPr/>
        </p:nvSpPr>
        <p:spPr>
          <a:xfrm>
            <a:off x="4330680" y="1304925"/>
            <a:ext cx="3973216" cy="4574540"/>
          </a:xfrm>
          <a:prstGeom prst="rect">
            <a:avLst/>
          </a:prstGeom>
        </p:spPr>
        <p:txBody>
          <a:bodyPr vert="horz" lIns="51323" tIns="25667" rIns="51323" bIns="25667"/>
          <a:lstStyle>
            <a:lvl1pPr marL="0" indent="0" algn="l" defTabSz="914400" rtl="0" eaLnBrk="1" latinLnBrk="0" hangingPunct="1">
              <a:lnSpc>
                <a:spcPct val="90000"/>
              </a:lnSpc>
              <a:spcBef>
                <a:spcPts val="10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2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4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6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8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Courier New" charset="0"/>
              <a:buNone/>
              <a:tabLst/>
              <a:defRPr/>
            </a:pPr>
            <a:r>
              <a:rPr kumimoji="0" lang="en-SG" sz="1800" b="1" i="0" u="none" strike="noStrike" kern="1200" cap="none" spc="0" normalizeH="0" baseline="0" noProof="0" dirty="0">
                <a:ln>
                  <a:noFill/>
                </a:ln>
                <a:solidFill>
                  <a:srgbClr val="000000">
                    <a:lumMod val="50000"/>
                  </a:srgbClr>
                </a:solidFill>
                <a:effectLst/>
                <a:uLnTx/>
                <a:uFillTx/>
                <a:latin typeface="IBM Plex Sans" panose="020B0503050203000203" pitchFamily="34" charset="0"/>
              </a:rPr>
              <a:t>Runtimes:</a:t>
            </a:r>
            <a:br>
              <a:rPr kumimoji="0" lang="en-SG" sz="1800" b="1" i="0" u="none" strike="noStrike" kern="1200" cap="none" spc="0" normalizeH="0" baseline="0" noProof="0" dirty="0">
                <a:ln>
                  <a:noFill/>
                </a:ln>
                <a:solidFill>
                  <a:srgbClr val="000000">
                    <a:lumMod val="50000"/>
                  </a:srgbClr>
                </a:solidFill>
                <a:effectLst/>
                <a:uLnTx/>
                <a:uFillTx/>
                <a:latin typeface="IBM Plex Sans" panose="020B0503050203000203" pitchFamily="34" charset="0"/>
              </a:rPr>
            </a:br>
            <a:endParaRPr kumimoji="0" lang="en-SG" sz="1800" b="1" i="0" u="none" strike="noStrike" kern="1200" cap="none" spc="0" normalizeH="0" baseline="0" noProof="0" dirty="0">
              <a:ln>
                <a:noFill/>
              </a:ln>
              <a:solidFill>
                <a:srgbClr val="000000">
                  <a:lumMod val="50000"/>
                </a:srgbClr>
              </a:solidFill>
              <a:effectLst/>
              <a:uLnTx/>
              <a:uFillTx/>
              <a:latin typeface="IBM Plex Sans" panose="020B0503050203000203" pitchFamily="34" charset="0"/>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SG" sz="1600" b="0" i="0" u="none" strike="noStrike" kern="1200" cap="none" spc="0" normalizeH="0" baseline="0" noProof="0" dirty="0">
                <a:ln>
                  <a:noFill/>
                </a:ln>
                <a:solidFill>
                  <a:srgbClr val="000000">
                    <a:lumMod val="50000"/>
                  </a:srgbClr>
                </a:solidFill>
                <a:effectLst/>
                <a:uLnTx/>
                <a:uFillTx/>
                <a:latin typeface="Arial" panose="020B0604020202020204"/>
              </a:rPr>
              <a:t>In-memory computing with – e.g. </a:t>
            </a:r>
            <a:r>
              <a:rPr kumimoji="0" lang="en-SG" sz="1600" b="0" i="0" u="none" strike="noStrike" kern="1200" cap="none" spc="0" normalizeH="0" baseline="0" noProof="0" dirty="0">
                <a:ln>
                  <a:noFill/>
                </a:ln>
                <a:solidFill>
                  <a:srgbClr val="000000">
                    <a:lumMod val="50000"/>
                  </a:srgbClr>
                </a:solidFill>
                <a:effectLst/>
                <a:uLnTx/>
                <a:uFillTx/>
                <a:latin typeface="Arial" panose="020B0604020202020204"/>
                <a:hlinkClick r:id="rId5"/>
              </a:rPr>
              <a:t>Spark</a:t>
            </a:r>
            <a:r>
              <a:rPr kumimoji="0" lang="en-SG" sz="1600" b="1" i="0" u="none" strike="noStrike" kern="1200" cap="none" spc="0" normalizeH="0" baseline="0" noProof="0" dirty="0">
                <a:ln>
                  <a:noFill/>
                </a:ln>
                <a:solidFill>
                  <a:srgbClr val="000000">
                    <a:lumMod val="50000"/>
                  </a:srgbClr>
                </a:solidFill>
                <a:effectLst/>
                <a:uLnTx/>
                <a:uFillTx/>
                <a:latin typeface="Arial" panose="020B0604020202020204"/>
              </a:rPr>
              <a:t> </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SG" sz="1600" b="0" i="0" u="none" strike="noStrike" kern="1200" cap="none" spc="0" normalizeH="0" baseline="0" noProof="0" dirty="0">
                <a:ln>
                  <a:noFill/>
                </a:ln>
                <a:solidFill>
                  <a:srgbClr val="000000">
                    <a:lumMod val="50000"/>
                  </a:srgbClr>
                </a:solidFill>
                <a:effectLst/>
                <a:uLnTx/>
                <a:uFillTx/>
                <a:latin typeface="Arial" panose="020B0604020202020204"/>
                <a:hlinkClick r:id="rId6"/>
              </a:rPr>
              <a:t>Spark Streaming </a:t>
            </a:r>
            <a:r>
              <a:rPr kumimoji="0" lang="en-SG" sz="1600" b="0" i="0" u="none" strike="noStrike" kern="1200" cap="none" spc="0" normalizeH="0" baseline="0" noProof="0" dirty="0">
                <a:ln>
                  <a:noFill/>
                </a:ln>
                <a:solidFill>
                  <a:srgbClr val="000000">
                    <a:lumMod val="50000"/>
                  </a:srgbClr>
                </a:solidFill>
                <a:effectLst/>
                <a:uLnTx/>
                <a:uFillTx/>
                <a:latin typeface="Arial" panose="020B0604020202020204"/>
              </a:rPr>
              <a:t>enables scalable, high-throughput, fault-tolerant live data streaming. </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SG" sz="1600" b="0" i="0" u="none" strike="noStrike" kern="1200" cap="none" spc="0" normalizeH="0" baseline="0" noProof="0" dirty="0">
                <a:ln>
                  <a:noFill/>
                </a:ln>
                <a:solidFill>
                  <a:srgbClr val="000000">
                    <a:lumMod val="50000"/>
                  </a:srgbClr>
                </a:solidFill>
                <a:effectLst/>
                <a:uLnTx/>
                <a:uFillTx/>
                <a:latin typeface="Arial" panose="020B0604020202020204"/>
              </a:rPr>
              <a:t>Wide variety of </a:t>
            </a:r>
            <a:r>
              <a:rPr kumimoji="0" lang="en-SG" sz="1600" b="0" i="0" u="none" strike="noStrike" kern="1200" cap="none" spc="0" normalizeH="0" baseline="0" noProof="0" dirty="0">
                <a:ln>
                  <a:noFill/>
                </a:ln>
                <a:solidFill>
                  <a:srgbClr val="000000">
                    <a:lumMod val="50000"/>
                  </a:srgbClr>
                </a:solidFill>
                <a:effectLst/>
                <a:uLnTx/>
                <a:uFillTx/>
                <a:latin typeface="Arial" panose="020B0604020202020204"/>
                <a:hlinkClick r:id="rId7"/>
              </a:rPr>
              <a:t>language runtimes</a:t>
            </a:r>
            <a:br>
              <a:rPr kumimoji="0" lang="en-SG" sz="1600" b="0" i="0" u="none" strike="noStrike" kern="1200" cap="none" spc="0" normalizeH="0" baseline="0" noProof="0" dirty="0">
                <a:ln>
                  <a:noFill/>
                </a:ln>
                <a:solidFill>
                  <a:srgbClr val="000000">
                    <a:lumMod val="50000"/>
                  </a:srgbClr>
                </a:solidFill>
                <a:effectLst/>
                <a:uLnTx/>
                <a:uFillTx/>
                <a:latin typeface="Arial" panose="020B0604020202020204"/>
                <a:hlinkClick r:id="rId7"/>
              </a:rPr>
            </a:br>
            <a:r>
              <a:rPr kumimoji="0" lang="en-SG" sz="1600" b="0" i="0" u="none" strike="noStrike" kern="1200" cap="none" spc="0" normalizeH="0" baseline="0" noProof="0" dirty="0">
                <a:ln>
                  <a:noFill/>
                </a:ln>
                <a:solidFill>
                  <a:srgbClr val="000000">
                    <a:lumMod val="50000"/>
                  </a:srgbClr>
                </a:solidFill>
                <a:effectLst/>
                <a:uLnTx/>
                <a:uFillTx/>
                <a:latin typeface="Arial" panose="020B0604020202020204"/>
                <a:hlinkClick r:id="rId7"/>
              </a:rPr>
              <a:t>and package</a:t>
            </a:r>
            <a:r>
              <a:rPr kumimoji="0" lang="en-SG" sz="1600" b="0" i="0" u="none" strike="noStrike" kern="1200" cap="none" spc="0" normalizeH="0" baseline="0" noProof="0" dirty="0">
                <a:ln>
                  <a:noFill/>
                </a:ln>
                <a:solidFill>
                  <a:srgbClr val="000000">
                    <a:lumMod val="50000"/>
                  </a:srgbClr>
                </a:solidFill>
                <a:effectLst/>
                <a:uLnTx/>
                <a:uFillTx/>
                <a:latin typeface="Arial" panose="020B0604020202020204"/>
              </a:rPr>
              <a:t>s supported – e.g. Python, R, ONNX, Pandas, </a:t>
            </a:r>
            <a:r>
              <a:rPr kumimoji="0" lang="en-SG" sz="1600" b="0" i="0" u="none" strike="noStrike" kern="1200" cap="none" spc="0" normalizeH="0" baseline="0" noProof="0" dirty="0" err="1">
                <a:ln>
                  <a:noFill/>
                </a:ln>
                <a:solidFill>
                  <a:srgbClr val="000000">
                    <a:lumMod val="50000"/>
                  </a:srgbClr>
                </a:solidFill>
                <a:effectLst/>
                <a:uLnTx/>
                <a:uFillTx/>
                <a:latin typeface="Arial" panose="020B0604020202020204"/>
              </a:rPr>
              <a:t>Tensorflow</a:t>
            </a:r>
            <a:endParaRPr kumimoji="0" lang="en-SG" sz="1600" b="0" i="0" u="none" strike="noStrike" kern="1200" cap="none" spc="0" normalizeH="0" baseline="0" noProof="0" dirty="0">
              <a:ln>
                <a:noFill/>
              </a:ln>
              <a:solidFill>
                <a:srgbClr val="000000">
                  <a:lumMod val="50000"/>
                </a:srgbClr>
              </a:solidFill>
              <a:effectLst/>
              <a:uLnTx/>
              <a:uFillTx/>
              <a:latin typeface="Arial" panose="020B0604020202020204"/>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SG" sz="1600" b="0" i="0" u="none" strike="noStrike" kern="1200" cap="none" spc="0" normalizeH="0" baseline="0" noProof="0" dirty="0">
                <a:ln>
                  <a:noFill/>
                </a:ln>
                <a:solidFill>
                  <a:srgbClr val="000000">
                    <a:lumMod val="50000"/>
                  </a:srgbClr>
                </a:solidFill>
                <a:effectLst/>
                <a:uLnTx/>
                <a:uFillTx/>
                <a:latin typeface="Arial" panose="020B0604020202020204"/>
                <a:hlinkClick r:id="rId8"/>
              </a:rPr>
              <a:t>Customizable</a:t>
            </a:r>
            <a:r>
              <a:rPr kumimoji="0" lang="en-SG" sz="1600" b="0" i="0" u="none" strike="noStrike" kern="1200" cap="none" spc="0" normalizeH="0" baseline="0" noProof="0" dirty="0">
                <a:ln>
                  <a:noFill/>
                </a:ln>
                <a:solidFill>
                  <a:srgbClr val="000000">
                    <a:lumMod val="50000"/>
                  </a:srgbClr>
                </a:solidFill>
                <a:effectLst/>
                <a:uLnTx/>
                <a:uFillTx/>
                <a:latin typeface="Arial" panose="020B0604020202020204"/>
              </a:rPr>
              <a:t> and extendable – e.g. </a:t>
            </a:r>
            <a:r>
              <a:rPr kumimoji="0" lang="en-SG" sz="1600" b="0" i="0" u="none" strike="noStrike" kern="1200" cap="none" spc="0" normalizeH="0" baseline="0" noProof="0" dirty="0" err="1">
                <a:ln>
                  <a:noFill/>
                </a:ln>
                <a:solidFill>
                  <a:srgbClr val="000000">
                    <a:lumMod val="50000"/>
                  </a:srgbClr>
                </a:solidFill>
                <a:effectLst/>
                <a:uLnTx/>
                <a:uFillTx/>
                <a:latin typeface="Arial" panose="020B0604020202020204"/>
              </a:rPr>
              <a:t>conda</a:t>
            </a:r>
            <a:r>
              <a:rPr kumimoji="0" lang="en-SG" sz="1600" b="0" i="0" u="none" strike="noStrike" kern="1200" cap="none" spc="0" normalizeH="0" baseline="0" noProof="0" dirty="0">
                <a:ln>
                  <a:noFill/>
                </a:ln>
                <a:solidFill>
                  <a:srgbClr val="000000">
                    <a:lumMod val="50000"/>
                  </a:srgbClr>
                </a:solidFill>
                <a:effectLst/>
                <a:uLnTx/>
                <a:uFillTx/>
                <a:latin typeface="Arial" panose="020B0604020202020204"/>
              </a:rPr>
              <a:t>, mamba, pip in notebook/env template</a:t>
            </a:r>
            <a:br>
              <a:rPr kumimoji="0" lang="en-SG" sz="1800" b="1" i="0" u="none" strike="noStrike" kern="1200" cap="none" spc="0" normalizeH="0" baseline="0" noProof="0" dirty="0">
                <a:ln>
                  <a:noFill/>
                </a:ln>
                <a:solidFill>
                  <a:srgbClr val="000000">
                    <a:lumMod val="50000"/>
                  </a:srgbClr>
                </a:solidFill>
                <a:effectLst/>
                <a:uLnTx/>
                <a:uFillTx/>
                <a:latin typeface="IBM Plex Sans" panose="020B0503050203000203" pitchFamily="34" charset="0"/>
              </a:rPr>
            </a:br>
            <a:endParaRPr kumimoji="0" lang="en-SG" sz="1800" b="1" i="0" u="none" strike="noStrike" kern="1200" cap="none" spc="0" normalizeH="0" baseline="0" noProof="0" dirty="0">
              <a:ln>
                <a:noFill/>
              </a:ln>
              <a:solidFill>
                <a:srgbClr val="000000">
                  <a:lumMod val="50000"/>
                </a:srgbClr>
              </a:solidFill>
              <a:effectLst/>
              <a:uLnTx/>
              <a:uFillTx/>
              <a:latin typeface="IBM Plex Sans" panose="020B0503050203000203" pitchFamily="34" charset="0"/>
            </a:endParaRPr>
          </a:p>
        </p:txBody>
      </p:sp>
      <p:sp>
        <p:nvSpPr>
          <p:cNvPr id="8" name="Content Placeholder 1">
            <a:extLst>
              <a:ext uri="{FF2B5EF4-FFF2-40B4-BE49-F238E27FC236}">
                <a16:creationId xmlns:a16="http://schemas.microsoft.com/office/drawing/2014/main" id="{1F30AFB2-624B-C2F1-397B-A8B278CB6B74}"/>
              </a:ext>
            </a:extLst>
          </p:cNvPr>
          <p:cNvSpPr txBox="1">
            <a:spLocks/>
          </p:cNvSpPr>
          <p:nvPr/>
        </p:nvSpPr>
        <p:spPr>
          <a:xfrm>
            <a:off x="8413856" y="1262681"/>
            <a:ext cx="3658539" cy="4574540"/>
          </a:xfrm>
          <a:prstGeom prst="rect">
            <a:avLst/>
          </a:prstGeom>
        </p:spPr>
        <p:txBody>
          <a:bodyPr vert="horz" lIns="51323" tIns="25667" rIns="51323" bIns="25667"/>
          <a:lstStyle>
            <a:lvl1pPr marL="0" indent="0" algn="l" defTabSz="914400" rtl="0" eaLnBrk="1" latinLnBrk="0" hangingPunct="1">
              <a:lnSpc>
                <a:spcPct val="90000"/>
              </a:lnSpc>
              <a:spcBef>
                <a:spcPts val="10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2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4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6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8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Courier New" charset="0"/>
              <a:buNone/>
              <a:tabLst/>
              <a:defRPr/>
            </a:pPr>
            <a:r>
              <a:rPr kumimoji="0" lang="en-SG" sz="1800" b="1" i="0" u="none" strike="noStrike" kern="1200" cap="none" spc="0" normalizeH="0" baseline="0" noProof="0" dirty="0">
                <a:ln>
                  <a:noFill/>
                </a:ln>
                <a:solidFill>
                  <a:srgbClr val="000000">
                    <a:lumMod val="50000"/>
                  </a:srgbClr>
                </a:solidFill>
                <a:effectLst/>
                <a:uLnTx/>
                <a:uFillTx/>
                <a:latin typeface="IBM Plex Sans" panose="020B0503050203000203" pitchFamily="34" charset="0"/>
              </a:rPr>
              <a:t>Scalability:</a:t>
            </a:r>
            <a:br>
              <a:rPr kumimoji="0" lang="en-SG" sz="1800" b="1" i="0" u="none" strike="noStrike" kern="1200" cap="none" spc="0" normalizeH="0" baseline="0" noProof="0" dirty="0">
                <a:ln>
                  <a:noFill/>
                </a:ln>
                <a:solidFill>
                  <a:srgbClr val="000000">
                    <a:lumMod val="50000"/>
                  </a:srgbClr>
                </a:solidFill>
                <a:effectLst/>
                <a:uLnTx/>
                <a:uFillTx/>
                <a:latin typeface="IBM Plex Sans" panose="020B0503050203000203" pitchFamily="34" charset="0"/>
              </a:rPr>
            </a:br>
            <a:endParaRPr kumimoji="0" lang="en-SG" sz="1800" b="1" i="0" u="none" strike="noStrike" kern="1200" cap="none" spc="0" normalizeH="0" baseline="0" noProof="0" dirty="0">
              <a:ln>
                <a:noFill/>
              </a:ln>
              <a:solidFill>
                <a:srgbClr val="000000">
                  <a:lumMod val="50000"/>
                </a:srgbClr>
              </a:solidFill>
              <a:effectLst/>
              <a:uLnTx/>
              <a:uFillTx/>
              <a:latin typeface="IBM Plex Sans" panose="020B0503050203000203" pitchFamily="34" charset="0"/>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CPD services </a:t>
            </a:r>
            <a:r>
              <a:rPr kumimoji="0" lang="en-US" sz="1600" b="0" i="0" u="sng" strike="noStrike" kern="1200" cap="none" spc="0" normalizeH="0" baseline="0" noProof="0" dirty="0">
                <a:ln>
                  <a:noFill/>
                </a:ln>
                <a:solidFill>
                  <a:srgbClr val="E81F1F"/>
                </a:solidFill>
                <a:effectLst/>
                <a:uLnTx/>
                <a:uFillTx/>
                <a:latin typeface="Arial" panose="020B0604020202020204"/>
                <a:ea typeface="+mn-ea"/>
                <a:cs typeface="+mn-cs"/>
              </a:rPr>
              <a:t>Size and Auto Scaling</a:t>
            </a:r>
            <a:endParaRPr kumimoji="0" lang="en-SG" sz="1600" b="0" i="0" u="sng" strike="noStrike" kern="1200" cap="none" spc="0" normalizeH="0" baseline="0" noProof="0" dirty="0">
              <a:ln>
                <a:noFill/>
              </a:ln>
              <a:solidFill>
                <a:srgbClr val="E81F1F"/>
              </a:solidFill>
              <a:effectLst/>
              <a:uLnTx/>
              <a:uFillTx/>
              <a:latin typeface="Arial" panose="020B0604020202020204"/>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Individual Service and Service Instance </a:t>
            </a:r>
            <a:r>
              <a:rPr kumimoji="0" lang="en-US" sz="1600" b="0" i="0" u="sng" strike="noStrike" kern="1200" cap="none" spc="0" normalizeH="0" baseline="0" noProof="0" dirty="0">
                <a:ln>
                  <a:noFill/>
                </a:ln>
                <a:solidFill>
                  <a:srgbClr val="E81F1F"/>
                </a:solidFill>
                <a:effectLst/>
                <a:uLnTx/>
                <a:uFillTx/>
                <a:latin typeface="Arial" panose="020B0604020202020204"/>
                <a:ea typeface="+mn-ea"/>
                <a:cs typeface="+mn-cs"/>
              </a:rPr>
              <a:t>Shutdown and Restart </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SG" sz="1600" b="0" i="0" u="none" strike="noStrike" kern="1200" cap="none" spc="0" normalizeH="0" baseline="0" noProof="0" dirty="0">
                <a:ln>
                  <a:noFill/>
                </a:ln>
                <a:solidFill>
                  <a:srgbClr val="000000"/>
                </a:solidFill>
                <a:effectLst/>
                <a:uLnTx/>
                <a:uFillTx/>
                <a:latin typeface="Arial" panose="020B0604020202020204"/>
                <a:ea typeface="+mn-ea"/>
                <a:cs typeface="+mn-cs"/>
              </a:rPr>
              <a:t>You can adjust IBM Cloud Pak for Data services by scaling the resources that they use to support </a:t>
            </a:r>
            <a:r>
              <a:rPr kumimoji="0" lang="en-SG" sz="1600" b="0" i="0" u="sng" strike="noStrike" kern="1200" cap="none" spc="0" normalizeH="0" baseline="0" noProof="0" dirty="0">
                <a:ln>
                  <a:noFill/>
                </a:ln>
                <a:solidFill>
                  <a:srgbClr val="E81F1F"/>
                </a:solidFill>
                <a:effectLst/>
                <a:uLnTx/>
                <a:uFillTx/>
                <a:latin typeface="Arial" panose="020B0604020202020204"/>
                <a:ea typeface="+mn-ea"/>
                <a:cs typeface="+mn-cs"/>
              </a:rPr>
              <a:t>high availability </a:t>
            </a:r>
            <a:r>
              <a:rPr kumimoji="0" lang="en-SG" sz="1600" b="0" i="0" u="none" strike="noStrike" kern="1200" cap="none" spc="0" normalizeH="0" baseline="0" noProof="0" dirty="0">
                <a:ln>
                  <a:noFill/>
                </a:ln>
                <a:solidFill>
                  <a:srgbClr val="000000"/>
                </a:solidFill>
                <a:effectLst/>
                <a:uLnTx/>
                <a:uFillTx/>
                <a:latin typeface="Arial" panose="020B0604020202020204"/>
                <a:ea typeface="+mn-ea"/>
                <a:cs typeface="+mn-cs"/>
              </a:rPr>
              <a:t>or to increase </a:t>
            </a:r>
            <a:r>
              <a:rPr kumimoji="0" lang="en-SG" sz="1600" b="0" i="0" u="sng" strike="noStrike" kern="1200" cap="none" spc="0" normalizeH="0" baseline="0" noProof="0" dirty="0">
                <a:ln>
                  <a:noFill/>
                </a:ln>
                <a:solidFill>
                  <a:srgbClr val="E81F1F"/>
                </a:solidFill>
                <a:effectLst/>
                <a:uLnTx/>
                <a:uFillTx/>
                <a:latin typeface="Arial" panose="020B0604020202020204"/>
                <a:ea typeface="+mn-ea"/>
                <a:cs typeface="+mn-cs"/>
              </a:rPr>
              <a:t>processing capacity</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600" b="0" i="0" u="sng" strike="noStrike" kern="0" cap="none" spc="0" normalizeH="0" baseline="0" noProof="0" dirty="0">
                <a:ln>
                  <a:noFill/>
                </a:ln>
                <a:solidFill>
                  <a:srgbClr val="E81F1F"/>
                </a:solidFill>
                <a:effectLst/>
                <a:uLnTx/>
                <a:uFillTx/>
                <a:latin typeface="Arial" panose="020B0604020202020204"/>
                <a:cs typeface="Arial" panose="020B0604020202020204" pitchFamily="34" charset="0"/>
              </a:rPr>
              <a:t>scaling out and scaling in automatically-</a:t>
            </a:r>
            <a:r>
              <a:rPr kumimoji="0" lang="en-CA" sz="1800" b="0" i="0" u="none" strike="noStrike" kern="0" cap="none" spc="0" normalizeH="0" baseline="0" noProof="0" dirty="0">
                <a:ln>
                  <a:noFill/>
                </a:ln>
                <a:solidFill>
                  <a:srgbClr val="FFFFFF"/>
                </a:solidFill>
                <a:effectLst/>
                <a:uLnTx/>
                <a:uFillTx/>
                <a:latin typeface="Arial" panose="020B0604020202020204"/>
                <a:cs typeface="Arial" panose="020B0604020202020204" pitchFamily="34" charset="0"/>
              </a:rPr>
              <a:t>By scaling out and </a:t>
            </a:r>
            <a:r>
              <a:rPr kumimoji="0" lang="en-CA" sz="1800" b="0" i="0" u="none" strike="noStrike" kern="0" cap="none" spc="0" normalizeH="0" baseline="0" noProof="0" dirty="0">
                <a:ln>
                  <a:noFill/>
                </a:ln>
                <a:solidFill>
                  <a:srgbClr val="000000"/>
                </a:solidFill>
                <a:effectLst/>
                <a:uLnTx/>
                <a:uFillTx/>
                <a:latin typeface="Arial" panose="020B0604020202020204"/>
                <a:cs typeface="Arial" panose="020B0604020202020204" pitchFamily="34" charset="0"/>
              </a:rPr>
              <a:t>S</a:t>
            </a:r>
            <a:r>
              <a:rPr kumimoji="0" lang="en-CA" sz="1800" b="0" i="0" u="none" strike="noStrike" kern="0" cap="none" spc="0" normalizeH="0" baseline="0" noProof="0" dirty="0" err="1">
                <a:ln>
                  <a:noFill/>
                </a:ln>
                <a:solidFill>
                  <a:srgbClr val="000000"/>
                </a:solidFill>
                <a:effectLst/>
                <a:uLnTx/>
                <a:uFillTx/>
                <a:latin typeface="Arial" panose="020B0604020202020204"/>
                <a:cs typeface="Arial" panose="020B0604020202020204" pitchFamily="34" charset="0"/>
              </a:rPr>
              <a:t>caling</a:t>
            </a:r>
            <a:r>
              <a:rPr kumimoji="0" lang="en-CA" sz="1800" b="0" i="0" u="none" strike="noStrike" kern="0" cap="none" spc="0" normalizeH="0" baseline="0" noProof="0" dirty="0">
                <a:ln>
                  <a:noFill/>
                </a:ln>
                <a:solidFill>
                  <a:srgbClr val="000000"/>
                </a:solidFill>
                <a:effectLst/>
                <a:uLnTx/>
                <a:uFillTx/>
                <a:latin typeface="Arial" panose="020B0604020202020204"/>
                <a:cs typeface="Arial" panose="020B0604020202020204" pitchFamily="34" charset="0"/>
              </a:rPr>
              <a:t> in automatically resource utilization can be managed for efficiently for Cloud Pak for Data, which can lower the TCO</a:t>
            </a:r>
          </a:p>
          <a:p>
            <a:pPr marL="0" marR="0" lvl="0" indent="0" algn="l" defTabSz="914400" rtl="0" eaLnBrk="1" fontAlgn="auto" latinLnBrk="0" hangingPunct="1">
              <a:lnSpc>
                <a:spcPct val="90000"/>
              </a:lnSpc>
              <a:spcBef>
                <a:spcPts val="1000"/>
              </a:spcBef>
              <a:spcAft>
                <a:spcPts val="0"/>
              </a:spcAft>
              <a:buClrTx/>
              <a:buSzTx/>
              <a:buFont typeface="Courier New" charset="0"/>
              <a:buNone/>
              <a:tabLst/>
              <a:defRPr/>
            </a:pPr>
            <a:br>
              <a:rPr kumimoji="0" lang="en-SG" sz="1800" b="0" i="0" u="none" strike="noStrike" kern="1200" cap="none" spc="0" normalizeH="0" baseline="0" noProof="0" dirty="0">
                <a:ln>
                  <a:noFill/>
                </a:ln>
                <a:solidFill>
                  <a:srgbClr val="E81F1F"/>
                </a:solidFill>
                <a:effectLst/>
                <a:uLnTx/>
                <a:uFillTx/>
                <a:latin typeface="Arial" panose="020B0604020202020204"/>
              </a:rPr>
            </a:br>
            <a:endParaRPr kumimoji="0" lang="en-SG" sz="1800" b="0" i="0" u="none" strike="noStrike" kern="1200" cap="none" spc="0" normalizeH="0" baseline="0" noProof="0" dirty="0">
              <a:ln>
                <a:noFill/>
              </a:ln>
              <a:solidFill>
                <a:srgbClr val="E81F1F"/>
              </a:solidFill>
              <a:effectLst/>
              <a:uLnTx/>
              <a:uFillTx/>
              <a:latin typeface="Arial" panose="020B0604020202020204"/>
            </a:endParaRPr>
          </a:p>
        </p:txBody>
      </p:sp>
    </p:spTree>
    <p:extLst>
      <p:ext uri="{BB962C8B-B14F-4D97-AF65-F5344CB8AC3E}">
        <p14:creationId xmlns:p14="http://schemas.microsoft.com/office/powerpoint/2010/main" val="39011329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C950AF-3685-5300-9728-74A1CB48DDD2}"/>
              </a:ext>
            </a:extLst>
          </p:cNvPr>
          <p:cNvSpPr>
            <a:spLocks noGrp="1"/>
          </p:cNvSpPr>
          <p:nvPr>
            <p:ph idx="1"/>
          </p:nvPr>
        </p:nvSpPr>
        <p:spPr/>
        <p:txBody>
          <a:bodyPr/>
          <a:lstStyle/>
          <a:p>
            <a:r>
              <a:rPr lang="en-SG" dirty="0"/>
              <a:t>Log in to the Cloud Pak for Data web client. From the navigation menu, </a:t>
            </a:r>
          </a:p>
          <a:p>
            <a:r>
              <a:rPr lang="en-SG" dirty="0"/>
              <a:t>select Data &gt; Platform connections. </a:t>
            </a:r>
          </a:p>
          <a:p>
            <a:r>
              <a:rPr lang="en-SG" dirty="0"/>
              <a:t>Click New connection. Select the type of data source that you want to connect to. </a:t>
            </a:r>
          </a:p>
          <a:p>
            <a:r>
              <a:rPr lang="en-SG" b="1" dirty="0"/>
              <a:t>Enter a name and description for the connecti</a:t>
            </a:r>
            <a:r>
              <a:rPr lang="en-SG" dirty="0"/>
              <a:t>on. Enter the details for the connection. The type of connection that you are creating determines the information that you must specify. Typically, a connection requires either: </a:t>
            </a:r>
          </a:p>
          <a:p>
            <a:pPr>
              <a:buFont typeface="Arial" panose="020B0604020202020204" pitchFamily="34" charset="0"/>
              <a:buChar char="•"/>
            </a:pPr>
            <a:r>
              <a:rPr lang="en-SG" b="1" dirty="0"/>
              <a:t>A hostname and port number</a:t>
            </a:r>
          </a:p>
          <a:p>
            <a:pPr>
              <a:buFont typeface="Arial" panose="020B0604020202020204" pitchFamily="34" charset="0"/>
              <a:buChar char="•"/>
            </a:pPr>
            <a:r>
              <a:rPr lang="en-SG" b="1" dirty="0"/>
              <a:t>A URL</a:t>
            </a:r>
          </a:p>
          <a:p>
            <a:r>
              <a:rPr lang="en-SG" dirty="0"/>
              <a:t>You might also need to specify the database that you want to connect to.</a:t>
            </a:r>
          </a:p>
          <a:p>
            <a:pPr>
              <a:buFont typeface="Arial" panose="020B0604020202020204" pitchFamily="34" charset="0"/>
              <a:buChar char="•"/>
            </a:pPr>
            <a:r>
              <a:rPr lang="en-SG" b="1" dirty="0"/>
              <a:t>Enter your credentials for the connection</a:t>
            </a:r>
            <a:r>
              <a:rPr lang="en-SG" dirty="0"/>
              <a:t>. If prompted, specify whether you want to use personal or shared credentials. You cannot change this option after you create the connection. Personal With personal credentials, each user must specify their own credentials to access the connection. Each user's credentials are saved but are not shared with any other users. Use personal credentials instead of shared credentials to protect credentials. For example, when personal credentials are used, the credentials are invalidated to prevent malicious redirection if another user changes connection properties such as the hostname or port number. Shared With shared credentials, all users access the connection using the same credentials. The default setting is Shared. An administrator can </a:t>
            </a:r>
            <a:r>
              <a:rPr lang="en-SG" dirty="0">
                <a:hlinkClick r:id="rId2"/>
              </a:rPr>
              <a:t>disable shared credentials</a:t>
            </a:r>
            <a:r>
              <a:rPr lang="en-SG" dirty="0"/>
              <a:t>. </a:t>
            </a:r>
          </a:p>
          <a:p>
            <a:pPr>
              <a:buFont typeface="Arial" panose="020B0604020202020204" pitchFamily="34" charset="0"/>
              <a:buChar char="•"/>
            </a:pPr>
            <a:r>
              <a:rPr lang="en-SG" dirty="0"/>
              <a:t>The connection type determines the type of credentials that you must specify. Typically, a connection requires a username and password or an API key and secret key. Some data sources allow you to connect anonymously.</a:t>
            </a:r>
          </a:p>
          <a:p>
            <a:pPr>
              <a:buFont typeface="Arial" panose="020B0604020202020204" pitchFamily="34" charset="0"/>
              <a:buChar char="•"/>
            </a:pPr>
            <a:r>
              <a:rPr lang="en-SG" dirty="0"/>
              <a:t>You might need to specify how you want to provide your credentials. The options that are available depend on how the platform is configured.</a:t>
            </a:r>
          </a:p>
          <a:p>
            <a:endParaRPr lang="en-US" dirty="0"/>
          </a:p>
        </p:txBody>
      </p:sp>
      <p:sp>
        <p:nvSpPr>
          <p:cNvPr id="3" name="Title 2">
            <a:extLst>
              <a:ext uri="{FF2B5EF4-FFF2-40B4-BE49-F238E27FC236}">
                <a16:creationId xmlns:a16="http://schemas.microsoft.com/office/drawing/2014/main" id="{4BA59CAF-BC07-7636-863E-FE9EEA804DF0}"/>
              </a:ext>
            </a:extLst>
          </p:cNvPr>
          <p:cNvSpPr>
            <a:spLocks noGrp="1"/>
          </p:cNvSpPr>
          <p:nvPr>
            <p:ph type="title"/>
          </p:nvPr>
        </p:nvSpPr>
        <p:spPr/>
        <p:txBody>
          <a:bodyPr/>
          <a:lstStyle/>
          <a:p>
            <a:r>
              <a:rPr lang="en-US" dirty="0"/>
              <a:t>Create Connections</a:t>
            </a:r>
          </a:p>
        </p:txBody>
      </p:sp>
    </p:spTree>
    <p:extLst>
      <p:ext uri="{BB962C8B-B14F-4D97-AF65-F5344CB8AC3E}">
        <p14:creationId xmlns:p14="http://schemas.microsoft.com/office/powerpoint/2010/main" val="36610370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Role Based Access Control – </a:t>
            </a:r>
            <a:r>
              <a:rPr lang="en-US" kern="1200" dirty="0">
                <a:solidFill>
                  <a:srgbClr val="FFFFFF"/>
                </a:solidFill>
                <a:latin typeface="IBM Plex Sans Regular"/>
              </a:rPr>
              <a:t>Authentication &amp; Authorization </a:t>
            </a:r>
            <a:r>
              <a:rPr lang="en-US" dirty="0"/>
              <a:t> </a:t>
            </a:r>
          </a:p>
        </p:txBody>
      </p:sp>
      <p:sp>
        <p:nvSpPr>
          <p:cNvPr id="2" name="Rectangle 1">
            <a:extLst>
              <a:ext uri="{FF2B5EF4-FFF2-40B4-BE49-F238E27FC236}">
                <a16:creationId xmlns:a16="http://schemas.microsoft.com/office/drawing/2014/main" id="{1398E0BC-9554-C4E9-7028-CC5A83427B23}"/>
              </a:ext>
            </a:extLst>
          </p:cNvPr>
          <p:cNvSpPr/>
          <p:nvPr/>
        </p:nvSpPr>
        <p:spPr>
          <a:xfrm>
            <a:off x="164194" y="627140"/>
            <a:ext cx="10629569" cy="5139869"/>
          </a:xfrm>
          <a:prstGeom prst="rect">
            <a:avLst/>
          </a:prstGeom>
        </p:spPr>
        <p:txBody>
          <a:bodyPr wrap="square">
            <a:spAutoFit/>
          </a:bodyPr>
          <a:lstStyle/>
          <a:p>
            <a:pPr marR="0" lvl="0" algn="l" defTabSz="914377" rtl="0" eaLnBrk="1" fontAlgn="auto" latinLnBrk="0" hangingPunct="1">
              <a:lnSpc>
                <a:spcPct val="100000"/>
              </a:lnSpc>
              <a:spcBef>
                <a:spcPts val="600"/>
              </a:spcBef>
              <a:spcAft>
                <a:spcPts val="0"/>
              </a:spcAft>
              <a:buClrTx/>
              <a:buSzTx/>
              <a:tabLst/>
              <a:defRPr/>
            </a:pPr>
            <a:endParaRPr kumimoji="0" lang="en-US" sz="2400" b="0" i="0" u="none" strike="noStrike" kern="1200" cap="none" spc="0" normalizeH="0" baseline="0" noProof="0" dirty="0">
              <a:ln>
                <a:noFill/>
              </a:ln>
              <a:effectLst/>
              <a:uLnTx/>
              <a:uFillTx/>
              <a:ea typeface="+mn-ea"/>
              <a:cs typeface="+mn-cs"/>
            </a:endParaRPr>
          </a:p>
          <a:p>
            <a:pPr lvl="1" defTabSz="914377">
              <a:spcBef>
                <a:spcPts val="600"/>
              </a:spcBef>
              <a:defRPr/>
            </a:pPr>
            <a:br>
              <a:rPr lang="en-US" sz="2400" dirty="0"/>
            </a:br>
            <a:endParaRPr lang="en-US" sz="2400" dirty="0"/>
          </a:p>
          <a:p>
            <a:pPr marL="838190" lvl="1" indent="-380990" defTabSz="914377">
              <a:spcBef>
                <a:spcPts val="600"/>
              </a:spcBef>
              <a:buFont typeface="Arial" panose="020B0604020202020204" pitchFamily="34" charset="0"/>
              <a:buChar char="•"/>
              <a:defRPr/>
            </a:pPr>
            <a:r>
              <a:rPr lang="en-US" sz="2400" dirty="0"/>
              <a:t>Authentication  </a:t>
            </a:r>
          </a:p>
          <a:p>
            <a:pPr marL="1295390" lvl="2" indent="-380990" defTabSz="914377">
              <a:spcBef>
                <a:spcPts val="600"/>
              </a:spcBef>
              <a:buFont typeface="Arial" panose="020B0604020202020204" pitchFamily="34" charset="0"/>
              <a:buChar char="•"/>
              <a:defRPr/>
            </a:pPr>
            <a:r>
              <a:rPr lang="en-US" sz="2400" dirty="0"/>
              <a:t>Identity Providers Integration</a:t>
            </a:r>
          </a:p>
          <a:p>
            <a:pPr marL="838190" lvl="1" indent="-380990" defTabSz="914377">
              <a:spcBef>
                <a:spcPts val="600"/>
              </a:spcBef>
              <a:buFont typeface="Arial" panose="020B0604020202020204" pitchFamily="34" charset="0"/>
              <a:buChar char="•"/>
              <a:defRPr/>
            </a:pPr>
            <a:r>
              <a:rPr lang="en-US" sz="2400" dirty="0"/>
              <a:t>Authorization  </a:t>
            </a:r>
          </a:p>
          <a:p>
            <a:pPr marL="1295390" lvl="2" indent="-380990" defTabSz="914377">
              <a:spcBef>
                <a:spcPts val="600"/>
              </a:spcBef>
              <a:buFont typeface="Arial" panose="020B0604020202020204" pitchFamily="34" charset="0"/>
              <a:buChar char="•"/>
              <a:defRPr/>
            </a:pPr>
            <a:r>
              <a:rPr lang="en-US" sz="2400" dirty="0"/>
              <a:t>Roles &amp; Permissions</a:t>
            </a:r>
          </a:p>
          <a:p>
            <a:pPr marL="838190" lvl="1" indent="-380990" defTabSz="914377">
              <a:spcBef>
                <a:spcPts val="600"/>
              </a:spcBef>
              <a:buFont typeface="Arial" panose="020B0604020202020204" pitchFamily="34" charset="0"/>
              <a:buChar char="•"/>
              <a:defRPr/>
            </a:pPr>
            <a:r>
              <a:rPr lang="en-US" sz="2400" dirty="0"/>
              <a:t>User Groups &amp; Role based Authorizations</a:t>
            </a:r>
          </a:p>
          <a:p>
            <a:pPr lvl="1" defTabSz="914377">
              <a:spcBef>
                <a:spcPts val="600"/>
              </a:spcBef>
              <a:defRPr/>
            </a:pPr>
            <a:br>
              <a:rPr lang="en-US" sz="2400" dirty="0"/>
            </a:br>
            <a:br>
              <a:rPr lang="en-US" sz="2400" dirty="0"/>
            </a:br>
            <a:endParaRPr lang="en-US" sz="2400" dirty="0"/>
          </a:p>
          <a:p>
            <a:pPr marL="1295390" lvl="2" indent="-380990" defTabSz="914377">
              <a:spcBef>
                <a:spcPts val="600"/>
              </a:spcBef>
              <a:buFont typeface="Arial" panose="020B0604020202020204" pitchFamily="34" charset="0"/>
              <a:buChar char="•"/>
              <a:defRPr/>
            </a:pPr>
            <a:endParaRPr kumimoji="0" lang="en-US" sz="2400" b="0" i="0" u="none" strike="noStrike" kern="1200" cap="none" spc="0" normalizeH="0" baseline="0" noProof="0" dirty="0">
              <a:ln>
                <a:noFill/>
              </a:ln>
              <a:effectLst/>
              <a:uLnTx/>
              <a:uFillTx/>
              <a:ea typeface="+mn-ea"/>
              <a:cs typeface="+mn-cs"/>
            </a:endParaRPr>
          </a:p>
        </p:txBody>
      </p:sp>
    </p:spTree>
    <p:extLst>
      <p:ext uri="{BB962C8B-B14F-4D97-AF65-F5344CB8AC3E}">
        <p14:creationId xmlns:p14="http://schemas.microsoft.com/office/powerpoint/2010/main" val="2328625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Role Based Access Control – </a:t>
            </a:r>
            <a:r>
              <a:rPr lang="en-US" kern="1200" dirty="0">
                <a:solidFill>
                  <a:srgbClr val="FFFFFF"/>
                </a:solidFill>
                <a:latin typeface="IBM Plex Sans Regular"/>
              </a:rPr>
              <a:t>Authentication</a:t>
            </a:r>
            <a:endParaRPr lang="en-US" dirty="0"/>
          </a:p>
        </p:txBody>
      </p:sp>
      <p:sp>
        <p:nvSpPr>
          <p:cNvPr id="5" name="TextBox 4">
            <a:extLst>
              <a:ext uri="{FF2B5EF4-FFF2-40B4-BE49-F238E27FC236}">
                <a16:creationId xmlns:a16="http://schemas.microsoft.com/office/drawing/2014/main" id="{2BB4B769-D4AD-DBB6-761B-EAAB3A3C52FD}"/>
              </a:ext>
            </a:extLst>
          </p:cNvPr>
          <p:cNvSpPr txBox="1"/>
          <p:nvPr/>
        </p:nvSpPr>
        <p:spPr>
          <a:xfrm>
            <a:off x="385823" y="4508100"/>
            <a:ext cx="6284266" cy="1015663"/>
          </a:xfrm>
          <a:prstGeom prst="rect">
            <a:avLst/>
          </a:prstGeom>
          <a:noFill/>
        </p:spPr>
        <p:txBody>
          <a:bodyPr wrap="square" rtlCol="0">
            <a:spAutoFit/>
          </a:bodyPr>
          <a:lstStyle/>
          <a:p>
            <a:pPr marL="342891" marR="0" lvl="0" indent="-342891" algn="l" defTabSz="914377" rtl="0" eaLnBrk="1" fontAlgn="auto" latinLnBrk="0" hangingPunct="1">
              <a:lnSpc>
                <a:spcPct val="100000"/>
              </a:lnSpc>
              <a:spcBef>
                <a:spcPts val="0"/>
              </a:spcBef>
              <a:spcAft>
                <a:spcPts val="0"/>
              </a:spcAft>
              <a:buClrTx/>
              <a:buSzTx/>
              <a:buFontTx/>
              <a:buAutoNum type="arabicParenR"/>
              <a:tabLst/>
              <a:defRPr/>
            </a:pPr>
            <a:r>
              <a:rPr kumimoji="0" lang="en-US" sz="2000" b="0" i="0" u="none" strike="noStrike" kern="1200" cap="none" spc="0" normalizeH="0" baseline="0" noProof="0" dirty="0">
                <a:ln>
                  <a:noFill/>
                </a:ln>
                <a:effectLst/>
                <a:uLnTx/>
                <a:uFillTx/>
                <a:ea typeface="+mn-ea"/>
                <a:cs typeface="+mn-cs"/>
              </a:rPr>
              <a:t>Configure LDAP</a:t>
            </a:r>
          </a:p>
          <a:p>
            <a:pPr marL="342891" marR="0" lvl="0" indent="-342891" algn="l" defTabSz="914377" rtl="0" eaLnBrk="1" fontAlgn="auto" latinLnBrk="0" hangingPunct="1">
              <a:lnSpc>
                <a:spcPct val="100000"/>
              </a:lnSpc>
              <a:spcBef>
                <a:spcPts val="0"/>
              </a:spcBef>
              <a:spcAft>
                <a:spcPts val="0"/>
              </a:spcAft>
              <a:buClrTx/>
              <a:buSzTx/>
              <a:buFontTx/>
              <a:buAutoNum type="arabicParenR"/>
              <a:tabLst/>
              <a:defRPr/>
            </a:pPr>
            <a:r>
              <a:rPr kumimoji="0" lang="en-US" sz="2000" b="0" i="0" u="none" strike="noStrike" kern="1200" cap="none" spc="0" normalizeH="0" baseline="0" noProof="0" dirty="0">
                <a:ln>
                  <a:noFill/>
                </a:ln>
                <a:effectLst/>
                <a:uLnTx/>
                <a:uFillTx/>
                <a:ea typeface="+mn-ea"/>
                <a:cs typeface="+mn-cs"/>
              </a:rPr>
              <a:t>Authorize LDAP users as Cloud Pak for Data users</a:t>
            </a:r>
          </a:p>
          <a:p>
            <a:pPr marL="342891" marR="0" lvl="0" indent="-342891" algn="l" defTabSz="914377" rtl="0" eaLnBrk="1" fontAlgn="auto" latinLnBrk="0" hangingPunct="1">
              <a:lnSpc>
                <a:spcPct val="100000"/>
              </a:lnSpc>
              <a:spcBef>
                <a:spcPts val="0"/>
              </a:spcBef>
              <a:spcAft>
                <a:spcPts val="0"/>
              </a:spcAft>
              <a:buClrTx/>
              <a:buSzTx/>
              <a:buFontTx/>
              <a:buAutoNum type="arabicParenR"/>
              <a:tabLst/>
              <a:defRPr/>
            </a:pPr>
            <a:r>
              <a:rPr kumimoji="0" lang="en-US" sz="2000" b="0" i="0" u="none" strike="noStrike" kern="1200" cap="none" spc="0" normalizeH="0" baseline="0" noProof="0" dirty="0">
                <a:ln>
                  <a:noFill/>
                </a:ln>
                <a:effectLst/>
                <a:uLnTx/>
                <a:uFillTx/>
                <a:ea typeface="+mn-ea"/>
                <a:cs typeface="+mn-cs"/>
              </a:rPr>
              <a:t>Authorize  LDAP groups</a:t>
            </a:r>
          </a:p>
        </p:txBody>
      </p:sp>
      <p:sp>
        <p:nvSpPr>
          <p:cNvPr id="8" name="Rectangle 7">
            <a:extLst>
              <a:ext uri="{FF2B5EF4-FFF2-40B4-BE49-F238E27FC236}">
                <a16:creationId xmlns:a16="http://schemas.microsoft.com/office/drawing/2014/main" id="{EB054E50-EB6A-FD72-4AD7-4A13E1855180}"/>
              </a:ext>
            </a:extLst>
          </p:cNvPr>
          <p:cNvSpPr/>
          <p:nvPr/>
        </p:nvSpPr>
        <p:spPr>
          <a:xfrm>
            <a:off x="236021" y="1672246"/>
            <a:ext cx="9098942" cy="1554272"/>
          </a:xfrm>
          <a:prstGeom prst="rect">
            <a:avLst/>
          </a:prstGeom>
        </p:spPr>
        <p:txBody>
          <a:bodyPr wrap="square">
            <a:spAutoFit/>
          </a:bodyPr>
          <a:lstStyle/>
          <a:p>
            <a:pPr marR="0" lvl="0" algn="l" defTabSz="914377" rtl="0" eaLnBrk="1" fontAlgn="auto" latinLnBrk="0" hangingPunct="1">
              <a:lnSpc>
                <a:spcPct val="100000"/>
              </a:lnSpc>
              <a:spcBef>
                <a:spcPts val="600"/>
              </a:spcBef>
              <a:spcAft>
                <a:spcPts val="0"/>
              </a:spcAft>
              <a:buClrTx/>
              <a:buSzTx/>
              <a:tabLst/>
              <a:defRPr/>
            </a:pPr>
            <a:r>
              <a:rPr kumimoji="0" lang="en-US" sz="2000" b="0" i="0" u="none" strike="noStrike" kern="1200" cap="none" spc="0" normalizeH="0" baseline="0" noProof="0" dirty="0">
                <a:ln>
                  <a:noFill/>
                </a:ln>
                <a:effectLst/>
                <a:uLnTx/>
                <a:uFillTx/>
                <a:ea typeface="+mn-ea"/>
                <a:cs typeface="+mn-cs"/>
              </a:rPr>
              <a:t>Supported mechanisms</a:t>
            </a:r>
          </a:p>
          <a:p>
            <a:pPr marL="838190" lvl="1" indent="-380990" defTabSz="914377">
              <a:spcBef>
                <a:spcPts val="600"/>
              </a:spcBef>
              <a:buFont typeface="Courier New" panose="02070309020205020404" pitchFamily="49" charset="0"/>
              <a:buChar char="o"/>
              <a:defRPr/>
            </a:pPr>
            <a:r>
              <a:rPr kumimoji="0" lang="en-US" sz="2000" b="0" i="0" u="none" strike="noStrike" kern="1200" cap="none" spc="0" normalizeH="0" baseline="0" noProof="0" dirty="0">
                <a:ln>
                  <a:noFill/>
                </a:ln>
                <a:effectLst/>
                <a:uLnTx/>
                <a:uFillTx/>
                <a:ea typeface="+mn-ea"/>
                <a:cs typeface="+mn-cs"/>
              </a:rPr>
              <a:t>via </a:t>
            </a:r>
            <a:r>
              <a:rPr kumimoji="0" lang="en-US" sz="2000" b="0" i="0" u="none" strike="noStrike" kern="1200" cap="none" spc="0" normalizeH="0" baseline="0" noProof="0" dirty="0">
                <a:ln>
                  <a:noFill/>
                </a:ln>
                <a:effectLst/>
                <a:uLnTx/>
                <a:uFillTx/>
                <a:ea typeface="+mn-ea"/>
                <a:cs typeface="+mn-cs"/>
                <a:hlinkClick r:id="rId3">
                  <a:extLst>
                    <a:ext uri="{A12FA001-AC4F-418D-AE19-62706E023703}">
                      <ahyp:hlinkClr xmlns:ahyp="http://schemas.microsoft.com/office/drawing/2018/hyperlinkcolor" val="tx"/>
                    </a:ext>
                  </a:extLst>
                </a:hlinkClick>
              </a:rPr>
              <a:t>direct LDAP/Active Directory</a:t>
            </a:r>
            <a:r>
              <a:rPr kumimoji="0" lang="en-US" sz="2000" b="0" i="0" u="none" strike="noStrike" kern="1200" cap="none" spc="0" normalizeH="0" baseline="0" noProof="0" dirty="0">
                <a:ln>
                  <a:noFill/>
                </a:ln>
                <a:effectLst/>
                <a:uLnTx/>
                <a:uFillTx/>
                <a:ea typeface="+mn-ea"/>
                <a:cs typeface="+mn-cs"/>
              </a:rPr>
              <a:t> </a:t>
            </a:r>
          </a:p>
          <a:p>
            <a:pPr marL="838190" lvl="1" indent="-380990" defTabSz="914377">
              <a:spcBef>
                <a:spcPts val="600"/>
              </a:spcBef>
              <a:buFont typeface="Courier New" panose="02070309020205020404" pitchFamily="49" charset="0"/>
              <a:buChar char="o"/>
              <a:defRPr/>
            </a:pPr>
            <a:r>
              <a:rPr kumimoji="0" lang="en-US" sz="2000" b="0" i="0" u="none" strike="noStrike" kern="1200" cap="none" spc="0" normalizeH="0" baseline="0" noProof="0" dirty="0">
                <a:ln>
                  <a:noFill/>
                </a:ln>
                <a:effectLst/>
                <a:uLnTx/>
                <a:uFillTx/>
                <a:ea typeface="+mn-ea"/>
                <a:cs typeface="+mn-cs"/>
                <a:hlinkClick r:id="rId4">
                  <a:extLst>
                    <a:ext uri="{A12FA001-AC4F-418D-AE19-62706E023703}">
                      <ahyp:hlinkClr xmlns:ahyp="http://schemas.microsoft.com/office/drawing/2018/hyperlinkcolor" val="tx"/>
                    </a:ext>
                  </a:extLst>
                </a:hlinkClick>
              </a:rPr>
              <a:t>Web SSO via  SAML2</a:t>
            </a:r>
            <a:r>
              <a:rPr kumimoji="0" lang="en-US" sz="2000" b="0" i="0" u="none" strike="noStrike" kern="1200" cap="none" spc="0" normalizeH="0" baseline="0" noProof="0" dirty="0">
                <a:ln>
                  <a:noFill/>
                </a:ln>
                <a:effectLst/>
                <a:uLnTx/>
                <a:uFillTx/>
                <a:ea typeface="+mn-ea"/>
                <a:cs typeface="+mn-cs"/>
              </a:rPr>
              <a:t> </a:t>
            </a:r>
          </a:p>
          <a:p>
            <a:pPr marL="838190" lvl="1" indent="-380990" defTabSz="914377">
              <a:spcBef>
                <a:spcPts val="600"/>
              </a:spcBef>
              <a:buFont typeface="Courier New" panose="02070309020205020404" pitchFamily="49" charset="0"/>
              <a:buChar char="o"/>
              <a:defRPr/>
            </a:pPr>
            <a:r>
              <a:rPr lang="en-US" sz="2000" dirty="0">
                <a:ea typeface="IBM Plex Sans" charset="0"/>
                <a:cs typeface="IBM Plex Sans" charset="0"/>
                <a:hlinkClick r:id="rId5">
                  <a:extLst>
                    <a:ext uri="{A12FA001-AC4F-418D-AE19-62706E023703}">
                      <ahyp:hlinkClr xmlns:ahyp="http://schemas.microsoft.com/office/drawing/2018/hyperlinkcolor" val="tx"/>
                    </a:ext>
                  </a:extLst>
                </a:hlinkClick>
              </a:rPr>
              <a:t>Cloud Pak IAM integration</a:t>
            </a:r>
            <a:endParaRPr lang="en-US" sz="2000" dirty="0"/>
          </a:p>
        </p:txBody>
      </p:sp>
      <p:sp>
        <p:nvSpPr>
          <p:cNvPr id="9" name="Rectangle 8">
            <a:extLst>
              <a:ext uri="{FF2B5EF4-FFF2-40B4-BE49-F238E27FC236}">
                <a16:creationId xmlns:a16="http://schemas.microsoft.com/office/drawing/2014/main" id="{85E6598A-D247-2546-0DC5-E9DDBA02EE80}"/>
              </a:ext>
            </a:extLst>
          </p:cNvPr>
          <p:cNvSpPr/>
          <p:nvPr/>
        </p:nvSpPr>
        <p:spPr>
          <a:xfrm>
            <a:off x="236021" y="3921170"/>
            <a:ext cx="2604046" cy="400110"/>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ea typeface="+mn-ea"/>
                <a:cs typeface="+mn-cs"/>
              </a:rPr>
              <a:t>Typical  LDAP Setup:</a:t>
            </a:r>
          </a:p>
        </p:txBody>
      </p:sp>
    </p:spTree>
    <p:extLst>
      <p:ext uri="{BB962C8B-B14F-4D97-AF65-F5344CB8AC3E}">
        <p14:creationId xmlns:p14="http://schemas.microsoft.com/office/powerpoint/2010/main" val="40125359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Role Based Access Control – </a:t>
            </a:r>
            <a:r>
              <a:rPr lang="en-US" kern="1200" dirty="0">
                <a:solidFill>
                  <a:srgbClr val="FFFFFF"/>
                </a:solidFill>
                <a:latin typeface="IBM Plex Sans Regular"/>
              </a:rPr>
              <a:t>Authentication</a:t>
            </a:r>
            <a:endParaRPr lang="en-US" dirty="0"/>
          </a:p>
        </p:txBody>
      </p:sp>
      <p:pic>
        <p:nvPicPr>
          <p:cNvPr id="2" name="Picture 1">
            <a:extLst>
              <a:ext uri="{FF2B5EF4-FFF2-40B4-BE49-F238E27FC236}">
                <a16:creationId xmlns:a16="http://schemas.microsoft.com/office/drawing/2014/main" id="{BA6F45C5-9015-AE49-5EF0-75895D0E34F2}"/>
              </a:ext>
            </a:extLst>
          </p:cNvPr>
          <p:cNvPicPr>
            <a:picLocks noChangeAspect="1"/>
          </p:cNvPicPr>
          <p:nvPr/>
        </p:nvPicPr>
        <p:blipFill>
          <a:blip r:embed="rId3"/>
          <a:stretch>
            <a:fillRect/>
          </a:stretch>
        </p:blipFill>
        <p:spPr>
          <a:xfrm>
            <a:off x="917448" y="1243584"/>
            <a:ext cx="10116312" cy="5189244"/>
          </a:xfrm>
          <a:prstGeom prst="rect">
            <a:avLst/>
          </a:prstGeom>
        </p:spPr>
      </p:pic>
    </p:spTree>
    <p:extLst>
      <p:ext uri="{BB962C8B-B14F-4D97-AF65-F5344CB8AC3E}">
        <p14:creationId xmlns:p14="http://schemas.microsoft.com/office/powerpoint/2010/main" val="11970941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Role Based Access Control – </a:t>
            </a:r>
            <a:r>
              <a:rPr lang="en-US" kern="1200" dirty="0">
                <a:solidFill>
                  <a:srgbClr val="FFFFFF"/>
                </a:solidFill>
                <a:latin typeface="IBM Plex Sans Regular"/>
              </a:rPr>
              <a:t>Authentication</a:t>
            </a:r>
            <a:endParaRPr lang="en-US" dirty="0"/>
          </a:p>
        </p:txBody>
      </p:sp>
      <p:pic>
        <p:nvPicPr>
          <p:cNvPr id="4" name="Picture 3">
            <a:extLst>
              <a:ext uri="{FF2B5EF4-FFF2-40B4-BE49-F238E27FC236}">
                <a16:creationId xmlns:a16="http://schemas.microsoft.com/office/drawing/2014/main" id="{C6294230-5425-EFB9-F0DA-8A3A454C572F}"/>
              </a:ext>
            </a:extLst>
          </p:cNvPr>
          <p:cNvPicPr>
            <a:picLocks noChangeAspect="1"/>
          </p:cNvPicPr>
          <p:nvPr/>
        </p:nvPicPr>
        <p:blipFill>
          <a:blip r:embed="rId3"/>
          <a:stretch>
            <a:fillRect/>
          </a:stretch>
        </p:blipFill>
        <p:spPr>
          <a:xfrm>
            <a:off x="950976" y="1358275"/>
            <a:ext cx="8921496" cy="4641777"/>
          </a:xfrm>
          <a:prstGeom prst="rect">
            <a:avLst/>
          </a:prstGeom>
        </p:spPr>
      </p:pic>
    </p:spTree>
    <p:extLst>
      <p:ext uri="{BB962C8B-B14F-4D97-AF65-F5344CB8AC3E}">
        <p14:creationId xmlns:p14="http://schemas.microsoft.com/office/powerpoint/2010/main" val="39850448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Role Based Access Control – </a:t>
            </a:r>
            <a:r>
              <a:rPr lang="en-US" kern="1200" dirty="0">
                <a:solidFill>
                  <a:srgbClr val="FFFFFF"/>
                </a:solidFill>
                <a:latin typeface="IBM Plex Sans Regular"/>
              </a:rPr>
              <a:t>Authentication</a:t>
            </a:r>
            <a:endParaRPr lang="en-US" dirty="0"/>
          </a:p>
        </p:txBody>
      </p:sp>
      <p:pic>
        <p:nvPicPr>
          <p:cNvPr id="4" name="Picture 3">
            <a:extLst>
              <a:ext uri="{FF2B5EF4-FFF2-40B4-BE49-F238E27FC236}">
                <a16:creationId xmlns:a16="http://schemas.microsoft.com/office/drawing/2014/main" id="{2F1AB232-FAF0-4CBC-9DD0-3E8BF478AF7D}"/>
              </a:ext>
            </a:extLst>
          </p:cNvPr>
          <p:cNvPicPr>
            <a:picLocks noChangeAspect="1"/>
          </p:cNvPicPr>
          <p:nvPr/>
        </p:nvPicPr>
        <p:blipFill>
          <a:blip r:embed="rId3"/>
          <a:stretch>
            <a:fillRect/>
          </a:stretch>
        </p:blipFill>
        <p:spPr>
          <a:xfrm>
            <a:off x="658368" y="1248242"/>
            <a:ext cx="10458478" cy="5140365"/>
          </a:xfrm>
          <a:prstGeom prst="rect">
            <a:avLst/>
          </a:prstGeom>
        </p:spPr>
      </p:pic>
    </p:spTree>
    <p:extLst>
      <p:ext uri="{BB962C8B-B14F-4D97-AF65-F5344CB8AC3E}">
        <p14:creationId xmlns:p14="http://schemas.microsoft.com/office/powerpoint/2010/main" val="30400241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Role Based Access Control – </a:t>
            </a:r>
            <a:r>
              <a:rPr lang="en-US" kern="1200" dirty="0">
                <a:solidFill>
                  <a:srgbClr val="FFFFFF"/>
                </a:solidFill>
                <a:latin typeface="IBM Plex Sans Regular"/>
              </a:rPr>
              <a:t>Authorization </a:t>
            </a:r>
            <a:r>
              <a:rPr lang="en-US" dirty="0"/>
              <a:t> </a:t>
            </a:r>
          </a:p>
        </p:txBody>
      </p:sp>
      <p:sp>
        <p:nvSpPr>
          <p:cNvPr id="2" name="TextBox 1">
            <a:extLst>
              <a:ext uri="{FF2B5EF4-FFF2-40B4-BE49-F238E27FC236}">
                <a16:creationId xmlns:a16="http://schemas.microsoft.com/office/drawing/2014/main" id="{6715CF2F-AD38-4C26-AFEA-753DDF25DA0C}"/>
              </a:ext>
            </a:extLst>
          </p:cNvPr>
          <p:cNvSpPr txBox="1"/>
          <p:nvPr/>
        </p:nvSpPr>
        <p:spPr>
          <a:xfrm>
            <a:off x="562422" y="1397443"/>
            <a:ext cx="11442922" cy="5262979"/>
          </a:xfrm>
          <a:prstGeom prst="rect">
            <a:avLst/>
          </a:prstGeom>
          <a:noFill/>
        </p:spPr>
        <p:txBody>
          <a:bodyPr wrap="square" rtlCol="0">
            <a:spAutoFit/>
          </a:bodyPr>
          <a:lstStyle/>
          <a:p>
            <a:r>
              <a:rPr lang="en-US" sz="2400" dirty="0"/>
              <a:t>Two levels of Authorization :</a:t>
            </a:r>
          </a:p>
          <a:p>
            <a:endParaRPr lang="en-US" sz="2400" dirty="0"/>
          </a:p>
          <a:p>
            <a:pPr marL="285750" indent="-285750">
              <a:buFontTx/>
              <a:buChar char="-"/>
            </a:pPr>
            <a:r>
              <a:rPr lang="en-US" sz="2400" dirty="0"/>
              <a:t>Global scope  </a:t>
            </a:r>
          </a:p>
          <a:p>
            <a:pPr marL="742950" lvl="1" indent="-285750">
              <a:buFontTx/>
              <a:buChar char="-"/>
            </a:pPr>
            <a:r>
              <a:rPr lang="en-US" sz="2400" dirty="0"/>
              <a:t>applies across the platform</a:t>
            </a:r>
          </a:p>
          <a:p>
            <a:pPr marL="285750" indent="-285750">
              <a:buFontTx/>
              <a:buChar char="-"/>
            </a:pPr>
            <a:endParaRPr lang="en-US" sz="2400" dirty="0"/>
          </a:p>
          <a:p>
            <a:pPr marL="285750" indent="-285750">
              <a:buFontTx/>
              <a:buChar char="-"/>
            </a:pPr>
            <a:r>
              <a:rPr lang="en-US" sz="2400" dirty="0"/>
              <a:t>Resource/Object scoped </a:t>
            </a:r>
          </a:p>
          <a:p>
            <a:pPr marL="742950" lvl="1" indent="-285750">
              <a:buFontTx/>
              <a:buChar char="-"/>
            </a:pPr>
            <a:r>
              <a:rPr lang="en-US" sz="2400" dirty="0"/>
              <a:t>For cases where multiple instances of an entity gets created &amp; access needs to be managed </a:t>
            </a:r>
            <a:r>
              <a:rPr lang="en-US" sz="2400" i="1" dirty="0"/>
              <a:t>per</a:t>
            </a:r>
            <a:r>
              <a:rPr lang="en-US" sz="2400" dirty="0"/>
              <a:t> instance:  such as databases,  projects, catalogs etc.  </a:t>
            </a:r>
          </a:p>
          <a:p>
            <a:pPr marL="800100" lvl="1" indent="-342900">
              <a:buFontTx/>
              <a:buChar char="-"/>
            </a:pPr>
            <a:r>
              <a:rPr lang="en-US" sz="2400" dirty="0"/>
              <a:t>Access &amp; role in one such Resource does not mean automatic access to </a:t>
            </a:r>
            <a:r>
              <a:rPr lang="en-US" sz="2400" i="1" dirty="0"/>
              <a:t>another</a:t>
            </a:r>
            <a:r>
              <a:rPr lang="en-US" sz="2400" dirty="0"/>
              <a:t> Resource.</a:t>
            </a:r>
          </a:p>
          <a:p>
            <a:pPr marL="800100" lvl="1" indent="-342900">
              <a:buFontTx/>
              <a:buChar char="-"/>
            </a:pPr>
            <a:r>
              <a:rPr lang="en-US" sz="2400" dirty="0"/>
              <a:t>For compliance reasons, even “Platform Admins” can be denied access to such a resource (especially to data) - though they can “manage” these entities. </a:t>
            </a:r>
          </a:p>
          <a:p>
            <a:pPr lvl="1"/>
            <a:endParaRPr lang="en-US" sz="2400" dirty="0"/>
          </a:p>
        </p:txBody>
      </p:sp>
    </p:spTree>
    <p:extLst>
      <p:ext uri="{BB962C8B-B14F-4D97-AF65-F5344CB8AC3E}">
        <p14:creationId xmlns:p14="http://schemas.microsoft.com/office/powerpoint/2010/main" val="16355153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515E9-853A-B1CC-7D11-A5F9BF3E77C6}"/>
              </a:ext>
            </a:extLst>
          </p:cNvPr>
          <p:cNvSpPr>
            <a:spLocks noGrp="1"/>
          </p:cNvSpPr>
          <p:nvPr>
            <p:ph idx="1"/>
          </p:nvPr>
        </p:nvSpPr>
        <p:spPr/>
        <p:txBody>
          <a:bodyPr/>
          <a:lstStyle/>
          <a:p>
            <a:r>
              <a:rPr lang="en-US" sz="1600" dirty="0"/>
              <a:t>Watson Studio provides audit logging capabilities in the collaboration workspace known as Projects. When creating a project, the </a:t>
            </a:r>
            <a:r>
              <a:rPr lang="en-US" sz="1600" b="1" dirty="0">
                <a:solidFill>
                  <a:schemeClr val="bg2"/>
                </a:solidFill>
              </a:rPr>
              <a:t>project administrator</a:t>
            </a:r>
            <a:r>
              <a:rPr lang="en-US" sz="1600" b="1" dirty="0"/>
              <a:t> </a:t>
            </a:r>
            <a:r>
              <a:rPr lang="en-US" sz="1600" dirty="0"/>
              <a:t>can set the project to log activity. Logs can then be </a:t>
            </a:r>
            <a:r>
              <a:rPr lang="en-US" sz="1600" dirty="0">
                <a:solidFill>
                  <a:schemeClr val="bg2"/>
                </a:solidFill>
              </a:rPr>
              <a:t>downloaded</a:t>
            </a:r>
            <a:r>
              <a:rPr lang="en-US" sz="1600" dirty="0"/>
              <a:t> and </a:t>
            </a:r>
            <a:r>
              <a:rPr lang="en-US" sz="1600" dirty="0">
                <a:solidFill>
                  <a:schemeClr val="bg2"/>
                </a:solidFill>
              </a:rPr>
              <a:t>exported</a:t>
            </a:r>
            <a:r>
              <a:rPr lang="en-US" sz="1600" dirty="0"/>
              <a:t> for analysis (as CSV file).</a:t>
            </a:r>
          </a:p>
        </p:txBody>
      </p:sp>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B1.6.7: Audit Trail – Project Logging</a:t>
            </a:r>
          </a:p>
        </p:txBody>
      </p:sp>
      <p:pic>
        <p:nvPicPr>
          <p:cNvPr id="4" name="Picture 3">
            <a:extLst>
              <a:ext uri="{FF2B5EF4-FFF2-40B4-BE49-F238E27FC236}">
                <a16:creationId xmlns:a16="http://schemas.microsoft.com/office/drawing/2014/main" id="{00C950D3-08DE-F415-26C0-289F01B861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97225" y="2116493"/>
            <a:ext cx="2312579" cy="1732876"/>
          </a:xfrm>
          <a:prstGeom prst="rect">
            <a:avLst/>
          </a:prstGeom>
        </p:spPr>
      </p:pic>
      <p:sp>
        <p:nvSpPr>
          <p:cNvPr id="5" name="TextBox 4">
            <a:extLst>
              <a:ext uri="{FF2B5EF4-FFF2-40B4-BE49-F238E27FC236}">
                <a16:creationId xmlns:a16="http://schemas.microsoft.com/office/drawing/2014/main" id="{1FE0C67A-B0C6-A11F-45FE-7EDBF3E3A1CC}"/>
              </a:ext>
            </a:extLst>
          </p:cNvPr>
          <p:cNvSpPr txBox="1"/>
          <p:nvPr/>
        </p:nvSpPr>
        <p:spPr>
          <a:xfrm>
            <a:off x="530042" y="2464375"/>
            <a:ext cx="6957802" cy="2769989"/>
          </a:xfrm>
          <a:prstGeom prst="rect">
            <a:avLst/>
          </a:prstGeom>
          <a:solidFill>
            <a:schemeClr val="accent6"/>
          </a:solidFill>
        </p:spPr>
        <p:txBody>
          <a:bodyPr wrap="none" rtlCol="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161616"/>
                </a:solidFill>
                <a:effectLst/>
                <a:uLnTx/>
                <a:uFillTx/>
                <a:latin typeface="Arial" panose="020B0604020202020204"/>
                <a:ea typeface="+mn-ea"/>
                <a:cs typeface="+mn-cs"/>
              </a:rPr>
              <a:t>Tracked activities: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deleting data assets (of type CSV, XSL and TXT)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deleting or updating connections (local and global)</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data assets added to the project from a catalogue</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deleting Data Refinery flows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deleting SPSS models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deleting notebooks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deleting environment runtime definitions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deleting notebook or Data Refinery jobs (both on-demand and scheduled jobs)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Updating the project description from the </a:t>
            </a:r>
            <a:r>
              <a:rPr kumimoji="0" lang="en-AU" sz="1400" b="1" i="0" u="none" strike="noStrike" kern="1200" cap="none" spc="0" normalizeH="0" baseline="0" noProof="0" dirty="0">
                <a:ln>
                  <a:noFill/>
                </a:ln>
                <a:solidFill>
                  <a:srgbClr val="161616"/>
                </a:solidFill>
                <a:effectLst/>
                <a:uLnTx/>
                <a:uFillTx/>
                <a:latin typeface="inherit"/>
                <a:ea typeface="+mn-ea"/>
                <a:cs typeface="+mn-cs"/>
              </a:rPr>
              <a:t>Settings</a:t>
            </a:r>
            <a:r>
              <a:rPr kumimoji="0" lang="en-AU" sz="1400" b="0" i="0" u="none" strike="noStrike" kern="1200" cap="none" spc="0" normalizeH="0" baseline="0" noProof="0" dirty="0">
                <a:ln>
                  <a:noFill/>
                </a:ln>
                <a:solidFill>
                  <a:srgbClr val="161616"/>
                </a:solidFill>
                <a:effectLst/>
                <a:uLnTx/>
                <a:uFillTx/>
                <a:latin typeface="inherit"/>
                <a:ea typeface="+mn-ea"/>
                <a:cs typeface="+mn-cs"/>
              </a:rPr>
              <a:t> page of the project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deleting project collaborators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changing the role of project collaborators</a:t>
            </a:r>
          </a:p>
        </p:txBody>
      </p:sp>
      <p:pic>
        <p:nvPicPr>
          <p:cNvPr id="8" name="Picture 7">
            <a:extLst>
              <a:ext uri="{FF2B5EF4-FFF2-40B4-BE49-F238E27FC236}">
                <a16:creationId xmlns:a16="http://schemas.microsoft.com/office/drawing/2014/main" id="{20669987-668C-F43C-1811-1C2EC14EAE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0042" y="5676532"/>
            <a:ext cx="11508598" cy="642938"/>
          </a:xfrm>
          <a:prstGeom prst="rect">
            <a:avLst/>
          </a:prstGeom>
        </p:spPr>
      </p:pic>
      <p:sp>
        <p:nvSpPr>
          <p:cNvPr id="9" name="TextBox 8">
            <a:extLst>
              <a:ext uri="{FF2B5EF4-FFF2-40B4-BE49-F238E27FC236}">
                <a16:creationId xmlns:a16="http://schemas.microsoft.com/office/drawing/2014/main" id="{575D2A63-E65B-5A30-1CCB-BCA6D38C7074}"/>
              </a:ext>
            </a:extLst>
          </p:cNvPr>
          <p:cNvSpPr txBox="1"/>
          <p:nvPr/>
        </p:nvSpPr>
        <p:spPr>
          <a:xfrm>
            <a:off x="530042" y="5273715"/>
            <a:ext cx="14798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Sample Log:</a:t>
            </a:r>
          </a:p>
        </p:txBody>
      </p:sp>
      <p:pic>
        <p:nvPicPr>
          <p:cNvPr id="10" name="Picture 9">
            <a:extLst>
              <a:ext uri="{FF2B5EF4-FFF2-40B4-BE49-F238E27FC236}">
                <a16:creationId xmlns:a16="http://schemas.microsoft.com/office/drawing/2014/main" id="{B2C61B11-BFCD-91C3-2594-532F723BA3C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98382" y="3989584"/>
            <a:ext cx="2230362" cy="1613030"/>
          </a:xfrm>
          <a:prstGeom prst="rect">
            <a:avLst/>
          </a:prstGeom>
        </p:spPr>
      </p:pic>
    </p:spTree>
    <p:extLst>
      <p:ext uri="{BB962C8B-B14F-4D97-AF65-F5344CB8AC3E}">
        <p14:creationId xmlns:p14="http://schemas.microsoft.com/office/powerpoint/2010/main" val="4674361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515E9-853A-B1CC-7D11-A5F9BF3E77C6}"/>
              </a:ext>
            </a:extLst>
          </p:cNvPr>
          <p:cNvSpPr>
            <a:spLocks noGrp="1"/>
          </p:cNvSpPr>
          <p:nvPr>
            <p:ph idx="1"/>
          </p:nvPr>
        </p:nvSpPr>
        <p:spPr>
          <a:xfrm>
            <a:off x="363257" y="1562100"/>
            <a:ext cx="3919804" cy="4574540"/>
          </a:xfrm>
        </p:spPr>
        <p:txBody>
          <a:bodyPr/>
          <a:lstStyle/>
          <a:p>
            <a:pPr algn="l" fontAlgn="base"/>
            <a:r>
              <a:rPr lang="en-AU" b="0" i="0" dirty="0">
                <a:solidFill>
                  <a:srgbClr val="161616"/>
                </a:solidFill>
                <a:effectLst/>
                <a:latin typeface="IBM Plex Sans" panose="020B0503050203000203" pitchFamily="34" charset="0"/>
              </a:rPr>
              <a:t>You can configure </a:t>
            </a:r>
            <a:r>
              <a:rPr lang="en-AU" b="0" i="0" dirty="0">
                <a:solidFill>
                  <a:srgbClr val="161616"/>
                </a:solidFill>
                <a:effectLst/>
                <a:latin typeface="inherit"/>
              </a:rPr>
              <a:t>IBM® Cloud Pak for Data</a:t>
            </a:r>
            <a:r>
              <a:rPr lang="en-AU" b="0" i="0" dirty="0">
                <a:solidFill>
                  <a:srgbClr val="161616"/>
                </a:solidFill>
                <a:effectLst/>
                <a:latin typeface="IBM Plex Sans" panose="020B0503050203000203" pitchFamily="34" charset="0"/>
              </a:rPr>
              <a:t> to forward audit records to a security information and event management (SIEM) solution, such as </a:t>
            </a:r>
            <a:r>
              <a:rPr lang="en-AU" b="0" i="0" dirty="0">
                <a:solidFill>
                  <a:srgbClr val="161616"/>
                </a:solidFill>
                <a:effectLst/>
                <a:latin typeface="inherit"/>
              </a:rPr>
              <a:t>Splunk</a:t>
            </a:r>
            <a:r>
              <a:rPr lang="en-AU" b="0" i="0" dirty="0">
                <a:solidFill>
                  <a:srgbClr val="161616"/>
                </a:solidFill>
                <a:effectLst/>
                <a:latin typeface="IBM Plex Sans" panose="020B0503050203000203" pitchFamily="34" charset="0"/>
              </a:rPr>
              <a:t>, </a:t>
            </a:r>
            <a:r>
              <a:rPr lang="en-AU" b="0" i="0" dirty="0" err="1">
                <a:solidFill>
                  <a:srgbClr val="161616"/>
                </a:solidFill>
                <a:effectLst/>
                <a:latin typeface="inherit"/>
              </a:rPr>
              <a:t>LogDNA</a:t>
            </a:r>
            <a:r>
              <a:rPr lang="en-AU" b="0" i="0" dirty="0">
                <a:solidFill>
                  <a:srgbClr val="161616"/>
                </a:solidFill>
                <a:effectLst/>
                <a:latin typeface="IBM Plex Sans" panose="020B0503050203000203" pitchFamily="34" charset="0"/>
              </a:rPr>
              <a:t>, or </a:t>
            </a:r>
            <a:r>
              <a:rPr lang="en-AU" b="0" i="0" dirty="0" err="1">
                <a:solidFill>
                  <a:srgbClr val="161616"/>
                </a:solidFill>
                <a:effectLst/>
                <a:latin typeface="IBM Plex Sans" panose="020B0503050203000203" pitchFamily="34" charset="0"/>
              </a:rPr>
              <a:t>QRadar</a:t>
            </a:r>
            <a:r>
              <a:rPr lang="en-AU" b="0" i="0" dirty="0">
                <a:solidFill>
                  <a:srgbClr val="161616"/>
                </a:solidFill>
                <a:effectLst/>
                <a:latin typeface="IBM Plex Sans" panose="020B0503050203000203" pitchFamily="34" charset="0"/>
              </a:rPr>
              <a:t>®.</a:t>
            </a:r>
            <a:endParaRPr lang="en-AU" dirty="0"/>
          </a:p>
          <a:p>
            <a:pPr algn="l" fontAlgn="base"/>
            <a:endParaRPr lang="en-AU" b="0" i="0" dirty="0">
              <a:solidFill>
                <a:srgbClr val="161616"/>
              </a:solidFill>
              <a:effectLst/>
              <a:latin typeface="IBM Plex Sans" panose="020B0503050203000203" pitchFamily="34" charset="0"/>
            </a:endParaRPr>
          </a:p>
          <a:p>
            <a:pPr algn="l" fontAlgn="base"/>
            <a:r>
              <a:rPr lang="en-AU" b="0" i="0" dirty="0">
                <a:solidFill>
                  <a:srgbClr val="161616"/>
                </a:solidFill>
                <a:effectLst/>
                <a:latin typeface="IBM Plex Sans" panose="020B0503050203000203" pitchFamily="34" charset="0"/>
              </a:rPr>
              <a:t>The Audit Logging Service uses </a:t>
            </a:r>
            <a:r>
              <a:rPr lang="en-AU" b="0" i="0" u="none" strike="noStrike" dirty="0">
                <a:solidFill>
                  <a:srgbClr val="0F62FE"/>
                </a:solidFill>
                <a:effectLst/>
                <a:latin typeface="inherit"/>
                <a:hlinkClick r:id="rId2" tooltip="(Opens in a new tab or window)"/>
              </a:rPr>
              <a:t>Fluentd output plugins</a:t>
            </a:r>
            <a:r>
              <a:rPr lang="en-AU" b="0" i="0" dirty="0">
                <a:solidFill>
                  <a:srgbClr val="161616"/>
                </a:solidFill>
                <a:effectLst/>
                <a:latin typeface="IBM Plex Sans" panose="020B0503050203000203" pitchFamily="34" charset="0"/>
              </a:rPr>
              <a:t> to forward and export audit records. </a:t>
            </a:r>
          </a:p>
          <a:p>
            <a:pPr algn="l" fontAlgn="base"/>
            <a:endParaRPr lang="en-AU" dirty="0">
              <a:solidFill>
                <a:srgbClr val="161616"/>
              </a:solidFill>
            </a:endParaRPr>
          </a:p>
          <a:p>
            <a:pPr algn="l" fontAlgn="base"/>
            <a:r>
              <a:rPr lang="en-AU" b="0" i="0" dirty="0">
                <a:solidFill>
                  <a:srgbClr val="161616"/>
                </a:solidFill>
                <a:effectLst/>
                <a:latin typeface="IBM Plex Sans" panose="020B0503050203000203" pitchFamily="34" charset="0"/>
              </a:rPr>
              <a:t>When you enable the Audit Logging Service, you specify the external SIEM system that you want to forward the audit records to. The Audit Logging Service explicitly supports the following SIEM solutions:</a:t>
            </a:r>
          </a:p>
          <a:p>
            <a:pPr marL="457200" indent="-457200" algn="l" fontAlgn="base">
              <a:buFont typeface="Arial" panose="020B0604020202020204" pitchFamily="34" charset="0"/>
              <a:buChar char="•"/>
            </a:pPr>
            <a:r>
              <a:rPr lang="en-AU" b="0" i="0" dirty="0">
                <a:solidFill>
                  <a:srgbClr val="161616"/>
                </a:solidFill>
                <a:effectLst/>
                <a:latin typeface="inherit"/>
              </a:rPr>
              <a:t>Splunk</a:t>
            </a:r>
            <a:endParaRPr lang="en-AU" dirty="0">
              <a:solidFill>
                <a:srgbClr val="161616"/>
              </a:solidFill>
            </a:endParaRPr>
          </a:p>
          <a:p>
            <a:pPr marL="457200" indent="-457200" algn="l" fontAlgn="base">
              <a:buFont typeface="Arial" panose="020B0604020202020204" pitchFamily="34" charset="0"/>
              <a:buChar char="•"/>
            </a:pPr>
            <a:r>
              <a:rPr lang="en-AU" b="0" i="0" dirty="0" err="1">
                <a:solidFill>
                  <a:srgbClr val="161616"/>
                </a:solidFill>
                <a:effectLst/>
                <a:latin typeface="inherit"/>
              </a:rPr>
              <a:t>LogDNA</a:t>
            </a:r>
            <a:endParaRPr lang="en-AU" b="0" i="0" dirty="0">
              <a:solidFill>
                <a:srgbClr val="161616"/>
              </a:solidFill>
              <a:effectLst/>
              <a:latin typeface="inherit"/>
            </a:endParaRPr>
          </a:p>
          <a:p>
            <a:pPr marL="457200" indent="-457200" algn="l" fontAlgn="base">
              <a:buFont typeface="Arial" panose="020B0604020202020204" pitchFamily="34" charset="0"/>
              <a:buChar char="•"/>
            </a:pPr>
            <a:r>
              <a:rPr lang="en-AU" b="0" i="0" dirty="0" err="1">
                <a:solidFill>
                  <a:srgbClr val="161616"/>
                </a:solidFill>
                <a:effectLst/>
                <a:latin typeface="IBM Plex Sans" panose="020B0503050203000203" pitchFamily="34" charset="0"/>
              </a:rPr>
              <a:t>QRadar</a:t>
            </a:r>
            <a:r>
              <a:rPr lang="en-AU" b="0" i="0" dirty="0">
                <a:solidFill>
                  <a:srgbClr val="161616"/>
                </a:solidFill>
                <a:effectLst/>
                <a:latin typeface="IBM Plex Sans" panose="020B0503050203000203" pitchFamily="34" charset="0"/>
              </a:rPr>
              <a:t>®</a:t>
            </a:r>
            <a:br>
              <a:rPr lang="en-AU" dirty="0"/>
            </a:br>
            <a:br>
              <a:rPr lang="en-AU" dirty="0"/>
            </a:br>
            <a:endParaRPr lang="en-US" dirty="0"/>
          </a:p>
        </p:txBody>
      </p:sp>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B1.6.8: Audit Trail – Export Logs</a:t>
            </a:r>
          </a:p>
        </p:txBody>
      </p:sp>
      <p:pic>
        <p:nvPicPr>
          <p:cNvPr id="6" name="Picture 5" descr="Diagram&#10;&#10;Description automatically generated">
            <a:extLst>
              <a:ext uri="{FF2B5EF4-FFF2-40B4-BE49-F238E27FC236}">
                <a16:creationId xmlns:a16="http://schemas.microsoft.com/office/drawing/2014/main" id="{E0C3D76C-3911-724E-0AF1-874FDA2EF25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56284" y="2514157"/>
            <a:ext cx="7275754" cy="3716703"/>
          </a:xfrm>
          <a:prstGeom prst="rect">
            <a:avLst/>
          </a:prstGeom>
        </p:spPr>
      </p:pic>
      <p:sp>
        <p:nvSpPr>
          <p:cNvPr id="11" name="TextBox 10">
            <a:extLst>
              <a:ext uri="{FF2B5EF4-FFF2-40B4-BE49-F238E27FC236}">
                <a16:creationId xmlns:a16="http://schemas.microsoft.com/office/drawing/2014/main" id="{2D55DD39-929B-EC52-980B-2BEE92D4BAF8}"/>
              </a:ext>
            </a:extLst>
          </p:cNvPr>
          <p:cNvSpPr txBox="1"/>
          <p:nvPr/>
        </p:nvSpPr>
        <p:spPr>
          <a:xfrm>
            <a:off x="4877841" y="1562100"/>
            <a:ext cx="34163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Sample integration with Splunk:</a:t>
            </a:r>
          </a:p>
        </p:txBody>
      </p:sp>
    </p:spTree>
    <p:extLst>
      <p:ext uri="{BB962C8B-B14F-4D97-AF65-F5344CB8AC3E}">
        <p14:creationId xmlns:p14="http://schemas.microsoft.com/office/powerpoint/2010/main" val="2419914797"/>
      </p:ext>
    </p:extLst>
  </p:cSld>
  <p:clrMapOvr>
    <a:masterClrMapping/>
  </p:clrMapOvr>
</p:sld>
</file>

<file path=ppt/theme/theme1.xml><?xml version="1.0" encoding="utf-8"?>
<a:theme xmlns:a="http://schemas.openxmlformats.org/drawingml/2006/main" name="Office Theme">
  <a:themeElements>
    <a:clrScheme name="CIMB">
      <a:dk1>
        <a:srgbClr val="000000"/>
      </a:dk1>
      <a:lt1>
        <a:srgbClr val="FFFFFF"/>
      </a:lt1>
      <a:dk2>
        <a:srgbClr val="730209"/>
      </a:dk2>
      <a:lt2>
        <a:srgbClr val="E81F1F"/>
      </a:lt2>
      <a:accent1>
        <a:srgbClr val="740408"/>
      </a:accent1>
      <a:accent2>
        <a:srgbClr val="E8221D"/>
      </a:accent2>
      <a:accent3>
        <a:srgbClr val="262726"/>
      </a:accent3>
      <a:accent4>
        <a:srgbClr val="0532FD"/>
      </a:accent4>
      <a:accent5>
        <a:srgbClr val="B2B3B2"/>
      </a:accent5>
      <a:accent6>
        <a:srgbClr val="E5E6E5"/>
      </a:accent6>
      <a:hlink>
        <a:srgbClr val="E8221E"/>
      </a:hlink>
      <a:folHlink>
        <a:srgbClr val="E8221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7" id="{457AFC92-4220-B845-BEF6-62B0C1957A10}" vid="{5D501B7F-0FE6-D34E-A6B2-13BD239B1F2B}"/>
    </a:ext>
  </a:extLst>
</a:theme>
</file>

<file path=ppt/theme/theme3.xml><?xml version="1.0" encoding="utf-8"?>
<a:theme xmlns:a="http://schemas.openxmlformats.org/drawingml/2006/main" name="13_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7" id="{457AFC92-4220-B845-BEF6-62B0C1957A10}" vid="{5D501B7F-0FE6-D34E-A6B2-13BD239B1F2B}"/>
    </a:ext>
  </a:extLst>
</a:theme>
</file>

<file path=ppt/theme/theme4.xml><?xml version="1.0" encoding="utf-8"?>
<a:theme xmlns:a="http://schemas.openxmlformats.org/drawingml/2006/main" name="7_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7" id="{457AFC92-4220-B845-BEF6-62B0C1957A10}" vid="{5D501B7F-0FE6-D34E-A6B2-13BD239B1F2B}"/>
    </a:ext>
  </a:extLst>
</a:theme>
</file>

<file path=ppt/theme/theme5.xml><?xml version="1.0" encoding="utf-8"?>
<a:theme xmlns:a="http://schemas.openxmlformats.org/drawingml/2006/main" name="IBM Brand Template 2022 (Microgrid)">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sko-1-2023-template_PLEX" id="{A1C228E6-ADDC-9A49-A3C5-225CC0910DB5}" vid="{FE88C515-2577-4949-9426-B1B644D0E911}"/>
    </a:ext>
  </a:extLst>
</a:theme>
</file>

<file path=ppt/theme/theme6.xml><?xml version="1.0" encoding="utf-8"?>
<a:theme xmlns:a="http://schemas.openxmlformats.org/drawingml/2006/main" name="IBM 2020 Master template (white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Naked-template" id="{38482274-8AD0-3B48-BC15-CBEB83BC3AA0}" vid="{811E0A52-E040-4B42-8D27-38F35F52C397}"/>
    </a:ext>
  </a:extLst>
</a:theme>
</file>

<file path=ppt/theme/theme7.xml><?xml version="1.0" encoding="utf-8"?>
<a:theme xmlns:a="http://schemas.openxmlformats.org/drawingml/2006/main" name="1_Office Theme">
  <a:themeElements>
    <a:clrScheme name="CIMB">
      <a:dk1>
        <a:srgbClr val="000000"/>
      </a:dk1>
      <a:lt1>
        <a:srgbClr val="FFFFFF"/>
      </a:lt1>
      <a:dk2>
        <a:srgbClr val="730209"/>
      </a:dk2>
      <a:lt2>
        <a:srgbClr val="E81F1F"/>
      </a:lt2>
      <a:accent1>
        <a:srgbClr val="740408"/>
      </a:accent1>
      <a:accent2>
        <a:srgbClr val="E8221D"/>
      </a:accent2>
      <a:accent3>
        <a:srgbClr val="262726"/>
      </a:accent3>
      <a:accent4>
        <a:srgbClr val="0532FD"/>
      </a:accent4>
      <a:accent5>
        <a:srgbClr val="B2B3B2"/>
      </a:accent5>
      <a:accent6>
        <a:srgbClr val="E5E6E5"/>
      </a:accent6>
      <a:hlink>
        <a:srgbClr val="E8221E"/>
      </a:hlink>
      <a:folHlink>
        <a:srgbClr val="E8221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Office Theme">
  <a:themeElements>
    <a:clrScheme name="CIMB">
      <a:dk1>
        <a:srgbClr val="000000"/>
      </a:dk1>
      <a:lt1>
        <a:srgbClr val="FFFFFF"/>
      </a:lt1>
      <a:dk2>
        <a:srgbClr val="730209"/>
      </a:dk2>
      <a:lt2>
        <a:srgbClr val="E81F1F"/>
      </a:lt2>
      <a:accent1>
        <a:srgbClr val="740408"/>
      </a:accent1>
      <a:accent2>
        <a:srgbClr val="E8221D"/>
      </a:accent2>
      <a:accent3>
        <a:srgbClr val="262726"/>
      </a:accent3>
      <a:accent4>
        <a:srgbClr val="0532FD"/>
      </a:accent4>
      <a:accent5>
        <a:srgbClr val="B2B3B2"/>
      </a:accent5>
      <a:accent6>
        <a:srgbClr val="E5E6E5"/>
      </a:accent6>
      <a:hlink>
        <a:srgbClr val="E8221E"/>
      </a:hlink>
      <a:folHlink>
        <a:srgbClr val="E8221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87230</TotalTime>
  <Words>19308</Words>
  <Application>Microsoft Macintosh PowerPoint</Application>
  <PresentationFormat>Widescreen</PresentationFormat>
  <Paragraphs>1393</Paragraphs>
  <Slides>140</Slides>
  <Notes>31</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140</vt:i4>
      </vt:variant>
    </vt:vector>
  </HeadingPairs>
  <TitlesOfParts>
    <vt:vector size="162" baseType="lpstr">
      <vt:lpstr>.AppleSystemUIFont</vt:lpstr>
      <vt:lpstr>Arial</vt:lpstr>
      <vt:lpstr>Arial Regular</vt:lpstr>
      <vt:lpstr>Calibri</vt:lpstr>
      <vt:lpstr>Courier New</vt:lpstr>
      <vt:lpstr>HelvNeue Light for IBM</vt:lpstr>
      <vt:lpstr>IBM Plex Sans</vt:lpstr>
      <vt:lpstr>IBM Plex Sans ExtraLight</vt:lpstr>
      <vt:lpstr>IBM Plex Sans Light</vt:lpstr>
      <vt:lpstr>IBM Plex Sans Regular</vt:lpstr>
      <vt:lpstr>IBMPlexSans</vt:lpstr>
      <vt:lpstr>inherit</vt:lpstr>
      <vt:lpstr>Verdana</vt:lpstr>
      <vt:lpstr>Wingdings</vt:lpstr>
      <vt:lpstr>Office Theme</vt:lpstr>
      <vt:lpstr>6_IBM 2019 Master template (light gray background)</vt:lpstr>
      <vt:lpstr>13_IBM 2019 Master template (light gray background)</vt:lpstr>
      <vt:lpstr>7_IBM 2019 Master template (light gray background)</vt:lpstr>
      <vt:lpstr>IBM Brand Template 2022 (Microgrid)</vt:lpstr>
      <vt:lpstr>IBM 2020 Master template (white background)</vt:lpstr>
      <vt:lpstr>1_Office Theme</vt:lpstr>
      <vt:lpstr>2_Office Theme</vt:lpstr>
      <vt:lpstr>UOB Models Analytic Platform RFP Proof of Concept </vt:lpstr>
      <vt:lpstr>Introduction to the POC Team</vt:lpstr>
      <vt:lpstr>Roles and Responsibilities (To be discussed)</vt:lpstr>
      <vt:lpstr>POC infrastructure requirements shared with UOB</vt:lpstr>
      <vt:lpstr>POC Infrastructure Deployment Architecture</vt:lpstr>
      <vt:lpstr>Application &amp; Data sources connectivity required</vt:lpstr>
      <vt:lpstr>LDAP groups</vt:lpstr>
      <vt:lpstr>Kerberos Integration steps- Cloudera Impala  </vt:lpstr>
      <vt:lpstr>Kerberos Integration steps- Hive</vt:lpstr>
      <vt:lpstr>Kerberos Integration steps- Apache HDFS</vt:lpstr>
      <vt:lpstr>B1.3.1 &amp; B1.3.3: Data Sources </vt:lpstr>
      <vt:lpstr>Custom Data Access</vt:lpstr>
      <vt:lpstr>B1.7.8: Application Security (Protection of PII / Sensitive Data) </vt:lpstr>
      <vt:lpstr>PowerPoint Presentation</vt:lpstr>
      <vt:lpstr>B1.1.13 - (Ability to support single centralized repository for all models and policy related objects with partitioning based on user groups)</vt:lpstr>
      <vt:lpstr>B1.3.3 &amp; B1.3.16: Ability to allow ad-hoc data upload on  the platform by end users. Please elaborate on types of data allowed and formats supported (i.e. customer data in CSV) format)</vt:lpstr>
      <vt:lpstr>Apache Hive</vt:lpstr>
      <vt:lpstr>Cloudera Impala</vt:lpstr>
      <vt:lpstr>Kafka connection</vt:lpstr>
      <vt:lpstr>Kafka connection</vt:lpstr>
      <vt:lpstr>MariaDB Connection</vt:lpstr>
      <vt:lpstr>Teradata</vt:lpstr>
      <vt:lpstr>B1.3.7, B1.3.11 &amp; B1.3.12: What is Data Virtualization</vt:lpstr>
      <vt:lpstr>B1.3.7, B1.3.11 &amp; B1.3.12: What is IBM Watson Query</vt:lpstr>
      <vt:lpstr>B1.3.7, B1.3.11 &amp; B1.3.12 : Broad support for Data Sources</vt:lpstr>
      <vt:lpstr>B1.3.3 (3) About Watson Query</vt:lpstr>
      <vt:lpstr>Data Virtualization scenario </vt:lpstr>
      <vt:lpstr>Data Virtualization – Rule created </vt:lpstr>
      <vt:lpstr>Data Virtualization -Governance </vt:lpstr>
      <vt:lpstr>Define Data Sources </vt:lpstr>
      <vt:lpstr>Virtualize data</vt:lpstr>
      <vt:lpstr>Virtualize data</vt:lpstr>
      <vt:lpstr>Virtualizing Data from Object Storage Files </vt:lpstr>
      <vt:lpstr>Virtualizing Data from Object Storage Files</vt:lpstr>
      <vt:lpstr>Virtualizing Data from Object Storage Files</vt:lpstr>
      <vt:lpstr>Create Virtual Views </vt:lpstr>
      <vt:lpstr>PowerPoint Presentation</vt:lpstr>
      <vt:lpstr>Create Virtual Views</vt:lpstr>
      <vt:lpstr>Create Virtual Views</vt:lpstr>
      <vt:lpstr>Create Virtual Views</vt:lpstr>
      <vt:lpstr>Create Virtual Views</vt:lpstr>
      <vt:lpstr>Create virtual views</vt:lpstr>
      <vt:lpstr>Explore virtual view</vt:lpstr>
      <vt:lpstr>Manage access</vt:lpstr>
      <vt:lpstr>Manage access</vt:lpstr>
      <vt:lpstr>Manage access</vt:lpstr>
      <vt:lpstr>Manage access</vt:lpstr>
      <vt:lpstr>Manage access</vt:lpstr>
      <vt:lpstr>Manage access</vt:lpstr>
      <vt:lpstr>Assigning virtual objects to projects </vt:lpstr>
      <vt:lpstr>Assigning virtual objects to projects </vt:lpstr>
      <vt:lpstr>Connecting to Virtual Objects</vt:lpstr>
      <vt:lpstr>Data Virtualization </vt:lpstr>
      <vt:lpstr>Data Caching </vt:lpstr>
      <vt:lpstr>Data Caching</vt:lpstr>
      <vt:lpstr>Intelligent caching</vt:lpstr>
      <vt:lpstr>Cache Management</vt:lpstr>
      <vt:lpstr>Run Query workload</vt:lpstr>
      <vt:lpstr>Run Query workload</vt:lpstr>
      <vt:lpstr>Run Query workload</vt:lpstr>
      <vt:lpstr>Integration Capabilities - Pipelines</vt:lpstr>
      <vt:lpstr>B1.2.19: Integration Capabilities – others (Application Performance Management) </vt:lpstr>
      <vt:lpstr>Data Sources (cont)</vt:lpstr>
      <vt:lpstr>Integration with Delivery Systems - IBM Watson Machine Learning </vt:lpstr>
      <vt:lpstr>CP4D Administration and Audit Trail</vt:lpstr>
      <vt:lpstr>B1.6.6: Monitoring of resources like CPU and Memory (capacity utilization) and generation of alerts</vt:lpstr>
      <vt:lpstr>B1.6.6: Monitoring of resources like CPU and Memory (capacity utilization) and generation of alerts</vt:lpstr>
      <vt:lpstr>B1.2.1: List of interfaces methods the platform can ingest data from external system, e.g. batch,  sync API call, async APIs via streaming </vt:lpstr>
      <vt:lpstr>B1.6.1, B1.6.4, Logging, Monitoring &amp; Alerting - Jobs </vt:lpstr>
      <vt:lpstr>B1.6.2: Logging, Monitoring &amp; Alerting (cont) – Model Endpoints</vt:lpstr>
      <vt:lpstr>B1.6.7: Audit Trail – Platform Audit Events</vt:lpstr>
      <vt:lpstr>B1.6.7: Audit Trail – Cloud Pak for Data Services Events </vt:lpstr>
      <vt:lpstr>B1.6.8 Audit Trail</vt:lpstr>
      <vt:lpstr>B1.6.7, B1.6.8: Logging, Monitoring &amp; Alerting (cont) – User Actions</vt:lpstr>
      <vt:lpstr>B1.6.6: Logging, Monitoring &amp; Alerting (cont) – Infrastructure </vt:lpstr>
      <vt:lpstr>B1.10.d : Non-Functional Architecture (High Availability, DR, Backup / Restore) </vt:lpstr>
      <vt:lpstr>B1.7.1: Application Security - Authentication</vt:lpstr>
      <vt:lpstr>Application Security (Role Based Access Control – Service Level)</vt:lpstr>
      <vt:lpstr>B1.10 IT usability </vt:lpstr>
      <vt:lpstr>B1.1.12 : Support for Multi-tenancy </vt:lpstr>
      <vt:lpstr>B1.2.11 &amp; B1.2.12: Provide documents for APIs available on the platform out-of-box– REST APIs</vt:lpstr>
      <vt:lpstr>B1.10 (c) Infrastructure – Business Continuity (HA, Backup/Restore and DR Architecture)</vt:lpstr>
      <vt:lpstr>Infrastructure – Business continuity (Storage, Backup, Restore and DR)</vt:lpstr>
      <vt:lpstr>IBM Spectrum Fusion* – Flexible Deployment Options</vt:lpstr>
      <vt:lpstr>IBM Spectrum* Fusion Value Proposition</vt:lpstr>
      <vt:lpstr>IBM Spectrum Fusion* – Infrastructure Overview with Storage Fusion</vt:lpstr>
      <vt:lpstr>IBM Spectrum Fusion – Highlights</vt:lpstr>
      <vt:lpstr>B1.6.7: Audit Trail – Project Logging</vt:lpstr>
      <vt:lpstr>B1.6.8: Audit Trail – Export Logs</vt:lpstr>
      <vt:lpstr>Model Environments / Runtimes / Scalability</vt:lpstr>
      <vt:lpstr>Create Connections</vt:lpstr>
      <vt:lpstr>Role Based Access Control – Authentication &amp; Authorization  </vt:lpstr>
      <vt:lpstr>Role Based Access Control – Authentication</vt:lpstr>
      <vt:lpstr>Role Based Access Control – Authentication</vt:lpstr>
      <vt:lpstr>Role Based Access Control – Authentication</vt:lpstr>
      <vt:lpstr>Role Based Access Control – Authentication</vt:lpstr>
      <vt:lpstr>Role Based Access Control – Authorization  </vt:lpstr>
      <vt:lpstr>B1.6.7: Audit Trail – Project Logging</vt:lpstr>
      <vt:lpstr>B1.6.8: Audit Trail – Export Logs</vt:lpstr>
      <vt:lpstr>Model Environments / Runtimes / Scalability</vt:lpstr>
      <vt:lpstr>Model Environments / Runtimes / Scalability - Spark environments (Watson Studio) </vt:lpstr>
      <vt:lpstr>Model Environments / Runtimes / Scalability</vt:lpstr>
      <vt:lpstr>Model Environments / Runtimes / Scalability - Elasticity and Scalability</vt:lpstr>
      <vt:lpstr>B1.10 (a) Model Environments / Runtimes / Scalability - Elasticity and Scalability</vt:lpstr>
      <vt:lpstr>PowerPoint Presentation</vt:lpstr>
      <vt:lpstr>DevOps Architecture</vt:lpstr>
      <vt:lpstr>Data Virtualization – Rule created </vt:lpstr>
      <vt:lpstr>Data Virtualization -Governance </vt:lpstr>
      <vt:lpstr>Storage details</vt:lpstr>
      <vt:lpstr>Define Data Sources </vt:lpstr>
      <vt:lpstr>Virtualize data</vt:lpstr>
      <vt:lpstr>Virtualize data</vt:lpstr>
      <vt:lpstr>Virtualizing Data from Object Storage Files </vt:lpstr>
      <vt:lpstr>Virtualizing Data from Object Storage Files</vt:lpstr>
      <vt:lpstr>Virtualizing Data from Object Storage Files</vt:lpstr>
      <vt:lpstr>Create Virtual Views </vt:lpstr>
      <vt:lpstr>PowerPoint Presentation</vt:lpstr>
      <vt:lpstr>Create Virtual Views</vt:lpstr>
      <vt:lpstr>Create Virtual Views</vt:lpstr>
      <vt:lpstr>Create Virtual Views</vt:lpstr>
      <vt:lpstr>Create Virtual Views</vt:lpstr>
      <vt:lpstr>Create virtual views</vt:lpstr>
      <vt:lpstr>Explore virtual view</vt:lpstr>
      <vt:lpstr>Manage access</vt:lpstr>
      <vt:lpstr>Manage access</vt:lpstr>
      <vt:lpstr>Manage access</vt:lpstr>
      <vt:lpstr>Manage access</vt:lpstr>
      <vt:lpstr>Assigning virtual objects to projects </vt:lpstr>
      <vt:lpstr>Assigning virtual objects to projects </vt:lpstr>
      <vt:lpstr>Data Virtualization </vt:lpstr>
      <vt:lpstr>Data Caching </vt:lpstr>
      <vt:lpstr>Data Caching</vt:lpstr>
      <vt:lpstr>Intelligent caching</vt:lpstr>
      <vt:lpstr>Cache Management</vt:lpstr>
      <vt:lpstr>Run Query workload</vt:lpstr>
      <vt:lpstr>Run Query workload</vt:lpstr>
      <vt:lpstr>Run Query workload</vt:lpstr>
      <vt:lpstr>Automatically scaling resources for services</vt:lpstr>
      <vt:lpstr>B1.5, B1.5.1, B1.5.2: Development Architecture (Toolchain Integration)</vt:lpstr>
      <vt:lpstr>Storage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THAM</dc:creator>
  <cp:lastModifiedBy>Sunny Panjabi</cp:lastModifiedBy>
  <cp:revision>2680</cp:revision>
  <dcterms:created xsi:type="dcterms:W3CDTF">2016-12-16T06:48:07Z</dcterms:created>
  <dcterms:modified xsi:type="dcterms:W3CDTF">2023-07-14T08:44:10Z</dcterms:modified>
</cp:coreProperties>
</file>